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467" r:id="rId2"/>
    <p:sldId id="468" r:id="rId3"/>
    <p:sldId id="297" r:id="rId4"/>
    <p:sldId id="486" r:id="rId5"/>
    <p:sldId id="492" r:id="rId6"/>
    <p:sldId id="497" r:id="rId7"/>
    <p:sldId id="493" r:id="rId8"/>
    <p:sldId id="494" r:id="rId9"/>
    <p:sldId id="495" r:id="rId10"/>
    <p:sldId id="498" r:id="rId11"/>
    <p:sldId id="499" r:id="rId12"/>
    <p:sldId id="500" r:id="rId13"/>
    <p:sldId id="501" r:id="rId14"/>
    <p:sldId id="502" r:id="rId15"/>
    <p:sldId id="503" r:id="rId16"/>
    <p:sldId id="504" r:id="rId17"/>
    <p:sldId id="505" r:id="rId18"/>
    <p:sldId id="509" r:id="rId19"/>
    <p:sldId id="510" r:id="rId20"/>
    <p:sldId id="511" r:id="rId21"/>
    <p:sldId id="512" r:id="rId22"/>
    <p:sldId id="513" r:id="rId23"/>
    <p:sldId id="514" r:id="rId24"/>
    <p:sldId id="515" r:id="rId25"/>
    <p:sldId id="516" r:id="rId26"/>
    <p:sldId id="517" r:id="rId27"/>
    <p:sldId id="518" r:id="rId28"/>
    <p:sldId id="519" r:id="rId29"/>
    <p:sldId id="520" r:id="rId30"/>
    <p:sldId id="521" r:id="rId31"/>
    <p:sldId id="522" r:id="rId32"/>
    <p:sldId id="523" r:id="rId33"/>
    <p:sldId id="506" r:id="rId34"/>
    <p:sldId id="507" r:id="rId35"/>
    <p:sldId id="508" r:id="rId36"/>
    <p:sldId id="524" r:id="rId37"/>
    <p:sldId id="525" r:id="rId38"/>
    <p:sldId id="546" r:id="rId39"/>
    <p:sldId id="527" r:id="rId40"/>
    <p:sldId id="528" r:id="rId41"/>
    <p:sldId id="529" r:id="rId42"/>
    <p:sldId id="547" r:id="rId43"/>
    <p:sldId id="544" r:id="rId44"/>
    <p:sldId id="548" r:id="rId45"/>
    <p:sldId id="533" r:id="rId46"/>
    <p:sldId id="545" r:id="rId47"/>
    <p:sldId id="534" r:id="rId48"/>
    <p:sldId id="535" r:id="rId49"/>
    <p:sldId id="536" r:id="rId50"/>
    <p:sldId id="537" r:id="rId51"/>
    <p:sldId id="538" r:id="rId52"/>
    <p:sldId id="539" r:id="rId53"/>
    <p:sldId id="540" r:id="rId54"/>
    <p:sldId id="541" r:id="rId55"/>
    <p:sldId id="542" r:id="rId56"/>
    <p:sldId id="543" r:id="rId5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5806"/>
    <a:srgbClr val="D8DFEA"/>
    <a:srgbClr val="E8EAEC"/>
    <a:srgbClr val="414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89606" autoAdjust="0"/>
  </p:normalViewPr>
  <p:slideViewPr>
    <p:cSldViewPr>
      <p:cViewPr varScale="1">
        <p:scale>
          <a:sx n="48" d="100"/>
          <a:sy n="48" d="100"/>
        </p:scale>
        <p:origin x="-1301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CC3DCE4-B966-4442-83EB-52218C53C85B}" type="datetimeFigureOut">
              <a:rPr lang="pt-PT"/>
              <a:pPr>
                <a:defRPr/>
              </a:pPr>
              <a:t>17-01-2013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PT" noProof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noProof="0" smtClean="0"/>
              <a:t>Clique para editar os estilos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  <a:endParaRPr lang="pt-PT" noProof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498A747-F02B-46DC-A9B5-F1802BD4D460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918178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EB7980-F844-4558-894C-263E0FAB4044}" type="slidenum">
              <a:rPr lang="pt-PT" smtClean="0"/>
              <a:pPr/>
              <a:t>1</a:t>
            </a:fld>
            <a:endParaRPr lang="pt-PT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279CFB-3B9C-454D-A1C4-46EFEAA15A41}" type="slidenum">
              <a:rPr lang="pt-PT" smtClean="0"/>
              <a:pPr>
                <a:defRPr/>
              </a:pPr>
              <a:t>16</a:t>
            </a:fld>
            <a:endParaRPr lang="pt-P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279CFB-3B9C-454D-A1C4-46EFEAA15A41}" type="slidenum">
              <a:rPr lang="pt-PT" smtClean="0"/>
              <a:pPr>
                <a:defRPr/>
              </a:pPr>
              <a:t>17</a:t>
            </a:fld>
            <a:endParaRPr lang="pt-P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Slide sobre a</a:t>
            </a:r>
            <a:r>
              <a:rPr lang="pt-PT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dimensão do SPAM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Não estão ali contabilizados custos com mão-de-obra de controlo de tráfego, tempo de eliminação de emails não desejados ou os custos de oportunidade de emails indevidamente catalogados como SPAM…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PT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279CFB-3B9C-454D-A1C4-46EFEAA15A41}" type="slidenum">
              <a:rPr lang="pt-PT" smtClean="0"/>
              <a:pPr>
                <a:defRPr/>
              </a:pPr>
              <a:t>18</a:t>
            </a:fld>
            <a:endParaRPr lang="pt-P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5AEE74-3C76-4D5C-BA6B-B95342E81C31}" type="slidenum">
              <a:rPr lang="pt-PT" smtClean="0"/>
              <a:pPr/>
              <a:t>19</a:t>
            </a:fld>
            <a:endParaRPr lang="pt-PT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46061A-61D0-4ECC-A233-4443B7B8726F}" type="slidenum">
              <a:rPr lang="pt-PT" smtClean="0"/>
              <a:pPr/>
              <a:t>20</a:t>
            </a:fld>
            <a:endParaRPr lang="pt-PT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13143F-BDB4-4939-A65E-99FE70898F91}" type="slidenum">
              <a:rPr lang="pt-PT" smtClean="0"/>
              <a:pPr/>
              <a:t>21</a:t>
            </a:fld>
            <a:endParaRPr lang="pt-PT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4110B9-00CD-4536-9A41-CD24BE8682F9}" type="slidenum">
              <a:rPr lang="pt-PT" smtClean="0"/>
              <a:pPr/>
              <a:t>22</a:t>
            </a:fld>
            <a:endParaRPr lang="pt-PT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Em termos</a:t>
            </a:r>
            <a:r>
              <a:rPr lang="pt-PT" baseline="0" dirty="0" smtClean="0"/>
              <a:t> de boas práticas na gestão dos contactos</a:t>
            </a:r>
            <a:endParaRPr lang="pt-PT" dirty="0" smtClean="0"/>
          </a:p>
          <a:p>
            <a:r>
              <a:rPr lang="pt-PT" dirty="0" smtClean="0"/>
              <a:t>Em termos de boas</a:t>
            </a:r>
            <a:r>
              <a:rPr lang="pt-PT" baseline="0" dirty="0" smtClean="0"/>
              <a:t> práticas de conteúdo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279CFB-3B9C-454D-A1C4-46EFEAA15A41}" type="slidenum">
              <a:rPr lang="pt-PT" smtClean="0"/>
              <a:pPr>
                <a:defRPr/>
              </a:pPr>
              <a:t>23</a:t>
            </a:fld>
            <a:endParaRPr lang="pt-P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279CFB-3B9C-454D-A1C4-46EFEAA15A41}" type="slidenum">
              <a:rPr lang="pt-PT" smtClean="0"/>
              <a:pPr>
                <a:defRPr/>
              </a:pPr>
              <a:t>34</a:t>
            </a:fld>
            <a:endParaRPr lang="pt-P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smtClean="0"/>
          </a:p>
        </p:txBody>
      </p:sp>
      <p:sp>
        <p:nvSpPr>
          <p:cNvPr id="25604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3FA10C6-08CD-4795-A871-54D5831AFBEB}" type="slidenum">
              <a:rPr lang="pt-PT" smtClean="0">
                <a:latin typeface="Calibri" pitchFamily="24" charset="0"/>
              </a:rPr>
              <a:pPr eaLnBrk="1" hangingPunct="1"/>
              <a:t>36</a:t>
            </a:fld>
            <a:endParaRPr lang="pt-PT" smtClean="0">
              <a:latin typeface="Calibri" pitchFamily="2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9E6F75-8C66-4C61-A312-1A2AF6546592}" type="slidenum">
              <a:rPr lang="pt-PT" smtClean="0"/>
              <a:pPr/>
              <a:t>2</a:t>
            </a:fld>
            <a:endParaRPr lang="pt-PT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2480639-66A7-41B9-B80F-37C6AB4897FC}" type="slidenum">
              <a:rPr lang="pt-PT" smtClean="0">
                <a:latin typeface="Calibri" pitchFamily="24" charset="0"/>
              </a:rPr>
              <a:pPr eaLnBrk="1" hangingPunct="1"/>
              <a:t>51</a:t>
            </a:fld>
            <a:endParaRPr lang="pt-PT" smtClean="0">
              <a:latin typeface="Calibri" pitchFamily="2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156C2E2-7D7E-4A6A-9617-5EF6630CB503}" type="slidenum">
              <a:rPr lang="pt-PT" smtClean="0">
                <a:latin typeface="Calibri" pitchFamily="24" charset="0"/>
              </a:rPr>
              <a:pPr eaLnBrk="1" hangingPunct="1"/>
              <a:t>52</a:t>
            </a:fld>
            <a:endParaRPr lang="pt-PT" smtClean="0">
              <a:latin typeface="Calibri" pitchFamily="2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2F1E99-E0A2-49E8-84B6-A043118AF3AD}" type="slidenum">
              <a:rPr lang="pt-PT" smtClean="0"/>
              <a:pPr/>
              <a:t>4</a:t>
            </a:fld>
            <a:endParaRPr lang="pt-PT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Valores para 2009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DBD4C2-F6E5-4A87-A2BD-4EB41D179E84}" type="slidenum">
              <a:rPr lang="pt-PT" smtClean="0"/>
              <a:pPr/>
              <a:t>5</a:t>
            </a:fld>
            <a:endParaRPr lang="pt-PT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DBD4C2-F6E5-4A87-A2BD-4EB41D179E84}" type="slidenum">
              <a:rPr lang="pt-PT" smtClean="0"/>
              <a:pPr/>
              <a:t>6</a:t>
            </a:fld>
            <a:endParaRPr lang="pt-PT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18A91A-ADAA-4B9D-AA1A-6EFA6F856326}" type="slidenum">
              <a:rPr lang="pt-PT" smtClean="0"/>
              <a:pPr/>
              <a:t>7</a:t>
            </a:fld>
            <a:endParaRPr lang="pt-PT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DF19CA-8260-4C01-86B0-DF4AF8D4FE20}" type="slidenum">
              <a:rPr lang="pt-PT" smtClean="0"/>
              <a:pPr/>
              <a:t>8</a:t>
            </a:fld>
            <a:endParaRPr lang="pt-PT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64ADD0-2A7A-4FEE-AA8A-D27898A825F7}" type="slidenum">
              <a:rPr lang="pt-PT" smtClean="0"/>
              <a:pPr/>
              <a:t>9</a:t>
            </a:fld>
            <a:endParaRPr lang="pt-PT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279CFB-3B9C-454D-A1C4-46EFEAA15A41}" type="slidenum">
              <a:rPr lang="pt-PT" smtClean="0"/>
              <a:pPr>
                <a:defRPr/>
              </a:pPr>
              <a:t>14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/>
          <p:cNvSpPr txBox="1">
            <a:spLocks/>
          </p:cNvSpPr>
          <p:nvPr userDrawn="1"/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rPr>
              <a:t>PAG. </a:t>
            </a:r>
            <a:fld id="{43566264-68C3-40A3-A880-55F26038B9BB}" type="slidenum">
              <a:rPr lang="en-US"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1000" dirty="0">
              <a:solidFill>
                <a:schemeClr val="tx1">
                  <a:tint val="75000"/>
                </a:schemeClr>
              </a:solidFill>
              <a:latin typeface="Arial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Marcador de Posição do Número do Diapositivo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PAG. </a:t>
            </a:r>
            <a:fld id="{E172237C-00FC-47D4-A4AD-7F90156B644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7" name="Marcador de Posição do Rodapé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sea_interio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PAG. </a:t>
            </a:r>
            <a:fld id="{666547F7-8C38-4E48-A7B9-6B03D3C5907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19" name="Marcador de Posição do Número do Diapositivo 3"/>
          <p:cNvSpPr txBox="1">
            <a:spLocks/>
          </p:cNvSpPr>
          <p:nvPr userDrawn="1"/>
        </p:nvSpPr>
        <p:spPr>
          <a:xfrm>
            <a:off x="228600" y="6340475"/>
            <a:ext cx="32004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</a:rPr>
              <a:t>SPAM</a:t>
            </a:r>
            <a:r>
              <a:rPr lang="en-US" sz="1000" baseline="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</a:rPr>
              <a:t> SCORE</a:t>
            </a:r>
            <a:endParaRPr lang="en-US" sz="1000" dirty="0">
              <a:solidFill>
                <a:schemeClr val="tx1">
                  <a:tint val="75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424749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38200" y="2286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0AF9A-86A3-4C46-9D7C-AA5BDF20B2F1}" type="datetime1">
              <a:rPr lang="pt-PT"/>
              <a:pPr>
                <a:defRPr/>
              </a:pPr>
              <a:t>17-01-2013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C6F1F-9ECB-44F5-9AD7-6623E956B51D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25532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sea_interio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Marcador de Posição do Número do Diapositivo 3"/>
          <p:cNvSpPr txBox="1">
            <a:spLocks/>
          </p:cNvSpPr>
          <p:nvPr userDrawn="1"/>
        </p:nvSpPr>
        <p:spPr>
          <a:xfrm>
            <a:off x="228600" y="6340475"/>
            <a:ext cx="32004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</a:rPr>
              <a:t>IMPORTÂNCIA DO EMAIL MARKETING</a:t>
            </a:r>
            <a:endParaRPr lang="en-US" sz="1000" dirty="0">
              <a:solidFill>
                <a:schemeClr val="tx1">
                  <a:tint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9" name="Marcador de Posição do Número do Diapositivo 7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PAG. </a:t>
            </a:r>
            <a:fld id="{E172237C-00FC-47D4-A4AD-7F90156B644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09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8"/>
          <p:cNvSpPr txBox="1">
            <a:spLocks noChangeArrowheads="1"/>
          </p:cNvSpPr>
          <p:nvPr userDrawn="1"/>
        </p:nvSpPr>
        <p:spPr bwMode="auto">
          <a:xfrm>
            <a:off x="381000" y="6278563"/>
            <a:ext cx="35814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PT" sz="700" dirty="0">
                <a:solidFill>
                  <a:srgbClr val="424B52"/>
                </a:solidFill>
                <a:latin typeface="Arial" pitchFamily="34" charset="0"/>
              </a:rPr>
              <a:t>  </a:t>
            </a:r>
            <a:r>
              <a:rPr lang="pt-PT" sz="700" dirty="0">
                <a:solidFill>
                  <a:srgbClr val="424B52"/>
                </a:solidFill>
                <a:latin typeface="Verdana" pitchFamily="34" charset="0"/>
              </a:rPr>
              <a:t>PAG</a:t>
            </a:r>
            <a:r>
              <a:rPr lang="pt-PT" sz="700" dirty="0">
                <a:solidFill>
                  <a:srgbClr val="424B52"/>
                </a:solidFill>
                <a:latin typeface="Arial" pitchFamily="34" charset="0"/>
              </a:rPr>
              <a:t>. </a:t>
            </a:r>
            <a:fld id="{728E1E36-61B2-47A7-A87F-ED8E462EB2FD}" type="slidenum">
              <a:rPr lang="pt-PT" sz="700">
                <a:solidFill>
                  <a:srgbClr val="F7941D"/>
                </a:solidFill>
                <a:latin typeface="Arial" pitchFamily="34" charset="0"/>
              </a:rPr>
              <a:pPr>
                <a:defRPr/>
              </a:pPr>
              <a:t>‹nº›</a:t>
            </a:fld>
            <a:endParaRPr lang="pt-PT" sz="700" dirty="0">
              <a:solidFill>
                <a:srgbClr val="F7941D"/>
              </a:solidFill>
              <a:latin typeface="Arial" pitchFamily="34" charset="0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 userDrawn="1"/>
        </p:nvSpPr>
        <p:spPr bwMode="auto">
          <a:xfrm>
            <a:off x="431800" y="609600"/>
            <a:ext cx="35814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PT" sz="700" dirty="0" smtClean="0">
                <a:solidFill>
                  <a:srgbClr val="424B52"/>
                </a:solidFill>
                <a:latin typeface="Verdana" pitchFamily="34" charset="0"/>
              </a:rPr>
              <a:t>IMPORTÂNCIA</a:t>
            </a:r>
            <a:r>
              <a:rPr lang="pt-PT" sz="700" baseline="0" dirty="0" smtClean="0">
                <a:solidFill>
                  <a:srgbClr val="424B52"/>
                </a:solidFill>
                <a:latin typeface="Verdana" pitchFamily="34" charset="0"/>
              </a:rPr>
              <a:t> DO </a:t>
            </a:r>
            <a:r>
              <a:rPr lang="pt-PT" sz="700" dirty="0" smtClean="0">
                <a:solidFill>
                  <a:srgbClr val="424B52"/>
                </a:solidFill>
                <a:latin typeface="Verdana" pitchFamily="34" charset="0"/>
              </a:rPr>
              <a:t>EMAIL MARKETING</a:t>
            </a:r>
            <a:endParaRPr lang="pt-PT" sz="700" dirty="0">
              <a:solidFill>
                <a:srgbClr val="424B52"/>
              </a:solidFill>
              <a:latin typeface="Verdana" pitchFamily="34" charset="0"/>
            </a:endParaRPr>
          </a:p>
        </p:txBody>
      </p:sp>
      <p:pic>
        <p:nvPicPr>
          <p:cNvPr id="5" name="Imagem 4" descr="sea_interio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Marcador de Posição do Número do Diapositivo 3"/>
          <p:cNvSpPr txBox="1">
            <a:spLocks/>
          </p:cNvSpPr>
          <p:nvPr userDrawn="1"/>
        </p:nvSpPr>
        <p:spPr>
          <a:xfrm>
            <a:off x="228600" y="6340475"/>
            <a:ext cx="32004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</a:rPr>
              <a:t>IMPORTÂNCIA DO EMAIL MARKETING</a:t>
            </a:r>
            <a:endParaRPr lang="en-US" sz="1000" dirty="0">
              <a:solidFill>
                <a:schemeClr val="tx1">
                  <a:tint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7" name="Marcador de Posição do Número do Diapositivo 7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PAG. </a:t>
            </a:r>
            <a:fld id="{E172237C-00FC-47D4-A4AD-7F90156B644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09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0"/>
          <p:cNvSpPr txBox="1">
            <a:spLocks noChangeArrowheads="1"/>
          </p:cNvSpPr>
          <p:nvPr userDrawn="1"/>
        </p:nvSpPr>
        <p:spPr bwMode="auto">
          <a:xfrm>
            <a:off x="431800" y="609600"/>
            <a:ext cx="35814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PT" sz="700" dirty="0">
                <a:solidFill>
                  <a:srgbClr val="424B52"/>
                </a:solidFill>
                <a:latin typeface="Verdana" pitchFamily="34" charset="0"/>
              </a:rPr>
              <a:t>EMAIL MARKETING  &gt;  </a:t>
            </a:r>
            <a:r>
              <a:rPr lang="pt-PT" sz="700" dirty="0">
                <a:solidFill>
                  <a:srgbClr val="F7941D"/>
                </a:solidFill>
                <a:latin typeface="Verdana" pitchFamily="34" charset="0"/>
              </a:rPr>
              <a:t>INTRODUÇÃO</a:t>
            </a:r>
            <a:endParaRPr lang="pt-PT" sz="700" dirty="0">
              <a:solidFill>
                <a:srgbClr val="424B52"/>
              </a:solidFill>
              <a:latin typeface="Verdana" pitchFamily="34" charset="0"/>
            </a:endParaRPr>
          </a:p>
        </p:txBody>
      </p:sp>
      <p:pic>
        <p:nvPicPr>
          <p:cNvPr id="5" name="Imagem 4" descr="m.digital_interio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PAG. </a:t>
            </a:r>
            <a:fld id="{666547F7-8C38-4E48-A7B9-6B03D3C5907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pic>
        <p:nvPicPr>
          <p:cNvPr id="18" name="Imagem 17" descr="sea_interior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Marcador de Posição do Número do Diapositivo 3"/>
          <p:cNvSpPr txBox="1">
            <a:spLocks/>
          </p:cNvSpPr>
          <p:nvPr userDrawn="1"/>
        </p:nvSpPr>
        <p:spPr>
          <a:xfrm>
            <a:off x="228600" y="6340475"/>
            <a:ext cx="32004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</a:rPr>
              <a:t>IMPORTÂNCIA DO EMAIL MARKETING</a:t>
            </a:r>
            <a:endParaRPr lang="en-US" sz="1000" dirty="0">
              <a:solidFill>
                <a:schemeClr val="tx1">
                  <a:tint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20" name="Marcador de Posição do Número do Diapositivo 7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PAG. </a:t>
            </a:r>
            <a:fld id="{E172237C-00FC-47D4-A4AD-7F90156B64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09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8"/>
          <p:cNvSpPr txBox="1">
            <a:spLocks noChangeArrowheads="1"/>
          </p:cNvSpPr>
          <p:nvPr userDrawn="1"/>
        </p:nvSpPr>
        <p:spPr bwMode="auto">
          <a:xfrm>
            <a:off x="381000" y="6278563"/>
            <a:ext cx="35814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PT" sz="700" dirty="0">
                <a:solidFill>
                  <a:srgbClr val="424B52"/>
                </a:solidFill>
                <a:latin typeface="Arial" pitchFamily="34" charset="0"/>
              </a:rPr>
              <a:t>  </a:t>
            </a:r>
            <a:r>
              <a:rPr lang="pt-PT" sz="700" dirty="0">
                <a:solidFill>
                  <a:srgbClr val="424B52"/>
                </a:solidFill>
                <a:latin typeface="Verdana" pitchFamily="34" charset="0"/>
              </a:rPr>
              <a:t>PAG</a:t>
            </a:r>
            <a:r>
              <a:rPr lang="pt-PT" sz="700" dirty="0">
                <a:solidFill>
                  <a:srgbClr val="424B52"/>
                </a:solidFill>
                <a:latin typeface="Arial" pitchFamily="34" charset="0"/>
              </a:rPr>
              <a:t>. </a:t>
            </a:r>
            <a:fld id="{005AA35D-3CE8-4AB4-BA01-3397961C5EE0}" type="slidenum">
              <a:rPr lang="pt-PT" sz="700">
                <a:solidFill>
                  <a:srgbClr val="F7941D"/>
                </a:solidFill>
                <a:latin typeface="Arial" pitchFamily="34" charset="0"/>
              </a:rPr>
              <a:pPr>
                <a:defRPr/>
              </a:pPr>
              <a:t>‹nº›</a:t>
            </a:fld>
            <a:endParaRPr lang="pt-PT" sz="700" dirty="0">
              <a:solidFill>
                <a:srgbClr val="F7941D"/>
              </a:solidFill>
              <a:latin typeface="Arial" pitchFamily="34" charset="0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 userDrawn="1"/>
        </p:nvSpPr>
        <p:spPr bwMode="auto">
          <a:xfrm>
            <a:off x="431800" y="609600"/>
            <a:ext cx="35814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PT" sz="700" dirty="0">
                <a:solidFill>
                  <a:srgbClr val="424B52"/>
                </a:solidFill>
                <a:latin typeface="Verdana" pitchFamily="34" charset="0"/>
              </a:rPr>
              <a:t>EMAIL MARKETING  &gt;  </a:t>
            </a:r>
            <a:r>
              <a:rPr lang="pt-PT" sz="700" dirty="0">
                <a:solidFill>
                  <a:srgbClr val="F7941D"/>
                </a:solidFill>
                <a:latin typeface="Verdana" pitchFamily="34" charset="0"/>
              </a:rPr>
              <a:t>INTRODUÇÃO</a:t>
            </a:r>
            <a:endParaRPr lang="pt-PT" sz="700" dirty="0">
              <a:solidFill>
                <a:srgbClr val="424B52"/>
              </a:solidFill>
              <a:latin typeface="Verdana" pitchFamily="34" charset="0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C621EC-1C9C-4280-9CD9-83C0FF03056E}" type="datetime1">
              <a:rPr lang="en-US" smtClean="0"/>
              <a:pPr>
                <a:defRPr/>
              </a:pPr>
              <a:t>1/17/2013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PAG. </a:t>
            </a:r>
            <a:fld id="{666547F7-8C38-4E48-A7B9-6B03D3C5907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pic>
        <p:nvPicPr>
          <p:cNvPr id="11" name="Imagem 10" descr="sea_interio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Marcador de Posição do Número do Diapositivo 3"/>
          <p:cNvSpPr txBox="1">
            <a:spLocks/>
          </p:cNvSpPr>
          <p:nvPr userDrawn="1"/>
        </p:nvSpPr>
        <p:spPr>
          <a:xfrm>
            <a:off x="228600" y="6340475"/>
            <a:ext cx="32004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</a:rPr>
              <a:t>IMPORTÂNCIA DO EMAIL MARKETING</a:t>
            </a:r>
            <a:endParaRPr lang="en-US" sz="1000" dirty="0">
              <a:solidFill>
                <a:schemeClr val="tx1">
                  <a:tint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13" name="Marcador de Posição do Número do Diapositivo 7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PAG. </a:t>
            </a:r>
            <a:fld id="{E172237C-00FC-47D4-A4AD-7F90156B64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09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8"/>
          <p:cNvSpPr txBox="1">
            <a:spLocks noChangeArrowheads="1"/>
          </p:cNvSpPr>
          <p:nvPr userDrawn="1"/>
        </p:nvSpPr>
        <p:spPr bwMode="auto">
          <a:xfrm>
            <a:off x="381000" y="6278563"/>
            <a:ext cx="35814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PT" sz="700" dirty="0">
                <a:solidFill>
                  <a:srgbClr val="424B52"/>
                </a:solidFill>
                <a:latin typeface="Arial" pitchFamily="34" charset="0"/>
              </a:rPr>
              <a:t>  </a:t>
            </a:r>
            <a:r>
              <a:rPr lang="pt-PT" sz="700" dirty="0">
                <a:solidFill>
                  <a:srgbClr val="424B52"/>
                </a:solidFill>
                <a:latin typeface="Verdana" pitchFamily="34" charset="0"/>
              </a:rPr>
              <a:t>PAG</a:t>
            </a:r>
            <a:r>
              <a:rPr lang="pt-PT" sz="700" dirty="0">
                <a:solidFill>
                  <a:srgbClr val="424B52"/>
                </a:solidFill>
                <a:latin typeface="Arial" pitchFamily="34" charset="0"/>
              </a:rPr>
              <a:t>. </a:t>
            </a:r>
            <a:fld id="{005AA35D-3CE8-4AB4-BA01-3397961C5EE0}" type="slidenum">
              <a:rPr lang="pt-PT" sz="700">
                <a:solidFill>
                  <a:srgbClr val="F7941D"/>
                </a:solidFill>
                <a:latin typeface="Arial" pitchFamily="34" charset="0"/>
              </a:rPr>
              <a:pPr>
                <a:defRPr/>
              </a:pPr>
              <a:t>‹nº›</a:t>
            </a:fld>
            <a:endParaRPr lang="pt-PT" sz="700" dirty="0">
              <a:solidFill>
                <a:srgbClr val="F7941D"/>
              </a:solidFill>
              <a:latin typeface="Arial" pitchFamily="34" charset="0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 userDrawn="1"/>
        </p:nvSpPr>
        <p:spPr bwMode="auto">
          <a:xfrm>
            <a:off x="431800" y="609600"/>
            <a:ext cx="35814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PT" sz="700" dirty="0">
                <a:solidFill>
                  <a:srgbClr val="424B52"/>
                </a:solidFill>
                <a:latin typeface="Verdana" pitchFamily="34" charset="0"/>
              </a:rPr>
              <a:t>EMAIL MARKETING  &gt;  </a:t>
            </a:r>
            <a:r>
              <a:rPr lang="pt-PT" sz="700" dirty="0">
                <a:solidFill>
                  <a:srgbClr val="F7941D"/>
                </a:solidFill>
                <a:latin typeface="Verdana" pitchFamily="34" charset="0"/>
              </a:rPr>
              <a:t>INTRODUÇÃO</a:t>
            </a:r>
            <a:endParaRPr lang="pt-PT" sz="700" dirty="0">
              <a:solidFill>
                <a:srgbClr val="424B52"/>
              </a:solidFill>
              <a:latin typeface="Verdana" pitchFamily="34" charset="0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2D8816-0973-4775-8334-F22C7E82FF30}" type="datetime1">
              <a:rPr lang="en-US" smtClean="0"/>
              <a:pPr>
                <a:defRPr/>
              </a:pPr>
              <a:t>1/17/2013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PAG. </a:t>
            </a:r>
            <a:fld id="{666547F7-8C38-4E48-A7B9-6B03D3C5907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pic>
        <p:nvPicPr>
          <p:cNvPr id="11" name="Imagem 10" descr="sea_interio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Marcador de Posição do Número do Diapositivo 3"/>
          <p:cNvSpPr txBox="1">
            <a:spLocks/>
          </p:cNvSpPr>
          <p:nvPr userDrawn="1"/>
        </p:nvSpPr>
        <p:spPr>
          <a:xfrm>
            <a:off x="228600" y="6340475"/>
            <a:ext cx="32004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</a:rPr>
              <a:t>IMPORTÂNCIA DO EMAIL MARKETING</a:t>
            </a:r>
            <a:endParaRPr lang="en-US" sz="1000" dirty="0">
              <a:solidFill>
                <a:schemeClr val="tx1">
                  <a:tint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13" name="Marcador de Posição do Número do Diapositivo 7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PAG. </a:t>
            </a:r>
            <a:fld id="{E172237C-00FC-47D4-A4AD-7F90156B64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09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8"/>
          <p:cNvSpPr txBox="1">
            <a:spLocks noChangeArrowheads="1"/>
          </p:cNvSpPr>
          <p:nvPr userDrawn="1"/>
        </p:nvSpPr>
        <p:spPr bwMode="auto">
          <a:xfrm>
            <a:off x="381000" y="6278563"/>
            <a:ext cx="35814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PT" sz="700" dirty="0">
                <a:solidFill>
                  <a:srgbClr val="424B52"/>
                </a:solidFill>
                <a:latin typeface="Arial" pitchFamily="34" charset="0"/>
              </a:rPr>
              <a:t>  </a:t>
            </a:r>
            <a:r>
              <a:rPr lang="pt-PT" sz="700" dirty="0">
                <a:solidFill>
                  <a:srgbClr val="424B52"/>
                </a:solidFill>
                <a:latin typeface="Verdana" pitchFamily="34" charset="0"/>
              </a:rPr>
              <a:t>PAG</a:t>
            </a:r>
            <a:r>
              <a:rPr lang="pt-PT" sz="700" dirty="0">
                <a:solidFill>
                  <a:srgbClr val="424B52"/>
                </a:solidFill>
                <a:latin typeface="Arial" pitchFamily="34" charset="0"/>
              </a:rPr>
              <a:t>. </a:t>
            </a:r>
            <a:fld id="{005AA35D-3CE8-4AB4-BA01-3397961C5EE0}" type="slidenum">
              <a:rPr lang="pt-PT" sz="700">
                <a:solidFill>
                  <a:srgbClr val="F7941D"/>
                </a:solidFill>
                <a:latin typeface="Arial" pitchFamily="34" charset="0"/>
              </a:rPr>
              <a:pPr>
                <a:defRPr/>
              </a:pPr>
              <a:t>‹nº›</a:t>
            </a:fld>
            <a:endParaRPr lang="pt-PT" sz="700" dirty="0">
              <a:solidFill>
                <a:srgbClr val="F7941D"/>
              </a:solidFill>
              <a:latin typeface="Arial" pitchFamily="34" charset="0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 userDrawn="1"/>
        </p:nvSpPr>
        <p:spPr bwMode="auto">
          <a:xfrm>
            <a:off x="431800" y="609600"/>
            <a:ext cx="35814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PT" sz="700" dirty="0">
                <a:solidFill>
                  <a:srgbClr val="424B52"/>
                </a:solidFill>
                <a:latin typeface="Verdana" pitchFamily="34" charset="0"/>
              </a:rPr>
              <a:t>EMAIL MARKETING  &gt;  </a:t>
            </a:r>
            <a:r>
              <a:rPr lang="pt-PT" sz="700" dirty="0">
                <a:solidFill>
                  <a:srgbClr val="F7941D"/>
                </a:solidFill>
                <a:latin typeface="Verdana" pitchFamily="34" charset="0"/>
              </a:rPr>
              <a:t>INTRODUÇÃO</a:t>
            </a:r>
            <a:endParaRPr lang="pt-PT" sz="700" dirty="0">
              <a:solidFill>
                <a:srgbClr val="424B52"/>
              </a:solidFill>
              <a:latin typeface="Verdana" pitchFamily="34" charset="0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PAG. </a:t>
            </a:r>
            <a:fld id="{666547F7-8C38-4E48-A7B9-6B03D3C5907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pic>
        <p:nvPicPr>
          <p:cNvPr id="11" name="Imagem 10" descr="sea_interio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Marcador de Posição do Número do Diapositivo 3"/>
          <p:cNvSpPr txBox="1">
            <a:spLocks/>
          </p:cNvSpPr>
          <p:nvPr userDrawn="1"/>
        </p:nvSpPr>
        <p:spPr>
          <a:xfrm>
            <a:off x="228600" y="6340475"/>
            <a:ext cx="32004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</a:rPr>
              <a:t>IMPORTÂNCIA DO EMAIL MARKETING</a:t>
            </a:r>
            <a:endParaRPr lang="en-US" sz="1000" dirty="0">
              <a:solidFill>
                <a:schemeClr val="tx1">
                  <a:tint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13" name="Marcador de Posição do Número do Diapositivo 7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PAG. </a:t>
            </a:r>
            <a:fld id="{E172237C-00FC-47D4-A4AD-7F90156B64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09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8"/>
          <p:cNvSpPr txBox="1">
            <a:spLocks noChangeArrowheads="1"/>
          </p:cNvSpPr>
          <p:nvPr userDrawn="1"/>
        </p:nvSpPr>
        <p:spPr bwMode="auto">
          <a:xfrm>
            <a:off x="381000" y="6278563"/>
            <a:ext cx="35814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PT" sz="700" dirty="0">
                <a:solidFill>
                  <a:srgbClr val="424B52"/>
                </a:solidFill>
                <a:latin typeface="Arial" pitchFamily="34" charset="0"/>
              </a:rPr>
              <a:t>  </a:t>
            </a:r>
            <a:r>
              <a:rPr lang="pt-PT" sz="700" dirty="0">
                <a:solidFill>
                  <a:srgbClr val="424B52"/>
                </a:solidFill>
                <a:latin typeface="Verdana" pitchFamily="34" charset="0"/>
              </a:rPr>
              <a:t>PAG</a:t>
            </a:r>
            <a:r>
              <a:rPr lang="pt-PT" sz="700" dirty="0">
                <a:solidFill>
                  <a:srgbClr val="424B52"/>
                </a:solidFill>
                <a:latin typeface="Arial" pitchFamily="34" charset="0"/>
              </a:rPr>
              <a:t>. </a:t>
            </a:r>
            <a:fld id="{005AA35D-3CE8-4AB4-BA01-3397961C5EE0}" type="slidenum">
              <a:rPr lang="pt-PT" sz="700">
                <a:solidFill>
                  <a:srgbClr val="F7941D"/>
                </a:solidFill>
                <a:latin typeface="Arial" pitchFamily="34" charset="0"/>
              </a:rPr>
              <a:pPr>
                <a:defRPr/>
              </a:pPr>
              <a:t>‹nº›</a:t>
            </a:fld>
            <a:endParaRPr lang="pt-PT" sz="700" dirty="0">
              <a:solidFill>
                <a:srgbClr val="F7941D"/>
              </a:solidFill>
              <a:latin typeface="Arial" pitchFamily="34" charset="0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 userDrawn="1"/>
        </p:nvSpPr>
        <p:spPr bwMode="auto">
          <a:xfrm>
            <a:off x="431800" y="609600"/>
            <a:ext cx="35814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PT" sz="700" dirty="0">
                <a:solidFill>
                  <a:srgbClr val="424B52"/>
                </a:solidFill>
                <a:latin typeface="Verdana" pitchFamily="34" charset="0"/>
              </a:rPr>
              <a:t>EMAIL MARKETING  &gt;  </a:t>
            </a:r>
            <a:r>
              <a:rPr lang="pt-PT" sz="700" dirty="0">
                <a:solidFill>
                  <a:srgbClr val="F7941D"/>
                </a:solidFill>
                <a:latin typeface="Verdana" pitchFamily="34" charset="0"/>
              </a:rPr>
              <a:t>INTRODUÇÃO</a:t>
            </a:r>
            <a:endParaRPr lang="pt-PT" sz="700" dirty="0">
              <a:solidFill>
                <a:srgbClr val="424B52"/>
              </a:solidFill>
              <a:latin typeface="Verdana" pitchFamily="34" charset="0"/>
            </a:endParaRPr>
          </a:p>
        </p:txBody>
      </p:sp>
      <p:pic>
        <p:nvPicPr>
          <p:cNvPr id="5" name="Imagem 4" descr="m.digital_interio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B8BB78-D035-457D-B3DB-057E69E6E34B}" type="datetime1">
              <a:rPr lang="en-US"/>
              <a:pPr>
                <a:defRPr/>
              </a:pPr>
              <a:t>1/17/2013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PAG. </a:t>
            </a:r>
            <a:fld id="{666547F7-8C38-4E48-A7B9-6B03D3C5907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11" name="Marcador de Posição do Número do Diapositivo 3"/>
          <p:cNvSpPr txBox="1">
            <a:spLocks/>
          </p:cNvSpPr>
          <p:nvPr userDrawn="1"/>
        </p:nvSpPr>
        <p:spPr>
          <a:xfrm>
            <a:off x="228600" y="6340475"/>
            <a:ext cx="32004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</a:rPr>
              <a:t>INTRODUÇÃO</a:t>
            </a:r>
            <a:r>
              <a:rPr lang="en-US" sz="1000" baseline="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</a:rPr>
              <a:t> AO MARKETING DIGITAL</a:t>
            </a:r>
            <a:endParaRPr lang="en-US" sz="1000" dirty="0">
              <a:solidFill>
                <a:schemeClr val="tx1">
                  <a:tint val="75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023882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sea_interio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PAG. </a:t>
            </a:r>
            <a:fld id="{666547F7-8C38-4E48-A7B9-6B03D3C5907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19" name="Marcador de Posição do Número do Diapositivo 3"/>
          <p:cNvSpPr txBox="1">
            <a:spLocks/>
          </p:cNvSpPr>
          <p:nvPr userDrawn="1"/>
        </p:nvSpPr>
        <p:spPr>
          <a:xfrm>
            <a:off x="228600" y="6340475"/>
            <a:ext cx="32004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</a:rPr>
              <a:t>SPAM</a:t>
            </a:r>
            <a:r>
              <a:rPr lang="en-US" sz="1000" baseline="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</a:rPr>
              <a:t> SCORE</a:t>
            </a:r>
            <a:endParaRPr lang="en-US" sz="1000" dirty="0">
              <a:solidFill>
                <a:schemeClr val="tx1">
                  <a:tint val="75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94755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sea_interior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B8BB78-D035-457D-B3DB-057E69E6E34B}" type="datetime1">
              <a:rPr lang="en-US"/>
              <a:pPr>
                <a:defRPr/>
              </a:pPr>
              <a:t>1/17/2013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PAG. </a:t>
            </a:r>
            <a:fld id="{666547F7-8C38-4E48-A7B9-6B03D3C5907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8" name="Marcador de Posição do Número do Diapositivo 3"/>
          <p:cNvSpPr txBox="1">
            <a:spLocks/>
          </p:cNvSpPr>
          <p:nvPr userDrawn="1"/>
        </p:nvSpPr>
        <p:spPr>
          <a:xfrm>
            <a:off x="228600" y="6340475"/>
            <a:ext cx="32004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</a:rPr>
              <a:t>IMPORTÂNCIA DO EMAIL MARKETING</a:t>
            </a:r>
            <a:endParaRPr lang="en-US" sz="1000" dirty="0">
              <a:solidFill>
                <a:schemeClr val="tx1">
                  <a:tint val="75000"/>
                </a:schemeClr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91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3kjdrl6qjwY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3kjdrl6qjwY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hyperlink" Target="http://www.la.bbb.org/businessreport.aspx?companyid=100002495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0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http://www.emarketer.com/images/chart_gifs/082001-083000/082526.gif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nchmarkemail.com/pt/ExtPricing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nchmarkemail.com/pt/ExtPricing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13" Type="http://schemas.openxmlformats.org/officeDocument/2006/relationships/hyperlink" Target="http://maps.google.pt/maps?q=Av.+Eng.+Lu%C3%ADs+Carlos+Berrini,550+Brooklin+-+S%C3%A3o+Paulo+-+SP+-+CEP:+04571-000&amp;hl=pt-PT&amp;ie=UTF8&amp;sll=-23.612306,-46.681642&amp;sspn=0.026189,0.045447&amp;t=h&amp;hq=Av.+Eng.+Lu%C3%ADs+Carlos+Berrini,550+Brooklin+-&amp;hnear=04571-000,+Br" TargetMode="External"/><Relationship Id="rId3" Type="http://schemas.openxmlformats.org/officeDocument/2006/relationships/hyperlink" Target="http://www.facebook.com/inesting" TargetMode="External"/><Relationship Id="rId7" Type="http://schemas.openxmlformats.org/officeDocument/2006/relationships/hyperlink" Target="http://www.youtube.com/inesting" TargetMode="External"/><Relationship Id="rId12" Type="http://schemas.openxmlformats.org/officeDocument/2006/relationships/hyperlink" Target="http://maps.google.pt/maps?saddr=37.043078,-7.968103&amp;hl=pt-PT&amp;sll=37.043069,-7.968113&amp;sspn=0.005703,0.011362&amp;t=h&amp;mra=mift&amp;mrsp=0&amp;sz=17&amp;z=17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eg"/><Relationship Id="rId11" Type="http://schemas.openxmlformats.org/officeDocument/2006/relationships/hyperlink" Target="https://maps.google.pt/maps?saddr=38.716235,-9.238247&amp;hl=pt-PT&amp;sll=38.716649,-9.238451&amp;sspn=0.002788,0.005681&amp;t=h&amp;mra=mift&amp;mrsp=0&amp;sz=18&amp;z=18" TargetMode="External"/><Relationship Id="rId5" Type="http://schemas.openxmlformats.org/officeDocument/2006/relationships/hyperlink" Target="http://www.twitter.com/inesting" TargetMode="External"/><Relationship Id="rId10" Type="http://schemas.openxmlformats.org/officeDocument/2006/relationships/hyperlink" Target="http://www.inesting.com/" TargetMode="External"/><Relationship Id="rId4" Type="http://schemas.openxmlformats.org/officeDocument/2006/relationships/image" Target="../media/image53.jpeg"/><Relationship Id="rId9" Type="http://schemas.openxmlformats.org/officeDocument/2006/relationships/hyperlink" Target="mailto:info@inesting.com" TargetMode="External"/><Relationship Id="rId14" Type="http://schemas.openxmlformats.org/officeDocument/2006/relationships/image" Target="../media/image5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377825" y="1219200"/>
            <a:ext cx="6172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800">
                <a:solidFill>
                  <a:srgbClr val="424B52"/>
                </a:solidFill>
                <a:latin typeface="Verdana" pitchFamily="34" charset="0"/>
              </a:rPr>
              <a:t>Clickstream</a:t>
            </a:r>
          </a:p>
        </p:txBody>
      </p: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6769100" y="1955800"/>
            <a:ext cx="1727200" cy="2190750"/>
          </a:xfrm>
          <a:prstGeom prst="rect">
            <a:avLst/>
          </a:prstGeom>
          <a:solidFill>
            <a:srgbClr val="FDFDF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90525" y="2379663"/>
            <a:ext cx="6172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424B52"/>
                </a:solidFill>
                <a:latin typeface="Verdana" pitchFamily="34" charset="0"/>
              </a:rPr>
              <a:t>Nome atribuido ao volume de dados recolhido com softwares de Web Analytics, que se baseiam nas acções de clique dos utilizadores.</a:t>
            </a:r>
          </a:p>
        </p:txBody>
      </p:sp>
      <p:sp>
        <p:nvSpPr>
          <p:cNvPr id="5" name="Rec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8198" name="Text Box 3"/>
          <p:cNvSpPr txBox="1">
            <a:spLocks noChangeArrowheads="1"/>
          </p:cNvSpPr>
          <p:nvPr/>
        </p:nvSpPr>
        <p:spPr bwMode="auto">
          <a:xfrm>
            <a:off x="541338" y="2020888"/>
            <a:ext cx="8061325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5400" b="1">
                <a:solidFill>
                  <a:srgbClr val="424B52"/>
                </a:solidFill>
                <a:latin typeface="Verdana" pitchFamily="34" charset="0"/>
              </a:rPr>
              <a:t>1.4 Biliões de utilizadores de email!</a:t>
            </a:r>
          </a:p>
        </p:txBody>
      </p:sp>
      <p:sp>
        <p:nvSpPr>
          <p:cNvPr id="8199" name="Text Box 3"/>
          <p:cNvSpPr txBox="1">
            <a:spLocks noChangeArrowheads="1"/>
          </p:cNvSpPr>
          <p:nvPr/>
        </p:nvSpPr>
        <p:spPr bwMode="auto">
          <a:xfrm>
            <a:off x="609600" y="4697413"/>
            <a:ext cx="28448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900">
                <a:solidFill>
                  <a:srgbClr val="424B52"/>
                </a:solidFill>
                <a:latin typeface="Verdana" pitchFamily="34" charset="0"/>
              </a:rPr>
              <a:t>Fonte: Radicati Group (2009)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sea_ca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8" name="CaixaDeTexto 7"/>
          <p:cNvSpPr txBox="1">
            <a:spLocks noChangeArrowheads="1"/>
          </p:cNvSpPr>
          <p:nvPr/>
        </p:nvSpPr>
        <p:spPr bwMode="auto">
          <a:xfrm>
            <a:off x="228600" y="5308937"/>
            <a:ext cx="6858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2600" dirty="0" err="1" smtClean="0">
                <a:solidFill>
                  <a:schemeClr val="bg1"/>
                </a:solidFill>
                <a:latin typeface="Arial" pitchFamily="34" charset="0"/>
              </a:rPr>
              <a:t>Permission</a:t>
            </a:r>
            <a:r>
              <a:rPr lang="pt-PT" sz="2600" dirty="0" smtClean="0">
                <a:solidFill>
                  <a:schemeClr val="bg1"/>
                </a:solidFill>
                <a:latin typeface="Arial" pitchFamily="34" charset="0"/>
              </a:rPr>
              <a:t> Marketing</a:t>
            </a:r>
            <a:r>
              <a:rPr lang="pt-PT" sz="3600" dirty="0" smtClean="0">
                <a:solidFill>
                  <a:srgbClr val="414B56"/>
                </a:solidFill>
                <a:latin typeface="Arial" pitchFamily="34" charset="0"/>
              </a:rPr>
              <a:t/>
            </a:r>
            <a:br>
              <a:rPr lang="pt-PT" sz="3600" dirty="0" smtClean="0">
                <a:solidFill>
                  <a:srgbClr val="414B56"/>
                </a:solidFill>
                <a:latin typeface="Arial" pitchFamily="34" charset="0"/>
              </a:rPr>
            </a:br>
            <a:r>
              <a:rPr lang="pt-PT" sz="3400" dirty="0" smtClean="0">
                <a:solidFill>
                  <a:srgbClr val="CD5806"/>
                </a:solidFill>
                <a:latin typeface="Arial" pitchFamily="34" charset="0"/>
              </a:rPr>
              <a:t>Email Marketing</a:t>
            </a:r>
            <a:endParaRPr lang="pt-PT" sz="3400" dirty="0">
              <a:solidFill>
                <a:srgbClr val="CD5806"/>
              </a:solidFill>
              <a:latin typeface="Arial" pitchFamily="34" charset="0"/>
            </a:endParaRPr>
          </a:p>
        </p:txBody>
      </p:sp>
      <p:sp>
        <p:nvSpPr>
          <p:cNvPr id="9" name="Marcador de Posição do Número do Diapositivo 3"/>
          <p:cNvSpPr txBox="1">
            <a:spLocks/>
          </p:cNvSpPr>
          <p:nvPr/>
        </p:nvSpPr>
        <p:spPr>
          <a:xfrm>
            <a:off x="228600" y="6172200"/>
            <a:ext cx="8610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schemeClr val="bg1"/>
                </a:solidFill>
                <a:latin typeface="Arial" pitchFamily="34" charset="0"/>
              </a:rPr>
              <a:t>Janeiro 2013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5791200"/>
            <a:ext cx="809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5775" y="5791200"/>
            <a:ext cx="809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0142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8"/>
          <p:cNvSpPr txBox="1">
            <a:spLocks noChangeArrowheads="1"/>
          </p:cNvSpPr>
          <p:nvPr/>
        </p:nvSpPr>
        <p:spPr bwMode="auto">
          <a:xfrm>
            <a:off x="228600" y="1295400"/>
            <a:ext cx="8458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t-PT" sz="2400" dirty="0" smtClean="0">
                <a:solidFill>
                  <a:srgbClr val="414B56"/>
                </a:solidFill>
                <a:latin typeface="Arial" pitchFamily="34" charset="0"/>
              </a:rPr>
              <a:t>A expressão </a:t>
            </a:r>
            <a:r>
              <a:rPr lang="pt-PT" sz="2400" dirty="0" err="1" smtClean="0">
                <a:solidFill>
                  <a:srgbClr val="414B56"/>
                </a:solidFill>
                <a:latin typeface="Arial" pitchFamily="34" charset="0"/>
              </a:rPr>
              <a:t>Permission</a:t>
            </a:r>
            <a:r>
              <a:rPr lang="pt-PT" sz="2400" dirty="0" smtClean="0">
                <a:solidFill>
                  <a:srgbClr val="414B56"/>
                </a:solidFill>
                <a:latin typeface="Arial" pitchFamily="34" charset="0"/>
              </a:rPr>
              <a:t> Marketing começou por ser utilizada pelo autor Seth </a:t>
            </a:r>
            <a:r>
              <a:rPr lang="pt-PT" sz="2400" dirty="0" err="1" smtClean="0">
                <a:solidFill>
                  <a:srgbClr val="414B56"/>
                </a:solidFill>
                <a:latin typeface="Arial" pitchFamily="34" charset="0"/>
              </a:rPr>
              <a:t>Godin</a:t>
            </a:r>
            <a:r>
              <a:rPr lang="pt-PT" sz="2400" dirty="0" smtClean="0">
                <a:solidFill>
                  <a:srgbClr val="414B56"/>
                </a:solidFill>
                <a:latin typeface="Arial" pitchFamily="34" charset="0"/>
              </a:rPr>
              <a:t>.</a:t>
            </a:r>
            <a:endParaRPr lang="pt-PT" sz="2400" dirty="0" err="1" smtClean="0">
              <a:solidFill>
                <a:srgbClr val="414B56"/>
              </a:solidFill>
              <a:latin typeface="Arial" pitchFamily="34" charset="0"/>
            </a:endParaRPr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PAG. </a:t>
            </a:r>
            <a:fld id="{666547F7-8C38-4E48-A7B9-6B03D3C5907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5" name="Picture 2" descr="http://images.businessweek.com/ss/06/09/bloggers/image/sethgodin.jpg"/>
          <p:cNvPicPr>
            <a:picLocks noChangeAspect="1" noChangeArrowheads="1"/>
          </p:cNvPicPr>
          <p:nvPr/>
        </p:nvPicPr>
        <p:blipFill>
          <a:blip r:embed="rId2" cstate="print"/>
          <a:srcRect l="22726" t="6332" r="3938" b="4868"/>
          <a:stretch>
            <a:fillRect/>
          </a:stretch>
        </p:blipFill>
        <p:spPr bwMode="auto">
          <a:xfrm>
            <a:off x="2895600" y="2362200"/>
            <a:ext cx="28797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13"/>
          <p:cNvSpPr txBox="1">
            <a:spLocks noChangeArrowheads="1"/>
          </p:cNvSpPr>
          <p:nvPr/>
        </p:nvSpPr>
        <p:spPr bwMode="auto">
          <a:xfrm>
            <a:off x="228600" y="228600"/>
            <a:ext cx="78486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3000" dirty="0" smtClean="0">
                <a:solidFill>
                  <a:srgbClr val="414B56"/>
                </a:solidFill>
                <a:latin typeface="Arial" pitchFamily="34" charset="0"/>
              </a:rPr>
              <a:t>Autor do </a:t>
            </a:r>
            <a:r>
              <a:rPr lang="pt-PT" sz="3000" dirty="0" err="1" smtClean="0">
                <a:solidFill>
                  <a:srgbClr val="414B56"/>
                </a:solidFill>
                <a:latin typeface="Arial" pitchFamily="34" charset="0"/>
              </a:rPr>
              <a:t>Permission</a:t>
            </a:r>
            <a:r>
              <a:rPr lang="pt-PT" sz="3000" dirty="0" smtClean="0">
                <a:solidFill>
                  <a:srgbClr val="414B56"/>
                </a:solidFill>
                <a:latin typeface="Arial" pitchFamily="34" charset="0"/>
              </a:rPr>
              <a:t> Marketing</a:t>
            </a:r>
          </a:p>
        </p:txBody>
      </p:sp>
    </p:spTree>
    <p:extLst>
      <p:ext uri="{BB962C8B-B14F-4D97-AF65-F5344CB8AC3E}">
        <p14:creationId xmlns:p14="http://schemas.microsoft.com/office/powerpoint/2010/main" val="39863558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PAG. </a:t>
            </a:r>
            <a:fld id="{666547F7-8C38-4E48-A7B9-6B03D3C5907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3" name="CaixaDeTexto 8"/>
          <p:cNvSpPr txBox="1">
            <a:spLocks noChangeArrowheads="1"/>
          </p:cNvSpPr>
          <p:nvPr/>
        </p:nvSpPr>
        <p:spPr bwMode="auto">
          <a:xfrm>
            <a:off x="228600" y="1295400"/>
            <a:ext cx="8458200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t-PT" sz="2400" dirty="0" smtClean="0">
                <a:solidFill>
                  <a:srgbClr val="414B56"/>
                </a:solidFill>
                <a:latin typeface="Arial" pitchFamily="34" charset="0"/>
              </a:rPr>
              <a:t>O conceito Marketing de Permissão, refere-se ao desenvolvimento de práticas de relacionamento com o consumidor, sustentadas no prévio consentimento da parte deste. </a:t>
            </a:r>
          </a:p>
          <a:p>
            <a:pPr>
              <a:spcAft>
                <a:spcPts val="1200"/>
              </a:spcAft>
            </a:pPr>
            <a:r>
              <a:rPr lang="pt-PT" sz="2400" dirty="0" smtClean="0">
                <a:solidFill>
                  <a:srgbClr val="414B56"/>
                </a:solidFill>
                <a:latin typeface="Arial" pitchFamily="34" charset="0"/>
              </a:rPr>
              <a:t>No espírito deste conceito, antes de se enviar qualquer email publicitário deve-se obter a prévia autorização explícita do utilizador.</a:t>
            </a:r>
          </a:p>
        </p:txBody>
      </p:sp>
      <p:sp>
        <p:nvSpPr>
          <p:cNvPr id="4" name="CaixaDeTexto 13"/>
          <p:cNvSpPr txBox="1">
            <a:spLocks noChangeArrowheads="1"/>
          </p:cNvSpPr>
          <p:nvPr/>
        </p:nvSpPr>
        <p:spPr bwMode="auto">
          <a:xfrm>
            <a:off x="228600" y="228600"/>
            <a:ext cx="78486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3000" dirty="0" smtClean="0">
                <a:solidFill>
                  <a:srgbClr val="414B56"/>
                </a:solidFill>
                <a:latin typeface="Arial" pitchFamily="34" charset="0"/>
              </a:rPr>
              <a:t>Definição  de </a:t>
            </a:r>
            <a:r>
              <a:rPr lang="pt-PT" sz="3000" dirty="0" err="1" smtClean="0">
                <a:solidFill>
                  <a:srgbClr val="414B56"/>
                </a:solidFill>
                <a:latin typeface="Arial" pitchFamily="34" charset="0"/>
              </a:rPr>
              <a:t>Permission</a:t>
            </a:r>
            <a:r>
              <a:rPr lang="pt-PT" sz="3000" dirty="0" smtClean="0">
                <a:solidFill>
                  <a:srgbClr val="414B56"/>
                </a:solidFill>
                <a:latin typeface="Arial" pitchFamily="34" charset="0"/>
              </a:rPr>
              <a:t> Marketing</a:t>
            </a:r>
          </a:p>
        </p:txBody>
      </p:sp>
    </p:spTree>
    <p:extLst>
      <p:ext uri="{BB962C8B-B14F-4D97-AF65-F5344CB8AC3E}">
        <p14:creationId xmlns:p14="http://schemas.microsoft.com/office/powerpoint/2010/main" val="29473778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sea_ca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8" name="CaixaDeTexto 7"/>
          <p:cNvSpPr txBox="1">
            <a:spLocks noChangeArrowheads="1"/>
          </p:cNvSpPr>
          <p:nvPr/>
        </p:nvSpPr>
        <p:spPr bwMode="auto">
          <a:xfrm>
            <a:off x="228600" y="5308937"/>
            <a:ext cx="6858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2600" dirty="0" smtClean="0">
                <a:solidFill>
                  <a:schemeClr val="bg1"/>
                </a:solidFill>
                <a:latin typeface="Arial" pitchFamily="34" charset="0"/>
              </a:rPr>
              <a:t>Enquadramento Legal</a:t>
            </a:r>
            <a:r>
              <a:rPr lang="pt-PT" sz="3600" dirty="0" smtClean="0">
                <a:solidFill>
                  <a:srgbClr val="414B56"/>
                </a:solidFill>
                <a:latin typeface="Arial" pitchFamily="34" charset="0"/>
              </a:rPr>
              <a:t/>
            </a:r>
            <a:br>
              <a:rPr lang="pt-PT" sz="3600" dirty="0" smtClean="0">
                <a:solidFill>
                  <a:srgbClr val="414B56"/>
                </a:solidFill>
                <a:latin typeface="Arial" pitchFamily="34" charset="0"/>
              </a:rPr>
            </a:br>
            <a:r>
              <a:rPr lang="pt-PT" sz="3400" dirty="0" smtClean="0">
                <a:solidFill>
                  <a:srgbClr val="CD5806"/>
                </a:solidFill>
                <a:latin typeface="Arial" pitchFamily="34" charset="0"/>
              </a:rPr>
              <a:t>Email Marketing</a:t>
            </a:r>
            <a:endParaRPr lang="pt-PT" sz="3400" dirty="0">
              <a:solidFill>
                <a:srgbClr val="CD5806"/>
              </a:solidFill>
              <a:latin typeface="Arial" pitchFamily="34" charset="0"/>
            </a:endParaRPr>
          </a:p>
        </p:txBody>
      </p:sp>
      <p:sp>
        <p:nvSpPr>
          <p:cNvPr id="9" name="Marcador de Posição do Número do Diapositivo 3"/>
          <p:cNvSpPr txBox="1">
            <a:spLocks/>
          </p:cNvSpPr>
          <p:nvPr/>
        </p:nvSpPr>
        <p:spPr>
          <a:xfrm>
            <a:off x="228600" y="6172200"/>
            <a:ext cx="8610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schemeClr val="bg1"/>
                </a:solidFill>
                <a:latin typeface="Arial" pitchFamily="34" charset="0"/>
              </a:rPr>
              <a:t>JANEIRO 2013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5791200"/>
            <a:ext cx="809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5775" y="5791200"/>
            <a:ext cx="809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4038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3"/>
          <p:cNvSpPr txBox="1">
            <a:spLocks noChangeArrowheads="1"/>
          </p:cNvSpPr>
          <p:nvPr/>
        </p:nvSpPr>
        <p:spPr bwMode="auto">
          <a:xfrm>
            <a:off x="228600" y="228600"/>
            <a:ext cx="78486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3000" dirty="0" smtClean="0">
                <a:solidFill>
                  <a:srgbClr val="414B56"/>
                </a:solidFill>
                <a:latin typeface="Arial" pitchFamily="34" charset="0"/>
              </a:rPr>
              <a:t>Legislação Bases de Dados</a:t>
            </a:r>
            <a:endParaRPr lang="pt-PT" sz="3000" dirty="0">
              <a:solidFill>
                <a:srgbClr val="414B56"/>
              </a:solidFill>
              <a:latin typeface="Arial" pitchFamily="34" charset="0"/>
            </a:endParaRPr>
          </a:p>
        </p:txBody>
      </p:sp>
      <p:sp>
        <p:nvSpPr>
          <p:cNvPr id="6" name="Marcador de Posição do Número do Diapositivo 3"/>
          <p:cNvSpPr>
            <a:spLocks noGrp="1"/>
          </p:cNvSpPr>
          <p:nvPr>
            <p:ph type="sldNum" sz="quarter" idx="11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z="1000" dirty="0" smtClean="0">
                <a:latin typeface="Arial" pitchFamily="34" charset="0"/>
              </a:rPr>
              <a:t>PAG. </a:t>
            </a:r>
            <a:fld id="{6B6F8524-9391-4F77-A1A8-15C6D6416F8D}" type="slidenum">
              <a:rPr lang="en-US" sz="1000" smtClean="0">
                <a:latin typeface="Arial" pitchFamily="34" charset="0"/>
              </a:rPr>
              <a:pPr>
                <a:defRPr/>
              </a:pPr>
              <a:t>14</a:t>
            </a:fld>
            <a:endParaRPr lang="en-US" sz="1000" dirty="0">
              <a:latin typeface="Arial" pitchFamily="34" charset="0"/>
            </a:endParaRPr>
          </a:p>
        </p:txBody>
      </p:sp>
      <p:sp>
        <p:nvSpPr>
          <p:cNvPr id="8" name="CaixaDeTexto 8"/>
          <p:cNvSpPr txBox="1">
            <a:spLocks noChangeArrowheads="1"/>
          </p:cNvSpPr>
          <p:nvPr/>
        </p:nvSpPr>
        <p:spPr bwMode="auto">
          <a:xfrm>
            <a:off x="228600" y="1295400"/>
            <a:ext cx="84582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t-PT" sz="2400" b="1" dirty="0" smtClean="0">
                <a:solidFill>
                  <a:srgbClr val="414B56"/>
                </a:solidFill>
                <a:latin typeface="Arial" pitchFamily="34" charset="0"/>
              </a:rPr>
              <a:t>Lei da Protecção de Dados Pessoais: Lei nº.67/98, de 26 de Outubro</a:t>
            </a:r>
          </a:p>
          <a:p>
            <a:pPr>
              <a:spcAft>
                <a:spcPts val="1200"/>
              </a:spcAft>
            </a:pPr>
            <a:r>
              <a:rPr lang="pt-PT" sz="2400" dirty="0" smtClean="0">
                <a:solidFill>
                  <a:srgbClr val="414B56"/>
                </a:solidFill>
                <a:latin typeface="Arial" pitchFamily="34" charset="0"/>
              </a:rPr>
              <a:t>Cabe à CNPD realizar o controlo administrativo da recolha e tratamento de dados pessoais;</a:t>
            </a:r>
          </a:p>
          <a:p>
            <a:pPr>
              <a:spcAft>
                <a:spcPts val="1200"/>
              </a:spcAft>
            </a:pPr>
            <a:r>
              <a:rPr lang="pt-PT" sz="2400" dirty="0" smtClean="0">
                <a:solidFill>
                  <a:srgbClr val="414B56"/>
                </a:solidFill>
                <a:latin typeface="Arial" pitchFamily="34" charset="0"/>
              </a:rPr>
              <a:t>Devem ser notificadas à CNPD todas as bases de dados que contenham dados pessoais previamente à recolha de dados;</a:t>
            </a:r>
          </a:p>
          <a:p>
            <a:pPr>
              <a:spcAft>
                <a:spcPts val="1200"/>
              </a:spcAft>
            </a:pPr>
            <a:r>
              <a:rPr lang="pt-PT" sz="2400" dirty="0" smtClean="0">
                <a:solidFill>
                  <a:srgbClr val="414B56"/>
                </a:solidFill>
                <a:latin typeface="Arial" pitchFamily="34" charset="0"/>
              </a:rPr>
              <a:t>As bases de dados compostas apenas e só por pessoas colectivas dispensam notificação à CNPD;</a:t>
            </a:r>
          </a:p>
          <a:p>
            <a:pPr>
              <a:spcAft>
                <a:spcPts val="1200"/>
              </a:spcAft>
            </a:pPr>
            <a:r>
              <a:rPr lang="pt-PT" sz="2400" dirty="0" smtClean="0">
                <a:solidFill>
                  <a:srgbClr val="414B56"/>
                </a:solidFill>
                <a:latin typeface="Arial" pitchFamily="34" charset="0"/>
              </a:rPr>
              <a:t>Depois da notificação a CNPD emite parecer e em caso afirmativo realiza o registo público da BD;</a:t>
            </a:r>
          </a:p>
        </p:txBody>
      </p:sp>
    </p:spTree>
    <p:extLst>
      <p:ext uri="{BB962C8B-B14F-4D97-AF65-F5344CB8AC3E}">
        <p14:creationId xmlns:p14="http://schemas.microsoft.com/office/powerpoint/2010/main" val="345245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13"/>
          <p:cNvSpPr txBox="1">
            <a:spLocks noChangeArrowheads="1"/>
          </p:cNvSpPr>
          <p:nvPr/>
        </p:nvSpPr>
        <p:spPr bwMode="auto">
          <a:xfrm>
            <a:off x="228600" y="228600"/>
            <a:ext cx="78486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3000" dirty="0" smtClean="0">
                <a:solidFill>
                  <a:srgbClr val="414B56"/>
                </a:solidFill>
                <a:latin typeface="Arial" pitchFamily="34" charset="0"/>
              </a:rPr>
              <a:t>Legislação Comércio Eletrónico</a:t>
            </a:r>
            <a:endParaRPr lang="pt-PT" sz="3000" dirty="0">
              <a:solidFill>
                <a:srgbClr val="414B56"/>
              </a:solidFill>
              <a:latin typeface="Arial" pitchFamily="34" charset="0"/>
            </a:endParaRPr>
          </a:p>
        </p:txBody>
      </p:sp>
      <p:sp>
        <p:nvSpPr>
          <p:cNvPr id="6" name="Marcador de Posição do Número do Diapositivo 3"/>
          <p:cNvSpPr>
            <a:spLocks noGrp="1"/>
          </p:cNvSpPr>
          <p:nvPr>
            <p:ph type="sldNum" sz="quarter" idx="11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z="1000" dirty="0" smtClean="0">
                <a:latin typeface="Arial" pitchFamily="34" charset="0"/>
              </a:rPr>
              <a:t>PAG. </a:t>
            </a:r>
            <a:fld id="{6B6F8524-9391-4F77-A1A8-15C6D6416F8D}" type="slidenum">
              <a:rPr lang="en-US" sz="1000" smtClean="0">
                <a:latin typeface="Arial" pitchFamily="34" charset="0"/>
              </a:rPr>
              <a:pPr>
                <a:defRPr/>
              </a:pPr>
              <a:t>15</a:t>
            </a:fld>
            <a:endParaRPr lang="en-US" sz="1000" dirty="0">
              <a:latin typeface="Arial" pitchFamily="34" charset="0"/>
            </a:endParaRP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228600" y="1295400"/>
            <a:ext cx="845820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2400" b="1" dirty="0">
                <a:solidFill>
                  <a:srgbClr val="414B56"/>
                </a:solidFill>
                <a:latin typeface="Arial" pitchFamily="34" charset="0"/>
              </a:rPr>
              <a:t>Lei n.º </a:t>
            </a:r>
            <a:r>
              <a:rPr lang="pt-PT" sz="2400" b="1" dirty="0" smtClean="0">
                <a:solidFill>
                  <a:srgbClr val="414B56"/>
                </a:solidFill>
                <a:latin typeface="Arial" pitchFamily="34" charset="0"/>
              </a:rPr>
              <a:t>46/2012 de </a:t>
            </a:r>
            <a:r>
              <a:rPr lang="pt-PT" sz="2400" b="1" dirty="0">
                <a:solidFill>
                  <a:srgbClr val="414B56"/>
                </a:solidFill>
                <a:latin typeface="Arial" pitchFamily="34" charset="0"/>
              </a:rPr>
              <a:t>29 de </a:t>
            </a:r>
            <a:r>
              <a:rPr lang="pt-PT" sz="2400" b="1" dirty="0" smtClean="0">
                <a:solidFill>
                  <a:srgbClr val="414B56"/>
                </a:solidFill>
                <a:latin typeface="Arial" pitchFamily="34" charset="0"/>
              </a:rPr>
              <a:t>agosto</a:t>
            </a:r>
          </a:p>
          <a:p>
            <a:r>
              <a:rPr lang="pt-PT" sz="2400" b="1" dirty="0" smtClean="0">
                <a:solidFill>
                  <a:srgbClr val="414B56"/>
                </a:solidFill>
                <a:latin typeface="Arial" pitchFamily="34" charset="0"/>
              </a:rPr>
              <a:t>Tratamento </a:t>
            </a:r>
            <a:r>
              <a:rPr lang="pt-PT" sz="2400" b="1" dirty="0">
                <a:solidFill>
                  <a:srgbClr val="414B56"/>
                </a:solidFill>
                <a:latin typeface="Arial" pitchFamily="34" charset="0"/>
              </a:rPr>
              <a:t>de dados pessoais e </a:t>
            </a:r>
            <a:r>
              <a:rPr lang="pt-PT" sz="2400" b="1" dirty="0" err="1" smtClean="0">
                <a:solidFill>
                  <a:srgbClr val="414B56"/>
                </a:solidFill>
                <a:latin typeface="Arial" pitchFamily="34" charset="0"/>
              </a:rPr>
              <a:t>proteção</a:t>
            </a:r>
            <a:r>
              <a:rPr lang="pt-PT" sz="2400" b="1" dirty="0" smtClean="0">
                <a:solidFill>
                  <a:srgbClr val="414B56"/>
                </a:solidFill>
                <a:latin typeface="Arial" pitchFamily="34" charset="0"/>
              </a:rPr>
              <a:t> </a:t>
            </a:r>
            <a:r>
              <a:rPr lang="pt-PT" sz="2400" b="1" dirty="0">
                <a:solidFill>
                  <a:srgbClr val="414B56"/>
                </a:solidFill>
                <a:latin typeface="Arial" pitchFamily="34" charset="0"/>
              </a:rPr>
              <a:t>da privacidade no </a:t>
            </a:r>
            <a:r>
              <a:rPr lang="pt-PT" sz="2400" b="1" dirty="0" err="1">
                <a:solidFill>
                  <a:srgbClr val="414B56"/>
                </a:solidFill>
                <a:latin typeface="Arial" pitchFamily="34" charset="0"/>
              </a:rPr>
              <a:t>setor</a:t>
            </a:r>
            <a:r>
              <a:rPr lang="pt-PT" sz="2400" b="1" dirty="0">
                <a:solidFill>
                  <a:srgbClr val="414B56"/>
                </a:solidFill>
                <a:latin typeface="Arial" pitchFamily="34" charset="0"/>
              </a:rPr>
              <a:t> das comunicações </a:t>
            </a:r>
            <a:r>
              <a:rPr lang="pt-PT" sz="2400" b="1" dirty="0" err="1">
                <a:solidFill>
                  <a:srgbClr val="414B56"/>
                </a:solidFill>
                <a:latin typeface="Arial" pitchFamily="34" charset="0"/>
              </a:rPr>
              <a:t>eletrónicas</a:t>
            </a:r>
            <a:r>
              <a:rPr lang="pt-PT" sz="2400" b="1" dirty="0">
                <a:solidFill>
                  <a:srgbClr val="414B56"/>
                </a:solidFill>
                <a:latin typeface="Arial" pitchFamily="34" charset="0"/>
              </a:rPr>
              <a:t>.</a:t>
            </a:r>
            <a:endParaRPr lang="pt-PT" sz="3200" b="1" dirty="0">
              <a:solidFill>
                <a:srgbClr val="414B56"/>
              </a:solidFill>
              <a:latin typeface="Arial" pitchFamily="34" charset="0"/>
            </a:endParaRPr>
          </a:p>
          <a:p>
            <a:r>
              <a:rPr lang="pt-PT" sz="1600" b="1" dirty="0" smtClean="0">
                <a:solidFill>
                  <a:srgbClr val="414B56"/>
                </a:solidFill>
                <a:latin typeface="Arial" pitchFamily="34" charset="0"/>
              </a:rPr>
              <a:t>(Altera a Lei </a:t>
            </a:r>
            <a:r>
              <a:rPr lang="pt-PT" sz="1600" b="1" dirty="0">
                <a:solidFill>
                  <a:srgbClr val="414B56"/>
                </a:solidFill>
                <a:latin typeface="Arial" pitchFamily="34" charset="0"/>
              </a:rPr>
              <a:t>n.º 41/2004, de 18 de agosto, </a:t>
            </a:r>
            <a:r>
              <a:rPr lang="pt-PT" sz="1600" b="1" dirty="0" smtClean="0">
                <a:solidFill>
                  <a:srgbClr val="414B56"/>
                </a:solidFill>
                <a:latin typeface="Arial" pitchFamily="34" charset="0"/>
              </a:rPr>
              <a:t>o </a:t>
            </a:r>
            <a:r>
              <a:rPr lang="pt-PT" sz="1600" b="1" dirty="0">
                <a:solidFill>
                  <a:srgbClr val="414B56"/>
                </a:solidFill>
                <a:latin typeface="Arial" pitchFamily="34" charset="0"/>
              </a:rPr>
              <a:t>Decreto -Lei n.º 7/2004, de 7 de </a:t>
            </a:r>
            <a:r>
              <a:rPr lang="pt-PT" sz="1600" b="1" dirty="0" smtClean="0">
                <a:solidFill>
                  <a:srgbClr val="414B56"/>
                </a:solidFill>
                <a:latin typeface="Arial" pitchFamily="34" charset="0"/>
              </a:rPr>
              <a:t>Janeiro)</a:t>
            </a:r>
          </a:p>
          <a:p>
            <a:endParaRPr lang="pt-PT" sz="2400" b="1" dirty="0" smtClean="0">
              <a:solidFill>
                <a:srgbClr val="414B56"/>
              </a:solidFill>
              <a:latin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pt-PT" sz="2400" dirty="0" smtClean="0">
                <a:solidFill>
                  <a:srgbClr val="414B56"/>
                </a:solidFill>
                <a:latin typeface="Arial" pitchFamily="34" charset="0"/>
              </a:rPr>
              <a:t>A legalidade de qualquer envio de comunicação electrónica ao consumidor depende do consentimento prévio </a:t>
            </a:r>
            <a:r>
              <a:rPr lang="pt-PT" sz="2400" b="1" u="sng" dirty="0" smtClean="0">
                <a:solidFill>
                  <a:srgbClr val="414B56"/>
                </a:solidFill>
                <a:latin typeface="Arial" pitchFamily="34" charset="0"/>
              </a:rPr>
              <a:t>expresso </a:t>
            </a:r>
            <a:r>
              <a:rPr lang="pt-PT" sz="2400" dirty="0" smtClean="0">
                <a:solidFill>
                  <a:srgbClr val="414B56"/>
                </a:solidFill>
                <a:latin typeface="Arial" pitchFamily="34" charset="0"/>
              </a:rPr>
              <a:t>do destinatário – sistema </a:t>
            </a:r>
            <a:r>
              <a:rPr lang="pt-PT" sz="2400" dirty="0" err="1" smtClean="0">
                <a:solidFill>
                  <a:srgbClr val="414B56"/>
                </a:solidFill>
                <a:latin typeface="Arial" pitchFamily="34" charset="0"/>
              </a:rPr>
              <a:t>optin</a:t>
            </a:r>
            <a:r>
              <a:rPr lang="pt-PT" sz="2400" dirty="0" smtClean="0">
                <a:solidFill>
                  <a:srgbClr val="414B56"/>
                </a:solidFill>
                <a:latin typeface="Arial" pitchFamily="34" charset="0"/>
              </a:rPr>
              <a:t>;</a:t>
            </a:r>
          </a:p>
          <a:p>
            <a:pPr>
              <a:spcAft>
                <a:spcPts val="1200"/>
              </a:spcAft>
            </a:pPr>
            <a:r>
              <a:rPr lang="pt-PT" sz="2400" dirty="0" smtClean="0">
                <a:solidFill>
                  <a:srgbClr val="414B56"/>
                </a:solidFill>
                <a:latin typeface="Arial" pitchFamily="34" charset="0"/>
              </a:rPr>
              <a:t>A excepção é feita ao envio de comunicações electrónicas a actuais ou ex-clientes. Nesse caso é suficiente prever uma forma de desistência – sistema </a:t>
            </a:r>
            <a:r>
              <a:rPr lang="pt-PT" sz="2400" dirty="0" err="1" smtClean="0">
                <a:solidFill>
                  <a:srgbClr val="414B56"/>
                </a:solidFill>
                <a:latin typeface="Arial" pitchFamily="34" charset="0"/>
              </a:rPr>
              <a:t>optout</a:t>
            </a:r>
            <a:r>
              <a:rPr lang="pt-PT" sz="2400" dirty="0" smtClean="0">
                <a:solidFill>
                  <a:srgbClr val="414B56"/>
                </a:solidFill>
                <a:latin typeface="Arial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84009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3"/>
          <p:cNvSpPr txBox="1">
            <a:spLocks noChangeArrowheads="1"/>
          </p:cNvSpPr>
          <p:nvPr/>
        </p:nvSpPr>
        <p:spPr bwMode="auto">
          <a:xfrm>
            <a:off x="228600" y="228600"/>
            <a:ext cx="78486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3000" dirty="0" smtClean="0">
                <a:solidFill>
                  <a:srgbClr val="414B56"/>
                </a:solidFill>
                <a:latin typeface="Arial" pitchFamily="34" charset="0"/>
              </a:rPr>
              <a:t>Legislação Comércio Eletrónico</a:t>
            </a:r>
            <a:endParaRPr lang="pt-PT" sz="3000" dirty="0">
              <a:solidFill>
                <a:srgbClr val="414B56"/>
              </a:solidFill>
              <a:latin typeface="Arial" pitchFamily="34" charset="0"/>
            </a:endParaRPr>
          </a:p>
        </p:txBody>
      </p:sp>
      <p:sp>
        <p:nvSpPr>
          <p:cNvPr id="6" name="Marcador de Posição do Número do Diapositivo 3"/>
          <p:cNvSpPr>
            <a:spLocks noGrp="1"/>
          </p:cNvSpPr>
          <p:nvPr>
            <p:ph type="sldNum" sz="quarter" idx="11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z="1000" dirty="0" smtClean="0">
                <a:latin typeface="Arial" pitchFamily="34" charset="0"/>
              </a:rPr>
              <a:t>PAG. </a:t>
            </a:r>
            <a:fld id="{6B6F8524-9391-4F77-A1A8-15C6D6416F8D}" type="slidenum">
              <a:rPr lang="en-US" sz="1000" smtClean="0">
                <a:latin typeface="Arial" pitchFamily="34" charset="0"/>
              </a:rPr>
              <a:pPr>
                <a:defRPr/>
              </a:pPr>
              <a:t>16</a:t>
            </a:fld>
            <a:endParaRPr lang="en-US" sz="1000" dirty="0">
              <a:latin typeface="Arial" pitchFamily="34" charset="0"/>
            </a:endParaRPr>
          </a:p>
        </p:txBody>
      </p:sp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228600" y="1295400"/>
            <a:ext cx="8458200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2400" b="1" dirty="0">
                <a:solidFill>
                  <a:srgbClr val="414B56"/>
                </a:solidFill>
                <a:latin typeface="Arial" pitchFamily="34" charset="0"/>
              </a:rPr>
              <a:t>Lei n.º </a:t>
            </a:r>
            <a:r>
              <a:rPr lang="pt-PT" sz="2400" b="1" dirty="0" smtClean="0">
                <a:solidFill>
                  <a:srgbClr val="414B56"/>
                </a:solidFill>
                <a:latin typeface="Arial" pitchFamily="34" charset="0"/>
              </a:rPr>
              <a:t>46/2012 de </a:t>
            </a:r>
            <a:r>
              <a:rPr lang="pt-PT" sz="2400" b="1" dirty="0">
                <a:solidFill>
                  <a:srgbClr val="414B56"/>
                </a:solidFill>
                <a:latin typeface="Arial" pitchFamily="34" charset="0"/>
              </a:rPr>
              <a:t>29 de </a:t>
            </a:r>
            <a:r>
              <a:rPr lang="pt-PT" sz="2400" b="1" dirty="0" smtClean="0">
                <a:solidFill>
                  <a:srgbClr val="414B56"/>
                </a:solidFill>
                <a:latin typeface="Arial" pitchFamily="34" charset="0"/>
              </a:rPr>
              <a:t>Agosto </a:t>
            </a:r>
            <a:r>
              <a:rPr lang="pt-PT" sz="2400" dirty="0" smtClean="0">
                <a:solidFill>
                  <a:srgbClr val="414B56"/>
                </a:solidFill>
                <a:latin typeface="Arial" pitchFamily="34" charset="0"/>
              </a:rPr>
              <a:t>(</a:t>
            </a:r>
            <a:r>
              <a:rPr lang="pt-PT" sz="2400" dirty="0" err="1" smtClean="0">
                <a:solidFill>
                  <a:srgbClr val="414B56"/>
                </a:solidFill>
                <a:latin typeface="Arial" pitchFamily="34" charset="0"/>
              </a:rPr>
              <a:t>cont</a:t>
            </a:r>
            <a:r>
              <a:rPr lang="pt-PT" sz="2400" dirty="0" smtClean="0">
                <a:solidFill>
                  <a:srgbClr val="414B56"/>
                </a:solidFill>
                <a:latin typeface="Arial" pitchFamily="34" charset="0"/>
              </a:rPr>
              <a:t>.)</a:t>
            </a:r>
            <a:endParaRPr lang="pt-PT" sz="2400" dirty="0">
              <a:solidFill>
                <a:srgbClr val="414B56"/>
              </a:solidFill>
              <a:latin typeface="Arial" pitchFamily="34" charset="0"/>
            </a:endParaRPr>
          </a:p>
          <a:p>
            <a:endParaRPr lang="pt-PT" sz="2400" b="1" dirty="0" smtClean="0">
              <a:solidFill>
                <a:srgbClr val="414B56"/>
              </a:solidFill>
              <a:latin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pt-PT" sz="2400" dirty="0">
                <a:solidFill>
                  <a:srgbClr val="414B56"/>
                </a:solidFill>
                <a:latin typeface="Arial" pitchFamily="34" charset="0"/>
              </a:rPr>
              <a:t>É obrigatória a clara identificação da entidade remetente da comunicação electrónica;</a:t>
            </a:r>
          </a:p>
          <a:p>
            <a:pPr>
              <a:spcAft>
                <a:spcPts val="1200"/>
              </a:spcAft>
            </a:pPr>
            <a:r>
              <a:rPr lang="pt-PT" sz="2400" dirty="0">
                <a:solidFill>
                  <a:srgbClr val="414B56"/>
                </a:solidFill>
                <a:latin typeface="Arial" pitchFamily="34" charset="0"/>
              </a:rPr>
              <a:t>Deve estar sempre acessível uma forma de realizar a desistência – </a:t>
            </a:r>
            <a:r>
              <a:rPr lang="pt-PT" sz="2400" dirty="0" err="1">
                <a:solidFill>
                  <a:srgbClr val="414B56"/>
                </a:solidFill>
                <a:latin typeface="Arial" pitchFamily="34" charset="0"/>
              </a:rPr>
              <a:t>optout</a:t>
            </a:r>
            <a:r>
              <a:rPr lang="pt-PT" sz="2400" dirty="0" smtClean="0">
                <a:solidFill>
                  <a:srgbClr val="414B56"/>
                </a:solidFill>
                <a:latin typeface="Arial" pitchFamily="34" charset="0"/>
              </a:rPr>
              <a:t>;</a:t>
            </a:r>
          </a:p>
          <a:p>
            <a:pPr>
              <a:spcAft>
                <a:spcPts val="1200"/>
              </a:spcAft>
            </a:pPr>
            <a:r>
              <a:rPr lang="pt-PT" sz="24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É obrigatório a criação e manutenção de </a:t>
            </a:r>
            <a:r>
              <a:rPr lang="pt-PT" sz="2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uma lista positiva de clientes que têm interesse em receber informação de marketing, da responsabilidade de cada empresa</a:t>
            </a:r>
            <a:r>
              <a:rPr lang="pt-P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190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3"/>
          <p:cNvSpPr txBox="1">
            <a:spLocks noChangeArrowheads="1"/>
          </p:cNvSpPr>
          <p:nvPr/>
        </p:nvSpPr>
        <p:spPr bwMode="auto">
          <a:xfrm>
            <a:off x="228600" y="228600"/>
            <a:ext cx="78486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3000" dirty="0" smtClean="0">
                <a:solidFill>
                  <a:srgbClr val="414B56"/>
                </a:solidFill>
                <a:latin typeface="Arial" pitchFamily="34" charset="0"/>
              </a:rPr>
              <a:t>Legislação Marketing Direto</a:t>
            </a:r>
            <a:endParaRPr lang="pt-PT" sz="3000" dirty="0">
              <a:solidFill>
                <a:srgbClr val="414B56"/>
              </a:solidFill>
              <a:latin typeface="Arial" pitchFamily="34" charset="0"/>
            </a:endParaRPr>
          </a:p>
        </p:txBody>
      </p:sp>
      <p:sp>
        <p:nvSpPr>
          <p:cNvPr id="6" name="Marcador de Posição do Número do Diapositivo 3"/>
          <p:cNvSpPr>
            <a:spLocks noGrp="1"/>
          </p:cNvSpPr>
          <p:nvPr>
            <p:ph type="sldNum" sz="quarter" idx="11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z="1000" dirty="0" smtClean="0">
                <a:latin typeface="Arial" pitchFamily="34" charset="0"/>
              </a:rPr>
              <a:t>PAG. </a:t>
            </a:r>
            <a:fld id="{6B6F8524-9391-4F77-A1A8-15C6D6416F8D}" type="slidenum">
              <a:rPr lang="en-US" sz="1000" smtClean="0">
                <a:latin typeface="Arial" pitchFamily="34" charset="0"/>
              </a:rPr>
              <a:pPr>
                <a:defRPr/>
              </a:pPr>
              <a:t>17</a:t>
            </a:fld>
            <a:endParaRPr lang="en-US" sz="1000" dirty="0">
              <a:latin typeface="Arial" pitchFamily="34" charset="0"/>
            </a:endParaRPr>
          </a:p>
        </p:txBody>
      </p:sp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228600" y="1295400"/>
            <a:ext cx="8458200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t-PT" sz="2400" b="1" dirty="0" smtClean="0">
                <a:solidFill>
                  <a:srgbClr val="414B56"/>
                </a:solidFill>
                <a:latin typeface="Arial" pitchFamily="34" charset="0"/>
              </a:rPr>
              <a:t>Lista de âmbito nacional de pessoas que manifestem o desejo genérico de não receber quaisquer comunicações publicitárias – DL62/2009</a:t>
            </a:r>
          </a:p>
          <a:p>
            <a:pPr>
              <a:spcAft>
                <a:spcPts val="1200"/>
              </a:spcAft>
            </a:pPr>
            <a:r>
              <a:rPr lang="pt-PT" sz="2400" dirty="0" smtClean="0">
                <a:solidFill>
                  <a:srgbClr val="414B56"/>
                </a:solidFill>
                <a:latin typeface="Arial" pitchFamily="34" charset="0"/>
              </a:rPr>
              <a:t>Lista organizada pela Direcção Geral do Consumidor (actualizada </a:t>
            </a:r>
            <a:r>
              <a:rPr lang="pt-PT" sz="2400" b="1" u="sng" dirty="0" smtClean="0">
                <a:solidFill>
                  <a:srgbClr val="414B56"/>
                </a:solidFill>
                <a:latin typeface="Arial" pitchFamily="34" charset="0"/>
              </a:rPr>
              <a:t>mensalmente</a:t>
            </a:r>
            <a:r>
              <a:rPr lang="pt-PT" sz="2400" dirty="0" smtClean="0">
                <a:solidFill>
                  <a:srgbClr val="414B56"/>
                </a:solidFill>
                <a:latin typeface="Arial" pitchFamily="34" charset="0"/>
              </a:rPr>
              <a:t> e disponível em consumidor.pt)</a:t>
            </a:r>
          </a:p>
          <a:p>
            <a:pPr>
              <a:spcAft>
                <a:spcPts val="1200"/>
              </a:spcAft>
            </a:pPr>
            <a:r>
              <a:rPr lang="pt-PT" sz="2400" dirty="0" smtClean="0">
                <a:solidFill>
                  <a:srgbClr val="414B56"/>
                </a:solidFill>
                <a:latin typeface="Arial" pitchFamily="34" charset="0"/>
              </a:rPr>
              <a:t>É proibido enviar mensagens não solicitadas às pessoas que constam na Lista nacional e nas listas de cada entidade que envia esse tipo de mensagens.</a:t>
            </a:r>
          </a:p>
        </p:txBody>
      </p:sp>
    </p:spTree>
    <p:extLst>
      <p:ext uri="{BB962C8B-B14F-4D97-AF65-F5344CB8AC3E}">
        <p14:creationId xmlns:p14="http://schemas.microsoft.com/office/powerpoint/2010/main" val="275264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3"/>
          <p:cNvSpPr txBox="1">
            <a:spLocks noChangeArrowheads="1"/>
          </p:cNvSpPr>
          <p:nvPr/>
        </p:nvSpPr>
        <p:spPr bwMode="auto">
          <a:xfrm>
            <a:off x="228600" y="228600"/>
            <a:ext cx="78486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3000" dirty="0" smtClean="0">
                <a:solidFill>
                  <a:srgbClr val="414B56"/>
                </a:solidFill>
                <a:latin typeface="Arial" pitchFamily="34" charset="0"/>
              </a:rPr>
              <a:t>XXXXXXXXXXXXXXX</a:t>
            </a:r>
            <a:endParaRPr lang="pt-PT" sz="3000" dirty="0">
              <a:solidFill>
                <a:srgbClr val="414B56"/>
              </a:solidFill>
              <a:latin typeface="Arial" pitchFamily="34" charset="0"/>
            </a:endParaRPr>
          </a:p>
        </p:txBody>
      </p:sp>
      <p:sp>
        <p:nvSpPr>
          <p:cNvPr id="6" name="Marcador de Posição do Número do Diapositivo 3"/>
          <p:cNvSpPr>
            <a:spLocks noGrp="1"/>
          </p:cNvSpPr>
          <p:nvPr>
            <p:ph type="sldNum" sz="quarter" idx="11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z="1000" dirty="0" smtClean="0">
                <a:latin typeface="Arial" pitchFamily="34" charset="0"/>
              </a:rPr>
              <a:t>PAG. </a:t>
            </a:r>
            <a:fld id="{6B6F8524-9391-4F77-A1A8-15C6D6416F8D}" type="slidenum">
              <a:rPr lang="en-US" sz="1000" smtClean="0">
                <a:latin typeface="Arial" pitchFamily="34" charset="0"/>
              </a:rPr>
              <a:pPr>
                <a:defRPr/>
              </a:pPr>
              <a:t>18</a:t>
            </a:fld>
            <a:endParaRPr lang="en-US" sz="1000" dirty="0">
              <a:latin typeface="Arial" pitchFamily="34" charset="0"/>
            </a:endParaRPr>
          </a:p>
        </p:txBody>
      </p:sp>
      <p:sp>
        <p:nvSpPr>
          <p:cNvPr id="5" name="CaixaDeTexto 6"/>
          <p:cNvSpPr txBox="1">
            <a:spLocks noChangeArrowheads="1"/>
          </p:cNvSpPr>
          <p:nvPr/>
        </p:nvSpPr>
        <p:spPr bwMode="auto">
          <a:xfrm>
            <a:off x="228600" y="685800"/>
            <a:ext cx="7848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 dirty="0" err="1" smtClean="0">
                <a:solidFill>
                  <a:srgbClr val="E8EAEC"/>
                </a:solidFill>
                <a:latin typeface="Arial" pitchFamily="34" charset="0"/>
              </a:rPr>
              <a:t>xxxxxx</a:t>
            </a:r>
            <a:endParaRPr lang="pt-PT" sz="2400" dirty="0">
              <a:solidFill>
                <a:srgbClr val="E8EAEC"/>
              </a:solidFill>
              <a:latin typeface="Arial" pitchFamily="34" charset="0"/>
            </a:endParaRPr>
          </a:p>
        </p:txBody>
      </p:sp>
      <p:sp>
        <p:nvSpPr>
          <p:cNvPr id="8" name="CaixaDeTexto 8"/>
          <p:cNvSpPr txBox="1">
            <a:spLocks noChangeArrowheads="1"/>
          </p:cNvSpPr>
          <p:nvPr/>
        </p:nvSpPr>
        <p:spPr bwMode="auto">
          <a:xfrm>
            <a:off x="228600" y="1295400"/>
            <a:ext cx="80772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t-PT" sz="2400" dirty="0" err="1" smtClean="0">
                <a:solidFill>
                  <a:srgbClr val="414B56"/>
                </a:solidFill>
                <a:latin typeface="Arial" pitchFamily="34" charset="0"/>
              </a:rPr>
              <a:t>xxxxxxxxxxxxxxxxx</a:t>
            </a:r>
            <a:endParaRPr lang="pt-PT" sz="2400" dirty="0">
              <a:solidFill>
                <a:srgbClr val="414B56"/>
              </a:solidFill>
              <a:latin typeface="Arial" pitchFamily="34" charset="0"/>
            </a:endParaRPr>
          </a:p>
          <a:p>
            <a:pPr>
              <a:spcAft>
                <a:spcPts val="1200"/>
              </a:spcAft>
            </a:pPr>
            <a:endParaRPr lang="pt-PT" sz="2400" dirty="0">
              <a:solidFill>
                <a:srgbClr val="414B56"/>
              </a:solidFill>
              <a:latin typeface="Arial" pitchFamily="34" charset="0"/>
            </a:endParaRPr>
          </a:p>
        </p:txBody>
      </p:sp>
      <p:sp>
        <p:nvSpPr>
          <p:cNvPr id="7" name="Rectângulo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381000" y="2438400"/>
            <a:ext cx="8077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t-PT" sz="4000" dirty="0" smtClean="0">
                <a:solidFill>
                  <a:srgbClr val="CD5806"/>
                </a:solidFill>
                <a:latin typeface="Arial" pitchFamily="34" charset="0"/>
              </a:rPr>
              <a:t>+ 175 Biliões de Emails</a:t>
            </a:r>
            <a:br>
              <a:rPr lang="pt-PT" sz="4000" dirty="0" smtClean="0">
                <a:solidFill>
                  <a:srgbClr val="CD5806"/>
                </a:solidFill>
                <a:latin typeface="Arial" pitchFamily="34" charset="0"/>
              </a:rPr>
            </a:br>
            <a:r>
              <a:rPr lang="pt-PT" sz="2400" dirty="0" smtClean="0">
                <a:solidFill>
                  <a:srgbClr val="414B56"/>
                </a:solidFill>
                <a:latin typeface="Arial" pitchFamily="34" charset="0"/>
              </a:rPr>
              <a:t>É a estimativa de emails de spam que são enviados diariamente  em todo o mundo.</a:t>
            </a:r>
            <a:endParaRPr lang="pt-PT" sz="2400" dirty="0">
              <a:solidFill>
                <a:srgbClr val="414B56"/>
              </a:solidFill>
              <a:latin typeface="Arial" pitchFamily="34" charset="0"/>
            </a:endParaRPr>
          </a:p>
        </p:txBody>
      </p:sp>
      <p:sp>
        <p:nvSpPr>
          <p:cNvPr id="10" name="CaixaDeTexto 9"/>
          <p:cNvSpPr txBox="1">
            <a:spLocks noChangeArrowheads="1"/>
          </p:cNvSpPr>
          <p:nvPr/>
        </p:nvSpPr>
        <p:spPr bwMode="auto">
          <a:xfrm>
            <a:off x="5181600" y="4265950"/>
            <a:ext cx="251460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Aft>
                <a:spcPts val="1200"/>
              </a:spcAft>
            </a:pPr>
            <a:r>
              <a:rPr lang="pt-PT" sz="1050" dirty="0" smtClean="0">
                <a:solidFill>
                  <a:srgbClr val="414B56"/>
                </a:solidFill>
                <a:latin typeface="Arial" pitchFamily="34" charset="0"/>
              </a:rPr>
              <a:t>Fonte: </a:t>
            </a:r>
            <a:r>
              <a:rPr lang="pt-PT" sz="1050" dirty="0" err="1" smtClean="0">
                <a:solidFill>
                  <a:srgbClr val="414B56"/>
                </a:solidFill>
                <a:latin typeface="Arial" pitchFamily="34" charset="0"/>
              </a:rPr>
              <a:t>Radicati</a:t>
            </a:r>
            <a:r>
              <a:rPr lang="pt-PT" sz="1050" dirty="0" smtClean="0">
                <a:solidFill>
                  <a:srgbClr val="414B56"/>
                </a:solidFill>
                <a:latin typeface="Arial" pitchFamily="34" charset="0"/>
              </a:rPr>
              <a:t> </a:t>
            </a:r>
            <a:r>
              <a:rPr lang="pt-PT" sz="1050" dirty="0" err="1" smtClean="0">
                <a:solidFill>
                  <a:srgbClr val="414B56"/>
                </a:solidFill>
                <a:latin typeface="Arial" pitchFamily="34" charset="0"/>
              </a:rPr>
              <a:t>Group</a:t>
            </a:r>
            <a:endParaRPr lang="pt-PT" sz="1050" dirty="0">
              <a:solidFill>
                <a:srgbClr val="414B56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7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377825" y="1219200"/>
            <a:ext cx="6172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800">
                <a:solidFill>
                  <a:srgbClr val="424B52"/>
                </a:solidFill>
                <a:latin typeface="Verdana" pitchFamily="34" charset="0"/>
              </a:rPr>
              <a:t>Clickstream</a:t>
            </a:r>
          </a:p>
        </p:txBody>
      </p:sp>
      <p:sp>
        <p:nvSpPr>
          <p:cNvPr id="5" name="Rec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10244" name="Picture 2" descr="spam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5563" y="1731963"/>
            <a:ext cx="3746500" cy="352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69704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377825" y="1219200"/>
            <a:ext cx="6172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800">
                <a:solidFill>
                  <a:srgbClr val="424B52"/>
                </a:solidFill>
                <a:latin typeface="Verdana" pitchFamily="34" charset="0"/>
              </a:rPr>
              <a:t>Clickstream</a:t>
            </a:r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6769100" y="1955800"/>
            <a:ext cx="1727200" cy="2190750"/>
          </a:xfrm>
          <a:prstGeom prst="rect">
            <a:avLst/>
          </a:prstGeom>
          <a:solidFill>
            <a:srgbClr val="FDFDF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90525" y="2379663"/>
            <a:ext cx="6172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424B52"/>
                </a:solidFill>
                <a:latin typeface="Verdana" pitchFamily="34" charset="0"/>
              </a:rPr>
              <a:t>Nome atribuido ao volume de dados recolhido com softwares de Web Analytics, que se baseiam nas acções de clique dos utilizadores.</a:t>
            </a:r>
          </a:p>
        </p:txBody>
      </p:sp>
      <p:sp>
        <p:nvSpPr>
          <p:cNvPr id="5" name="Rec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9222" name="Text Box 3"/>
          <p:cNvSpPr txBox="1">
            <a:spLocks noChangeArrowheads="1"/>
          </p:cNvSpPr>
          <p:nvPr/>
        </p:nvSpPr>
        <p:spPr bwMode="auto">
          <a:xfrm>
            <a:off x="541338" y="1990725"/>
            <a:ext cx="8061325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5400" b="1">
                <a:solidFill>
                  <a:srgbClr val="424B52"/>
                </a:solidFill>
                <a:latin typeface="Verdana" pitchFamily="34" charset="0"/>
              </a:rPr>
              <a:t>247 Biliões de emails enviados diariamente!</a:t>
            </a:r>
          </a:p>
        </p:txBody>
      </p:sp>
      <p:sp>
        <p:nvSpPr>
          <p:cNvPr id="9223" name="Text Box 3"/>
          <p:cNvSpPr txBox="1">
            <a:spLocks noChangeArrowheads="1"/>
          </p:cNvSpPr>
          <p:nvPr/>
        </p:nvSpPr>
        <p:spPr bwMode="auto">
          <a:xfrm>
            <a:off x="609600" y="4668838"/>
            <a:ext cx="28448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900">
                <a:solidFill>
                  <a:srgbClr val="424B52"/>
                </a:solidFill>
                <a:latin typeface="Verdana" pitchFamily="34" charset="0"/>
              </a:rPr>
              <a:t>Fonte: Radicati Group (2009)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377825" y="1219200"/>
            <a:ext cx="6172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800">
                <a:solidFill>
                  <a:srgbClr val="424B52"/>
                </a:solidFill>
                <a:latin typeface="Verdana" pitchFamily="34" charset="0"/>
              </a:rPr>
              <a:t>Clickstream</a:t>
            </a:r>
          </a:p>
        </p:txBody>
      </p:sp>
      <p:sp>
        <p:nvSpPr>
          <p:cNvPr id="5" name="Rec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11268" name="Picture 4" descr="http://g2b2.files.wordpress.com/2008/11/python03-746340-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r="109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52157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28600" y="1524000"/>
            <a:ext cx="7467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424B52"/>
                </a:solidFill>
                <a:latin typeface="Arial" pitchFamily="34" charset="0"/>
              </a:rPr>
              <a:t>Rácio</a:t>
            </a:r>
            <a:r>
              <a:rPr lang="en-US" sz="2400" dirty="0">
                <a:solidFill>
                  <a:srgbClr val="424B52"/>
                </a:solidFill>
                <a:latin typeface="Arial" pitchFamily="34" charset="0"/>
              </a:rPr>
              <a:t> </a:t>
            </a:r>
            <a:r>
              <a:rPr lang="en-US" sz="2400" dirty="0" err="1">
                <a:solidFill>
                  <a:srgbClr val="424B52"/>
                </a:solidFill>
                <a:latin typeface="Arial" pitchFamily="34" charset="0"/>
              </a:rPr>
              <a:t>numérico</a:t>
            </a:r>
            <a:r>
              <a:rPr lang="en-US" sz="2400" dirty="0">
                <a:solidFill>
                  <a:srgbClr val="424B52"/>
                </a:solidFill>
                <a:latin typeface="Arial" pitchFamily="34" charset="0"/>
              </a:rPr>
              <a:t> </a:t>
            </a:r>
            <a:r>
              <a:rPr lang="en-US" sz="2400" dirty="0" err="1">
                <a:solidFill>
                  <a:srgbClr val="424B52"/>
                </a:solidFill>
                <a:latin typeface="Arial" pitchFamily="34" charset="0"/>
              </a:rPr>
              <a:t>que</a:t>
            </a:r>
            <a:r>
              <a:rPr lang="en-US" sz="2400" dirty="0">
                <a:solidFill>
                  <a:srgbClr val="424B52"/>
                </a:solidFill>
                <a:latin typeface="Arial" pitchFamily="34" charset="0"/>
              </a:rPr>
              <a:t> </a:t>
            </a:r>
            <a:r>
              <a:rPr lang="en-US" sz="2400" dirty="0" err="1">
                <a:solidFill>
                  <a:srgbClr val="424B52"/>
                </a:solidFill>
                <a:latin typeface="Arial" pitchFamily="34" charset="0"/>
              </a:rPr>
              <a:t>considera</a:t>
            </a:r>
            <a:r>
              <a:rPr lang="en-US" sz="2400" dirty="0">
                <a:solidFill>
                  <a:srgbClr val="424B52"/>
                </a:solidFill>
                <a:latin typeface="Arial" pitchFamily="34" charset="0"/>
              </a:rPr>
              <a:t> </a:t>
            </a:r>
            <a:r>
              <a:rPr lang="en-US" sz="2400" dirty="0" err="1">
                <a:solidFill>
                  <a:srgbClr val="424B52"/>
                </a:solidFill>
                <a:latin typeface="Arial" pitchFamily="34" charset="0"/>
              </a:rPr>
              <a:t>diferentes</a:t>
            </a:r>
            <a:r>
              <a:rPr lang="en-US" sz="2400" dirty="0">
                <a:solidFill>
                  <a:srgbClr val="424B52"/>
                </a:solidFill>
                <a:latin typeface="Arial" pitchFamily="34" charset="0"/>
              </a:rPr>
              <a:t> </a:t>
            </a:r>
            <a:r>
              <a:rPr lang="en-US" sz="2400" dirty="0" err="1">
                <a:solidFill>
                  <a:srgbClr val="424B52"/>
                </a:solidFill>
                <a:latin typeface="Arial" pitchFamily="34" charset="0"/>
              </a:rPr>
              <a:t>factores</a:t>
            </a:r>
            <a:r>
              <a:rPr lang="en-US" sz="2400" dirty="0">
                <a:solidFill>
                  <a:srgbClr val="424B52"/>
                </a:solidFill>
                <a:latin typeface="Arial" pitchFamily="34" charset="0"/>
              </a:rPr>
              <a:t> </a:t>
            </a:r>
            <a:r>
              <a:rPr lang="en-US" sz="2400" dirty="0" err="1">
                <a:solidFill>
                  <a:srgbClr val="424B52"/>
                </a:solidFill>
                <a:latin typeface="Arial" pitchFamily="34" charset="0"/>
              </a:rPr>
              <a:t>para</a:t>
            </a:r>
            <a:r>
              <a:rPr lang="en-US" sz="2400" dirty="0">
                <a:solidFill>
                  <a:srgbClr val="424B52"/>
                </a:solidFill>
                <a:latin typeface="Arial" pitchFamily="34" charset="0"/>
              </a:rPr>
              <a:t> </a:t>
            </a:r>
            <a:r>
              <a:rPr lang="en-US" sz="2400" dirty="0" err="1">
                <a:solidFill>
                  <a:srgbClr val="424B52"/>
                </a:solidFill>
                <a:latin typeface="Arial" pitchFamily="34" charset="0"/>
              </a:rPr>
              <a:t>avaliar</a:t>
            </a:r>
            <a:r>
              <a:rPr lang="en-US" sz="2400" dirty="0">
                <a:solidFill>
                  <a:srgbClr val="424B52"/>
                </a:solidFill>
                <a:latin typeface="Arial" pitchFamily="34" charset="0"/>
              </a:rPr>
              <a:t> o </a:t>
            </a:r>
            <a:r>
              <a:rPr lang="en-US" sz="2400" dirty="0" err="1">
                <a:solidFill>
                  <a:srgbClr val="424B52"/>
                </a:solidFill>
                <a:latin typeface="Arial" pitchFamily="34" charset="0"/>
              </a:rPr>
              <a:t>risco</a:t>
            </a:r>
            <a:r>
              <a:rPr lang="en-US" sz="2400" dirty="0">
                <a:solidFill>
                  <a:srgbClr val="424B52"/>
                </a:solidFill>
                <a:latin typeface="Arial" pitchFamily="34" charset="0"/>
              </a:rPr>
              <a:t> de um </a:t>
            </a:r>
            <a:r>
              <a:rPr lang="en-US" sz="2400" dirty="0" err="1">
                <a:solidFill>
                  <a:srgbClr val="424B52"/>
                </a:solidFill>
                <a:latin typeface="Arial" pitchFamily="34" charset="0"/>
              </a:rPr>
              <a:t>determinado</a:t>
            </a:r>
            <a:r>
              <a:rPr lang="en-US" sz="2400" dirty="0">
                <a:solidFill>
                  <a:srgbClr val="424B52"/>
                </a:solidFill>
                <a:latin typeface="Arial" pitchFamily="34" charset="0"/>
              </a:rPr>
              <a:t> email ser </a:t>
            </a:r>
            <a:r>
              <a:rPr lang="en-US" sz="2400" dirty="0" err="1">
                <a:solidFill>
                  <a:srgbClr val="424B52"/>
                </a:solidFill>
                <a:latin typeface="Arial" pitchFamily="34" charset="0"/>
              </a:rPr>
              <a:t>não</a:t>
            </a:r>
            <a:r>
              <a:rPr lang="en-US" sz="2400" dirty="0">
                <a:solidFill>
                  <a:srgbClr val="424B52"/>
                </a:solidFill>
                <a:latin typeface="Arial" pitchFamily="34" charset="0"/>
              </a:rPr>
              <a:t> </a:t>
            </a:r>
            <a:r>
              <a:rPr lang="en-US" sz="2400" dirty="0" err="1">
                <a:solidFill>
                  <a:srgbClr val="424B52"/>
                </a:solidFill>
                <a:latin typeface="Arial" pitchFamily="34" charset="0"/>
              </a:rPr>
              <a:t>solicitado</a:t>
            </a:r>
            <a:r>
              <a:rPr lang="en-US" sz="2400" dirty="0">
                <a:solidFill>
                  <a:srgbClr val="424B52"/>
                </a:solidFill>
                <a:latin typeface="Arial" pitchFamily="34" charset="0"/>
              </a:rPr>
              <a:t> </a:t>
            </a:r>
            <a:r>
              <a:rPr lang="en-US" sz="2400" dirty="0" err="1">
                <a:solidFill>
                  <a:srgbClr val="424B52"/>
                </a:solidFill>
                <a:latin typeface="Arial" pitchFamily="34" charset="0"/>
              </a:rPr>
              <a:t>pelo</a:t>
            </a:r>
            <a:r>
              <a:rPr lang="en-US" sz="2400" dirty="0">
                <a:solidFill>
                  <a:srgbClr val="424B52"/>
                </a:solidFill>
                <a:latin typeface="Arial" pitchFamily="34" charset="0"/>
              </a:rPr>
              <a:t> </a:t>
            </a:r>
            <a:r>
              <a:rPr lang="en-US" sz="2400" dirty="0" err="1">
                <a:solidFill>
                  <a:srgbClr val="424B52"/>
                </a:solidFill>
                <a:latin typeface="Arial" pitchFamily="34" charset="0"/>
              </a:rPr>
              <a:t>utilizador</a:t>
            </a:r>
            <a:r>
              <a:rPr lang="en-US" sz="2400" dirty="0">
                <a:solidFill>
                  <a:srgbClr val="424B52"/>
                </a:solidFill>
                <a:latin typeface="Arial" pitchFamily="34" charset="0"/>
              </a:rPr>
              <a:t>.</a:t>
            </a:r>
          </a:p>
          <a:p>
            <a:endParaRPr lang="en-US" sz="2400" dirty="0">
              <a:solidFill>
                <a:srgbClr val="424B52"/>
              </a:solidFill>
              <a:latin typeface="Arial" pitchFamily="34" charset="0"/>
            </a:endParaRPr>
          </a:p>
          <a:p>
            <a:r>
              <a:rPr lang="en-US" sz="2400" dirty="0" err="1">
                <a:solidFill>
                  <a:srgbClr val="424B52"/>
                </a:solidFill>
                <a:latin typeface="Arial" pitchFamily="34" charset="0"/>
              </a:rPr>
              <a:t>Tipicamente</a:t>
            </a:r>
            <a:r>
              <a:rPr lang="en-US" sz="2400" dirty="0">
                <a:solidFill>
                  <a:srgbClr val="424B52"/>
                </a:solidFill>
                <a:latin typeface="Arial" pitchFamily="34" charset="0"/>
              </a:rPr>
              <a:t>, um email é </a:t>
            </a:r>
            <a:r>
              <a:rPr lang="en-US" sz="2400" dirty="0" err="1">
                <a:solidFill>
                  <a:srgbClr val="424B52"/>
                </a:solidFill>
                <a:latin typeface="Arial" pitchFamily="34" charset="0"/>
              </a:rPr>
              <a:t>catalogado</a:t>
            </a:r>
            <a:r>
              <a:rPr lang="en-US" sz="2400" dirty="0">
                <a:solidFill>
                  <a:srgbClr val="424B52"/>
                </a:solidFill>
                <a:latin typeface="Arial" pitchFamily="34" charset="0"/>
              </a:rPr>
              <a:t> </a:t>
            </a:r>
            <a:r>
              <a:rPr lang="en-US" sz="2400" dirty="0" err="1">
                <a:solidFill>
                  <a:srgbClr val="424B52"/>
                </a:solidFill>
                <a:latin typeface="Arial" pitchFamily="34" charset="0"/>
              </a:rPr>
              <a:t>como</a:t>
            </a:r>
            <a:r>
              <a:rPr lang="en-US" sz="2400" dirty="0">
                <a:solidFill>
                  <a:srgbClr val="424B52"/>
                </a:solidFill>
                <a:latin typeface="Arial" pitchFamily="34" charset="0"/>
              </a:rPr>
              <a:t> Spam </a:t>
            </a:r>
            <a:r>
              <a:rPr lang="en-US" sz="2400" dirty="0" err="1">
                <a:solidFill>
                  <a:srgbClr val="424B52"/>
                </a:solidFill>
                <a:latin typeface="Arial" pitchFamily="34" charset="0"/>
              </a:rPr>
              <a:t>caso</a:t>
            </a:r>
            <a:r>
              <a:rPr lang="en-US" sz="2400" dirty="0">
                <a:solidFill>
                  <a:srgbClr val="424B52"/>
                </a:solidFill>
                <a:latin typeface="Arial" pitchFamily="34" charset="0"/>
              </a:rPr>
              <a:t> </a:t>
            </a:r>
            <a:r>
              <a:rPr lang="en-US" sz="2400" dirty="0" err="1">
                <a:solidFill>
                  <a:srgbClr val="424B52"/>
                </a:solidFill>
                <a:latin typeface="Arial" pitchFamily="34" charset="0"/>
              </a:rPr>
              <a:t>atinja</a:t>
            </a:r>
            <a:r>
              <a:rPr lang="en-US" sz="2400" dirty="0">
                <a:solidFill>
                  <a:srgbClr val="424B52"/>
                </a:solidFill>
                <a:latin typeface="Arial" pitchFamily="34" charset="0"/>
              </a:rPr>
              <a:t> um </a:t>
            </a:r>
            <a:r>
              <a:rPr lang="en-US" sz="2400" dirty="0" err="1">
                <a:solidFill>
                  <a:srgbClr val="424B52"/>
                </a:solidFill>
                <a:latin typeface="Arial" pitchFamily="34" charset="0"/>
              </a:rPr>
              <a:t>determinado</a:t>
            </a:r>
            <a:r>
              <a:rPr lang="en-US" sz="2400" dirty="0">
                <a:solidFill>
                  <a:srgbClr val="424B52"/>
                </a:solidFill>
                <a:latin typeface="Arial" pitchFamily="34" charset="0"/>
              </a:rPr>
              <a:t> valor </a:t>
            </a:r>
            <a:r>
              <a:rPr lang="en-US" sz="2400" dirty="0" err="1">
                <a:solidFill>
                  <a:srgbClr val="424B52"/>
                </a:solidFill>
                <a:latin typeface="Arial" pitchFamily="34" charset="0"/>
              </a:rPr>
              <a:t>elevado</a:t>
            </a:r>
            <a:r>
              <a:rPr lang="en-US" sz="2400" dirty="0">
                <a:solidFill>
                  <a:srgbClr val="424B52"/>
                </a:solidFill>
                <a:latin typeface="Arial" pitchFamily="34" charset="0"/>
              </a:rPr>
              <a:t> no Spam Score. </a:t>
            </a:r>
          </a:p>
        </p:txBody>
      </p:sp>
      <p:sp>
        <p:nvSpPr>
          <p:cNvPr id="5" name="CaixaDeTexto 13"/>
          <p:cNvSpPr txBox="1">
            <a:spLocks noChangeArrowheads="1"/>
          </p:cNvSpPr>
          <p:nvPr/>
        </p:nvSpPr>
        <p:spPr bwMode="auto">
          <a:xfrm>
            <a:off x="228600" y="228600"/>
            <a:ext cx="78486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3000" dirty="0" smtClean="0">
                <a:solidFill>
                  <a:srgbClr val="414B56"/>
                </a:solidFill>
                <a:latin typeface="Arial" pitchFamily="34" charset="0"/>
              </a:rPr>
              <a:t>Definição de SPAM </a:t>
            </a:r>
            <a:r>
              <a:rPr lang="pt-PT" sz="3000" dirty="0" err="1" smtClean="0">
                <a:solidFill>
                  <a:srgbClr val="414B56"/>
                </a:solidFill>
                <a:latin typeface="Arial" pitchFamily="34" charset="0"/>
              </a:rPr>
              <a:t>Score</a:t>
            </a:r>
            <a:endParaRPr lang="pt-PT" sz="3000" dirty="0">
              <a:solidFill>
                <a:srgbClr val="414B56"/>
              </a:solidFill>
              <a:latin typeface="Arial" pitchFamily="34" charset="0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PAG. </a:t>
            </a:r>
            <a:fld id="{666547F7-8C38-4E48-A7B9-6B03D3C5907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588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Imagem 4" descr="esquema_emailmarketing_spa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2850" y="882814"/>
            <a:ext cx="5264150" cy="5314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13"/>
          <p:cNvSpPr txBox="1">
            <a:spLocks noChangeArrowheads="1"/>
          </p:cNvSpPr>
          <p:nvPr/>
        </p:nvSpPr>
        <p:spPr bwMode="auto">
          <a:xfrm>
            <a:off x="228600" y="228600"/>
            <a:ext cx="78486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3000" dirty="0" smtClean="0">
                <a:solidFill>
                  <a:srgbClr val="414B56"/>
                </a:solidFill>
                <a:latin typeface="Arial" pitchFamily="34" charset="0"/>
              </a:rPr>
              <a:t>A fórmula do SPAM </a:t>
            </a:r>
            <a:r>
              <a:rPr lang="pt-PT" sz="3000" dirty="0" err="1" smtClean="0">
                <a:solidFill>
                  <a:srgbClr val="414B56"/>
                </a:solidFill>
                <a:latin typeface="Arial" pitchFamily="34" charset="0"/>
              </a:rPr>
              <a:t>Score</a:t>
            </a:r>
            <a:endParaRPr lang="pt-PT" sz="3000" dirty="0">
              <a:solidFill>
                <a:srgbClr val="414B56"/>
              </a:solidFill>
              <a:latin typeface="Arial" pitchFamily="34" charset="0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PAG. </a:t>
            </a:r>
            <a:fld id="{666547F7-8C38-4E48-A7B9-6B03D3C5907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9152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aixaDeTexto 13"/>
          <p:cNvSpPr txBox="1">
            <a:spLocks noChangeArrowheads="1"/>
          </p:cNvSpPr>
          <p:nvPr/>
        </p:nvSpPr>
        <p:spPr bwMode="auto">
          <a:xfrm>
            <a:off x="228600" y="228600"/>
            <a:ext cx="78486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3000" dirty="0" smtClean="0">
                <a:solidFill>
                  <a:srgbClr val="414B56"/>
                </a:solidFill>
                <a:latin typeface="Arial" pitchFamily="34" charset="0"/>
              </a:rPr>
              <a:t>Consistência</a:t>
            </a:r>
            <a:endParaRPr lang="pt-PT" sz="3000" dirty="0">
              <a:solidFill>
                <a:srgbClr val="414B56"/>
              </a:solidFill>
              <a:latin typeface="Arial" pitchFamily="34" charset="0"/>
            </a:endParaRPr>
          </a:p>
        </p:txBody>
      </p:sp>
      <p:sp>
        <p:nvSpPr>
          <p:cNvPr id="24579" name="CaixaDeTexto 8"/>
          <p:cNvSpPr txBox="1">
            <a:spLocks noChangeArrowheads="1"/>
          </p:cNvSpPr>
          <p:nvPr/>
        </p:nvSpPr>
        <p:spPr bwMode="auto">
          <a:xfrm>
            <a:off x="1219200" y="1295400"/>
            <a:ext cx="73152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t-PT" sz="2400" dirty="0" smtClean="0">
                <a:solidFill>
                  <a:srgbClr val="414B56"/>
                </a:solidFill>
                <a:latin typeface="Arial" pitchFamily="34" charset="0"/>
              </a:rPr>
              <a:t>Seja consistente ao nível do remetente (</a:t>
            </a:r>
            <a:r>
              <a:rPr lang="pt-PT" sz="2400" dirty="0" err="1" smtClean="0">
                <a:solidFill>
                  <a:srgbClr val="414B56"/>
                </a:solidFill>
                <a:latin typeface="Arial" pitchFamily="34" charset="0"/>
              </a:rPr>
              <a:t>label</a:t>
            </a:r>
            <a:r>
              <a:rPr lang="pt-PT" sz="2400" dirty="0" smtClean="0">
                <a:solidFill>
                  <a:srgbClr val="414B56"/>
                </a:solidFill>
                <a:latin typeface="Arial" pitchFamily="34" charset="0"/>
              </a:rPr>
              <a:t> e conta de email devem conter semelhanças);</a:t>
            </a:r>
          </a:p>
          <a:p>
            <a:pPr>
              <a:spcAft>
                <a:spcPts val="1200"/>
              </a:spcAft>
            </a:pPr>
            <a:r>
              <a:rPr lang="pt-PT" sz="2400" dirty="0" smtClean="0">
                <a:solidFill>
                  <a:srgbClr val="414B56"/>
                </a:solidFill>
                <a:latin typeface="Arial" pitchFamily="34" charset="0"/>
              </a:rPr>
              <a:t>Mantenha coerência face ao momento da subscrição do serviço, seja ao nível do conteúdo seja ao nível da identificação do remetente;</a:t>
            </a:r>
          </a:p>
          <a:p>
            <a:pPr>
              <a:spcAft>
                <a:spcPts val="1200"/>
              </a:spcAft>
            </a:pPr>
            <a:r>
              <a:rPr lang="pt-PT" sz="2400" dirty="0" smtClean="0">
                <a:solidFill>
                  <a:srgbClr val="414B56"/>
                </a:solidFill>
                <a:latin typeface="Arial" pitchFamily="34" charset="0"/>
              </a:rPr>
              <a:t>Inclua elementos complementares relevantes para a identificação do remetente (por exemplo a morada postal).</a:t>
            </a:r>
          </a:p>
          <a:p>
            <a:pPr>
              <a:spcAft>
                <a:spcPts val="1200"/>
              </a:spcAft>
            </a:pPr>
            <a:endParaRPr lang="pt-PT" sz="2400" dirty="0">
              <a:solidFill>
                <a:srgbClr val="414B56"/>
              </a:solidFill>
              <a:latin typeface="Arial" pitchFamily="34" charset="0"/>
            </a:endParaRPr>
          </a:p>
          <a:p>
            <a:pPr>
              <a:spcAft>
                <a:spcPts val="1200"/>
              </a:spcAft>
            </a:pPr>
            <a:endParaRPr lang="pt-PT" sz="2400" dirty="0">
              <a:solidFill>
                <a:srgbClr val="414B56"/>
              </a:solidFill>
              <a:latin typeface="Arial" pitchFamily="34" charset="0"/>
            </a:endParaRPr>
          </a:p>
        </p:txBody>
      </p:sp>
      <p:sp>
        <p:nvSpPr>
          <p:cNvPr id="5" name="CaixaDeTexto 6"/>
          <p:cNvSpPr txBox="1">
            <a:spLocks noChangeArrowheads="1"/>
          </p:cNvSpPr>
          <p:nvPr/>
        </p:nvSpPr>
        <p:spPr bwMode="auto">
          <a:xfrm>
            <a:off x="228600" y="685800"/>
            <a:ext cx="7848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 dirty="0" smtClean="0">
                <a:solidFill>
                  <a:srgbClr val="E8EAEC"/>
                </a:solidFill>
                <a:latin typeface="Arial" pitchFamily="34" charset="0"/>
              </a:rPr>
              <a:t>Boas Práticas de Reputação</a:t>
            </a:r>
            <a:endParaRPr lang="pt-PT" sz="2400" dirty="0">
              <a:solidFill>
                <a:srgbClr val="E8EAEC"/>
              </a:solidFill>
              <a:latin typeface="Arial" pitchFamily="34" charset="0"/>
            </a:endParaRPr>
          </a:p>
        </p:txBody>
      </p:sp>
      <p:pic>
        <p:nvPicPr>
          <p:cNvPr id="6" name="Picture 2" descr="C:\Users\Rui\Desktop\Ilustracoes\objectos\che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371600"/>
            <a:ext cx="4572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Rui\Desktop\Ilustracoes\objectos\che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57425"/>
            <a:ext cx="4572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Rui\Desktop\Ilustracoes\objectos\che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505200"/>
            <a:ext cx="4572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13"/>
          <p:cNvSpPr txBox="1">
            <a:spLocks noChangeArrowheads="1"/>
          </p:cNvSpPr>
          <p:nvPr/>
        </p:nvSpPr>
        <p:spPr bwMode="auto">
          <a:xfrm>
            <a:off x="1295400" y="4953000"/>
            <a:ext cx="6629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PT" sz="3600" dirty="0" smtClean="0">
                <a:solidFill>
                  <a:srgbClr val="CD5806"/>
                </a:solidFill>
                <a:latin typeface="Arial" pitchFamily="34" charset="0"/>
              </a:rPr>
              <a:t>Quem</a:t>
            </a:r>
            <a:r>
              <a:rPr lang="pt-PT" sz="3600" dirty="0" smtClean="0">
                <a:solidFill>
                  <a:srgbClr val="414B56"/>
                </a:solidFill>
                <a:latin typeface="Arial" pitchFamily="34" charset="0"/>
              </a:rPr>
              <a:t> </a:t>
            </a:r>
            <a:r>
              <a:rPr lang="pt-PT" sz="3600" dirty="0" smtClean="0">
                <a:solidFill>
                  <a:srgbClr val="CD5806"/>
                </a:solidFill>
                <a:latin typeface="Arial" pitchFamily="34" charset="0"/>
              </a:rPr>
              <a:t>não deve</a:t>
            </a:r>
            <a:r>
              <a:rPr lang="pt-PT" sz="3600" dirty="0" smtClean="0">
                <a:solidFill>
                  <a:srgbClr val="414B56"/>
                </a:solidFill>
                <a:latin typeface="Arial" pitchFamily="34" charset="0"/>
              </a:rPr>
              <a:t>, </a:t>
            </a:r>
            <a:br>
              <a:rPr lang="pt-PT" sz="3600" dirty="0" smtClean="0">
                <a:solidFill>
                  <a:srgbClr val="414B56"/>
                </a:solidFill>
                <a:latin typeface="Arial" pitchFamily="34" charset="0"/>
              </a:rPr>
            </a:br>
            <a:r>
              <a:rPr lang="pt-PT" sz="3600" dirty="0" smtClean="0">
                <a:solidFill>
                  <a:srgbClr val="414B56"/>
                </a:solidFill>
                <a:latin typeface="Arial" pitchFamily="34" charset="0"/>
              </a:rPr>
              <a:t>não teme.</a:t>
            </a:r>
            <a:endParaRPr lang="pt-PT" sz="3600" dirty="0">
              <a:solidFill>
                <a:srgbClr val="414B56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58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aixaDeTexto 13"/>
          <p:cNvSpPr txBox="1">
            <a:spLocks noChangeArrowheads="1"/>
          </p:cNvSpPr>
          <p:nvPr/>
        </p:nvSpPr>
        <p:spPr bwMode="auto">
          <a:xfrm>
            <a:off x="228600" y="228600"/>
            <a:ext cx="78486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3000" dirty="0" smtClean="0">
                <a:solidFill>
                  <a:srgbClr val="414B56"/>
                </a:solidFill>
                <a:latin typeface="Arial" pitchFamily="34" charset="0"/>
              </a:rPr>
              <a:t>Limpeza das Bases de Dados</a:t>
            </a:r>
            <a:endParaRPr lang="pt-PT" sz="3000" dirty="0">
              <a:solidFill>
                <a:srgbClr val="414B56"/>
              </a:solidFill>
              <a:latin typeface="Arial" pitchFamily="34" charset="0"/>
            </a:endParaRPr>
          </a:p>
        </p:txBody>
      </p:sp>
      <p:sp>
        <p:nvSpPr>
          <p:cNvPr id="5" name="CaixaDeTexto 6"/>
          <p:cNvSpPr txBox="1">
            <a:spLocks noChangeArrowheads="1"/>
          </p:cNvSpPr>
          <p:nvPr/>
        </p:nvSpPr>
        <p:spPr bwMode="auto">
          <a:xfrm>
            <a:off x="228600" y="685800"/>
            <a:ext cx="7848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 dirty="0" smtClean="0">
                <a:solidFill>
                  <a:srgbClr val="E8EAEC"/>
                </a:solidFill>
                <a:latin typeface="Arial" pitchFamily="34" charset="0"/>
              </a:rPr>
              <a:t>Boas Práticas de Reputação</a:t>
            </a:r>
            <a:endParaRPr lang="pt-PT" sz="2400" dirty="0">
              <a:solidFill>
                <a:srgbClr val="E8EAEC"/>
              </a:solidFill>
              <a:latin typeface="Arial" pitchFamily="34" charset="0"/>
            </a:endParaRPr>
          </a:p>
        </p:txBody>
      </p:sp>
      <p:sp>
        <p:nvSpPr>
          <p:cNvPr id="6" name="CaixaDeTexto 8"/>
          <p:cNvSpPr txBox="1">
            <a:spLocks noChangeArrowheads="1"/>
          </p:cNvSpPr>
          <p:nvPr/>
        </p:nvSpPr>
        <p:spPr bwMode="auto">
          <a:xfrm>
            <a:off x="1219200" y="1295400"/>
            <a:ext cx="73152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t-PT" sz="2400" dirty="0" smtClean="0">
                <a:solidFill>
                  <a:srgbClr val="414B56"/>
                </a:solidFill>
                <a:latin typeface="Arial" pitchFamily="34" charset="0"/>
              </a:rPr>
              <a:t>Devem ser eliminados os </a:t>
            </a:r>
            <a:r>
              <a:rPr lang="pt-PT" sz="2400" dirty="0" err="1" smtClean="0">
                <a:solidFill>
                  <a:srgbClr val="CD5806"/>
                </a:solidFill>
                <a:latin typeface="Arial" pitchFamily="34" charset="0"/>
              </a:rPr>
              <a:t>Hard</a:t>
            </a:r>
            <a:r>
              <a:rPr lang="pt-PT" sz="2400" dirty="0" smtClean="0">
                <a:solidFill>
                  <a:srgbClr val="CD5806"/>
                </a:solidFill>
                <a:latin typeface="Arial" pitchFamily="34" charset="0"/>
              </a:rPr>
              <a:t> </a:t>
            </a:r>
            <a:r>
              <a:rPr lang="pt-PT" sz="2400" dirty="0" err="1" smtClean="0">
                <a:solidFill>
                  <a:srgbClr val="CD5806"/>
                </a:solidFill>
                <a:latin typeface="Arial" pitchFamily="34" charset="0"/>
              </a:rPr>
              <a:t>Bounces</a:t>
            </a:r>
            <a:r>
              <a:rPr lang="pt-PT" sz="2400" dirty="0" smtClean="0">
                <a:solidFill>
                  <a:srgbClr val="CD5806"/>
                </a:solidFill>
                <a:latin typeface="Arial" pitchFamily="34" charset="0"/>
              </a:rPr>
              <a:t> </a:t>
            </a:r>
            <a:r>
              <a:rPr lang="pt-PT" sz="2400" dirty="0" smtClean="0">
                <a:solidFill>
                  <a:srgbClr val="414B56"/>
                </a:solidFill>
                <a:latin typeface="Arial" pitchFamily="34" charset="0"/>
              </a:rPr>
              <a:t>das listas de envio;</a:t>
            </a:r>
          </a:p>
          <a:p>
            <a:pPr>
              <a:spcAft>
                <a:spcPts val="1200"/>
              </a:spcAft>
            </a:pPr>
            <a:r>
              <a:rPr lang="pt-PT" sz="2400" dirty="0" smtClean="0">
                <a:solidFill>
                  <a:srgbClr val="414B56"/>
                </a:solidFill>
                <a:latin typeface="Arial" pitchFamily="34" charset="0"/>
              </a:rPr>
              <a:t>Regularmente deverão ser eliminados da lista de contactos os </a:t>
            </a:r>
            <a:r>
              <a:rPr lang="pt-PT" sz="2400" dirty="0" err="1" smtClean="0">
                <a:solidFill>
                  <a:srgbClr val="CD5806"/>
                </a:solidFill>
                <a:latin typeface="Arial" pitchFamily="34" charset="0"/>
              </a:rPr>
              <a:t>Soft</a:t>
            </a:r>
            <a:r>
              <a:rPr lang="pt-PT" sz="2400" dirty="0" smtClean="0">
                <a:solidFill>
                  <a:srgbClr val="CD5806"/>
                </a:solidFill>
                <a:latin typeface="Arial" pitchFamily="34" charset="0"/>
              </a:rPr>
              <a:t> </a:t>
            </a:r>
            <a:r>
              <a:rPr lang="pt-PT" sz="2400" dirty="0" err="1" smtClean="0">
                <a:solidFill>
                  <a:srgbClr val="CD5806"/>
                </a:solidFill>
                <a:latin typeface="Arial" pitchFamily="34" charset="0"/>
              </a:rPr>
              <a:t>Bounces</a:t>
            </a:r>
            <a:r>
              <a:rPr lang="pt-PT" sz="2400" dirty="0" smtClean="0">
                <a:solidFill>
                  <a:srgbClr val="CD5806"/>
                </a:solidFill>
                <a:latin typeface="Arial" pitchFamily="34" charset="0"/>
              </a:rPr>
              <a:t> </a:t>
            </a:r>
            <a:r>
              <a:rPr lang="pt-PT" sz="2400" dirty="0" smtClean="0">
                <a:solidFill>
                  <a:srgbClr val="414B56"/>
                </a:solidFill>
                <a:latin typeface="Arial" pitchFamily="34" charset="0"/>
              </a:rPr>
              <a:t>que se repitam várias vezes.</a:t>
            </a:r>
            <a:endParaRPr lang="pt-PT" sz="2400" dirty="0">
              <a:solidFill>
                <a:srgbClr val="414B56"/>
              </a:solidFill>
              <a:latin typeface="Arial" pitchFamily="34" charset="0"/>
            </a:endParaRPr>
          </a:p>
        </p:txBody>
      </p:sp>
      <p:pic>
        <p:nvPicPr>
          <p:cNvPr id="7" name="Picture 2" descr="C:\Users\Rui\Desktop\Ilustracoes\objectos\chec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71600"/>
            <a:ext cx="4572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Rui\Desktop\Ilustracoes\objectos\chec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09800"/>
            <a:ext cx="4572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13"/>
          <p:cNvSpPr txBox="1">
            <a:spLocks noChangeArrowheads="1"/>
          </p:cNvSpPr>
          <p:nvPr/>
        </p:nvSpPr>
        <p:spPr bwMode="auto">
          <a:xfrm>
            <a:off x="990600" y="4876800"/>
            <a:ext cx="7543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PT" sz="3600" dirty="0" smtClean="0">
                <a:solidFill>
                  <a:srgbClr val="414B56"/>
                </a:solidFill>
                <a:latin typeface="Arial" pitchFamily="34" charset="0"/>
              </a:rPr>
              <a:t>É de </a:t>
            </a:r>
            <a:r>
              <a:rPr lang="pt-PT" sz="3600" dirty="0" smtClean="0">
                <a:solidFill>
                  <a:srgbClr val="CD5806"/>
                </a:solidFill>
                <a:latin typeface="Arial" pitchFamily="34" charset="0"/>
              </a:rPr>
              <a:t>boa educação </a:t>
            </a:r>
            <a:r>
              <a:rPr lang="pt-PT" sz="3600" dirty="0" smtClean="0">
                <a:solidFill>
                  <a:srgbClr val="414B56"/>
                </a:solidFill>
                <a:latin typeface="Arial" pitchFamily="34" charset="0"/>
              </a:rPr>
              <a:t>não incomodar desnecessariamente o vizinho.</a:t>
            </a:r>
            <a:endParaRPr lang="pt-PT" sz="3600" dirty="0">
              <a:solidFill>
                <a:srgbClr val="CD5806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61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aixaDeTexto 13"/>
          <p:cNvSpPr txBox="1">
            <a:spLocks noChangeArrowheads="1"/>
          </p:cNvSpPr>
          <p:nvPr/>
        </p:nvSpPr>
        <p:spPr bwMode="auto">
          <a:xfrm>
            <a:off x="228600" y="228600"/>
            <a:ext cx="78486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3000" dirty="0" smtClean="0">
                <a:solidFill>
                  <a:srgbClr val="414B56"/>
                </a:solidFill>
                <a:latin typeface="Arial" pitchFamily="34" charset="0"/>
              </a:rPr>
              <a:t>Servidor Dedicado</a:t>
            </a:r>
            <a:endParaRPr lang="pt-PT" sz="3000" dirty="0">
              <a:solidFill>
                <a:srgbClr val="414B56"/>
              </a:solidFill>
              <a:latin typeface="Arial" pitchFamily="34" charset="0"/>
            </a:endParaRPr>
          </a:p>
        </p:txBody>
      </p:sp>
      <p:sp>
        <p:nvSpPr>
          <p:cNvPr id="5" name="CaixaDeTexto 6"/>
          <p:cNvSpPr txBox="1">
            <a:spLocks noChangeArrowheads="1"/>
          </p:cNvSpPr>
          <p:nvPr/>
        </p:nvSpPr>
        <p:spPr bwMode="auto">
          <a:xfrm>
            <a:off x="228600" y="685800"/>
            <a:ext cx="7848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 dirty="0" smtClean="0">
                <a:solidFill>
                  <a:srgbClr val="E8EAEC"/>
                </a:solidFill>
                <a:latin typeface="Arial" pitchFamily="34" charset="0"/>
              </a:rPr>
              <a:t>Boas Práticas de Reputação</a:t>
            </a:r>
            <a:endParaRPr lang="pt-PT" sz="2400" dirty="0">
              <a:solidFill>
                <a:srgbClr val="E8EAEC"/>
              </a:solidFill>
              <a:latin typeface="Arial" pitchFamily="34" charset="0"/>
            </a:endParaRPr>
          </a:p>
        </p:txBody>
      </p:sp>
      <p:sp>
        <p:nvSpPr>
          <p:cNvPr id="6" name="CaixaDeTexto 8"/>
          <p:cNvSpPr txBox="1">
            <a:spLocks noChangeArrowheads="1"/>
          </p:cNvSpPr>
          <p:nvPr/>
        </p:nvSpPr>
        <p:spPr bwMode="auto">
          <a:xfrm>
            <a:off x="1143000" y="1295400"/>
            <a:ext cx="73914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t-PT" sz="2400" dirty="0" smtClean="0">
                <a:solidFill>
                  <a:srgbClr val="414B56"/>
                </a:solidFill>
                <a:latin typeface="Arial" pitchFamily="34" charset="0"/>
              </a:rPr>
              <a:t>A utilização de um servidor dedicado significa maior controlo sobre a reputação;</a:t>
            </a:r>
          </a:p>
          <a:p>
            <a:pPr>
              <a:spcAft>
                <a:spcPts val="1200"/>
              </a:spcAft>
            </a:pPr>
            <a:r>
              <a:rPr lang="pt-PT" sz="2400" dirty="0" smtClean="0">
                <a:solidFill>
                  <a:srgbClr val="414B56"/>
                </a:solidFill>
                <a:latin typeface="Arial" pitchFamily="34" charset="0"/>
              </a:rPr>
              <a:t>A utilização de um servidor partilhado, pelo contrário, significa que a nossa reputação pode ser afectada pelo comportamento de outros.</a:t>
            </a:r>
            <a:endParaRPr lang="pt-PT" sz="2400" dirty="0">
              <a:solidFill>
                <a:srgbClr val="414B56"/>
              </a:solidFill>
              <a:latin typeface="Arial" pitchFamily="34" charset="0"/>
            </a:endParaRPr>
          </a:p>
        </p:txBody>
      </p:sp>
      <p:pic>
        <p:nvPicPr>
          <p:cNvPr id="9" name="Picture 2" descr="C:\Users\Rui\Desktop\Ilustracoes\objectos\chec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71600"/>
            <a:ext cx="4572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Rui\Desktop\Ilustracoes\objectos\chec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09800"/>
            <a:ext cx="4572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3"/>
          <p:cNvSpPr txBox="1">
            <a:spLocks noChangeArrowheads="1"/>
          </p:cNvSpPr>
          <p:nvPr/>
        </p:nvSpPr>
        <p:spPr bwMode="auto">
          <a:xfrm>
            <a:off x="1143000" y="4876800"/>
            <a:ext cx="7086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PT" sz="3600" dirty="0" smtClean="0">
                <a:solidFill>
                  <a:srgbClr val="414B56"/>
                </a:solidFill>
                <a:latin typeface="Arial" pitchFamily="34" charset="0"/>
              </a:rPr>
              <a:t>Um servidor de email só para </a:t>
            </a:r>
            <a:r>
              <a:rPr lang="pt-PT" sz="3600" dirty="0" smtClean="0">
                <a:solidFill>
                  <a:srgbClr val="CD5806"/>
                </a:solidFill>
                <a:latin typeface="Arial" pitchFamily="34" charset="0"/>
              </a:rPr>
              <a:t>mim</a:t>
            </a:r>
            <a:r>
              <a:rPr lang="pt-PT" sz="3600" dirty="0" smtClean="0">
                <a:solidFill>
                  <a:srgbClr val="414B56"/>
                </a:solidFill>
                <a:latin typeface="Arial" pitchFamily="34" charset="0"/>
              </a:rPr>
              <a:t>, porque cada um sabe de si.</a:t>
            </a:r>
            <a:endParaRPr lang="pt-PT" sz="3600" dirty="0">
              <a:solidFill>
                <a:srgbClr val="414B56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39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aixaDeTexto 13"/>
          <p:cNvSpPr txBox="1">
            <a:spLocks noChangeArrowheads="1"/>
          </p:cNvSpPr>
          <p:nvPr/>
        </p:nvSpPr>
        <p:spPr bwMode="auto">
          <a:xfrm>
            <a:off x="228600" y="228600"/>
            <a:ext cx="78486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3000" dirty="0" smtClean="0">
                <a:solidFill>
                  <a:srgbClr val="414B56"/>
                </a:solidFill>
                <a:latin typeface="Arial" pitchFamily="34" charset="0"/>
              </a:rPr>
              <a:t>Programa de Certificação</a:t>
            </a:r>
            <a:endParaRPr lang="pt-PT" sz="3000" dirty="0">
              <a:solidFill>
                <a:srgbClr val="414B56"/>
              </a:solidFill>
              <a:latin typeface="Arial" pitchFamily="34" charset="0"/>
            </a:endParaRPr>
          </a:p>
        </p:txBody>
      </p:sp>
      <p:sp>
        <p:nvSpPr>
          <p:cNvPr id="5" name="CaixaDeTexto 6"/>
          <p:cNvSpPr txBox="1">
            <a:spLocks noChangeArrowheads="1"/>
          </p:cNvSpPr>
          <p:nvPr/>
        </p:nvSpPr>
        <p:spPr bwMode="auto">
          <a:xfrm>
            <a:off x="228600" y="685800"/>
            <a:ext cx="7848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 dirty="0" smtClean="0">
                <a:solidFill>
                  <a:srgbClr val="E8EAEC"/>
                </a:solidFill>
                <a:latin typeface="Arial" pitchFamily="34" charset="0"/>
              </a:rPr>
              <a:t>Boas Práticas de Reputação</a:t>
            </a:r>
            <a:endParaRPr lang="pt-PT" sz="2400" dirty="0">
              <a:solidFill>
                <a:srgbClr val="E8EAEC"/>
              </a:solidFill>
              <a:latin typeface="Arial" pitchFamily="34" charset="0"/>
            </a:endParaRPr>
          </a:p>
        </p:txBody>
      </p:sp>
      <p:sp>
        <p:nvSpPr>
          <p:cNvPr id="6" name="CaixaDeTexto 8"/>
          <p:cNvSpPr txBox="1">
            <a:spLocks noChangeArrowheads="1"/>
          </p:cNvSpPr>
          <p:nvPr/>
        </p:nvSpPr>
        <p:spPr bwMode="auto">
          <a:xfrm>
            <a:off x="1143000" y="1295400"/>
            <a:ext cx="7620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t-PT" sz="2400" dirty="0" smtClean="0">
                <a:solidFill>
                  <a:srgbClr val="414B56"/>
                </a:solidFill>
                <a:latin typeface="Arial" pitchFamily="34" charset="0"/>
              </a:rPr>
              <a:t>A utilização de um Programa prestigiado de Certificação de práticas de Email Marketing como o </a:t>
            </a:r>
            <a:r>
              <a:rPr lang="pt-PT" sz="2400" dirty="0" err="1" smtClean="0">
                <a:solidFill>
                  <a:srgbClr val="414B56"/>
                </a:solidFill>
                <a:latin typeface="Arial" pitchFamily="34" charset="0"/>
              </a:rPr>
              <a:t>Return</a:t>
            </a:r>
            <a:r>
              <a:rPr lang="pt-PT" sz="2400" dirty="0" smtClean="0">
                <a:solidFill>
                  <a:srgbClr val="414B56"/>
                </a:solidFill>
                <a:latin typeface="Arial" pitchFamily="34" charset="0"/>
              </a:rPr>
              <a:t> </a:t>
            </a:r>
            <a:r>
              <a:rPr lang="pt-PT" sz="2400" dirty="0" err="1" smtClean="0">
                <a:solidFill>
                  <a:srgbClr val="414B56"/>
                </a:solidFill>
                <a:latin typeface="Arial" pitchFamily="34" charset="0"/>
              </a:rPr>
              <a:t>Path</a:t>
            </a:r>
            <a:r>
              <a:rPr lang="pt-PT" sz="2400" dirty="0" smtClean="0">
                <a:solidFill>
                  <a:srgbClr val="414B56"/>
                </a:solidFill>
                <a:latin typeface="Arial" pitchFamily="34" charset="0"/>
              </a:rPr>
              <a:t> é garantia quase perfeita da entrega.</a:t>
            </a:r>
            <a:endParaRPr lang="pt-PT" sz="2400" dirty="0">
              <a:solidFill>
                <a:srgbClr val="414B56"/>
              </a:solidFill>
              <a:latin typeface="Arial" pitchFamily="34" charset="0"/>
            </a:endParaRP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 r="1453" b="21299"/>
          <a:stretch>
            <a:fillRect/>
          </a:stretch>
        </p:blipFill>
        <p:spPr bwMode="auto">
          <a:xfrm>
            <a:off x="1219200" y="2590800"/>
            <a:ext cx="743447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Rui\Desktop\Ilustracoes\objectos\che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371600"/>
            <a:ext cx="4572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459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aixaDeTexto 13"/>
          <p:cNvSpPr txBox="1">
            <a:spLocks noChangeArrowheads="1"/>
          </p:cNvSpPr>
          <p:nvPr/>
        </p:nvSpPr>
        <p:spPr bwMode="auto">
          <a:xfrm>
            <a:off x="228600" y="228600"/>
            <a:ext cx="78486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3000" dirty="0" smtClean="0">
                <a:solidFill>
                  <a:srgbClr val="414B56"/>
                </a:solidFill>
                <a:latin typeface="Arial" pitchFamily="34" charset="0"/>
              </a:rPr>
              <a:t>Conhecer Quem Avalia</a:t>
            </a:r>
            <a:endParaRPr lang="pt-PT" sz="3000" dirty="0">
              <a:solidFill>
                <a:srgbClr val="414B56"/>
              </a:solidFill>
              <a:latin typeface="Arial" pitchFamily="34" charset="0"/>
            </a:endParaRPr>
          </a:p>
        </p:txBody>
      </p:sp>
      <p:sp>
        <p:nvSpPr>
          <p:cNvPr id="24579" name="CaixaDeTexto 8"/>
          <p:cNvSpPr txBox="1">
            <a:spLocks noChangeArrowheads="1"/>
          </p:cNvSpPr>
          <p:nvPr/>
        </p:nvSpPr>
        <p:spPr bwMode="auto">
          <a:xfrm>
            <a:off x="1143000" y="1295400"/>
            <a:ext cx="7467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t-PT" sz="2400" dirty="0" smtClean="0">
                <a:solidFill>
                  <a:srgbClr val="414B56"/>
                </a:solidFill>
                <a:latin typeface="Arial" pitchFamily="34" charset="0"/>
              </a:rPr>
              <a:t>O SPAMHAUS </a:t>
            </a:r>
            <a:r>
              <a:rPr lang="pt-PT" sz="2400" dirty="0" err="1" smtClean="0">
                <a:solidFill>
                  <a:srgbClr val="414B56"/>
                </a:solidFill>
                <a:latin typeface="Arial" pitchFamily="34" charset="0"/>
              </a:rPr>
              <a:t>project</a:t>
            </a:r>
            <a:r>
              <a:rPr lang="pt-PT" sz="2400" dirty="0" smtClean="0">
                <a:solidFill>
                  <a:srgbClr val="414B56"/>
                </a:solidFill>
                <a:latin typeface="Arial" pitchFamily="34" charset="0"/>
              </a:rPr>
              <a:t> é um fornecedor de serviços ao nível da avaliação da reputação dos remetentes de email.</a:t>
            </a:r>
            <a:endParaRPr lang="pt-PT" sz="2400" dirty="0">
              <a:solidFill>
                <a:srgbClr val="414B56"/>
              </a:solidFill>
              <a:latin typeface="Arial" pitchFamily="34" charset="0"/>
            </a:endParaRPr>
          </a:p>
        </p:txBody>
      </p:sp>
      <p:sp>
        <p:nvSpPr>
          <p:cNvPr id="5" name="CaixaDeTexto 6"/>
          <p:cNvSpPr txBox="1">
            <a:spLocks noChangeArrowheads="1"/>
          </p:cNvSpPr>
          <p:nvPr/>
        </p:nvSpPr>
        <p:spPr bwMode="auto">
          <a:xfrm>
            <a:off x="228600" y="685800"/>
            <a:ext cx="7848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 dirty="0" smtClean="0">
                <a:solidFill>
                  <a:srgbClr val="E8EAEC"/>
                </a:solidFill>
                <a:latin typeface="Arial" pitchFamily="34" charset="0"/>
              </a:rPr>
              <a:t>Boas Práticas de Reputação</a:t>
            </a:r>
            <a:endParaRPr lang="pt-PT" sz="2400" dirty="0">
              <a:solidFill>
                <a:srgbClr val="E8EAEC"/>
              </a:solidFill>
              <a:latin typeface="Arial" pitchFamily="34" charset="0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 l="2754" t="17042" r="7362" b="7977"/>
          <a:stretch>
            <a:fillRect/>
          </a:stretch>
        </p:blipFill>
        <p:spPr bwMode="auto">
          <a:xfrm>
            <a:off x="1143000" y="2514600"/>
            <a:ext cx="7391400" cy="348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Rui\Desktop\Ilustracoes\objectos\che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371600"/>
            <a:ext cx="4572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42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aixaDeTexto 13"/>
          <p:cNvSpPr txBox="1">
            <a:spLocks noChangeArrowheads="1"/>
          </p:cNvSpPr>
          <p:nvPr/>
        </p:nvSpPr>
        <p:spPr bwMode="auto">
          <a:xfrm>
            <a:off x="228600" y="228600"/>
            <a:ext cx="78486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3000" dirty="0" smtClean="0">
                <a:solidFill>
                  <a:srgbClr val="414B56"/>
                </a:solidFill>
                <a:latin typeface="Arial" pitchFamily="34" charset="0"/>
              </a:rPr>
              <a:t>O Grande Desafio</a:t>
            </a:r>
            <a:endParaRPr lang="pt-PT" sz="3000" dirty="0">
              <a:solidFill>
                <a:srgbClr val="414B56"/>
              </a:solidFill>
              <a:latin typeface="Arial" pitchFamily="34" charset="0"/>
            </a:endParaRPr>
          </a:p>
        </p:txBody>
      </p:sp>
      <p:sp>
        <p:nvSpPr>
          <p:cNvPr id="24579" name="CaixaDeTexto 8"/>
          <p:cNvSpPr txBox="1">
            <a:spLocks noChangeArrowheads="1"/>
          </p:cNvSpPr>
          <p:nvPr/>
        </p:nvSpPr>
        <p:spPr bwMode="auto">
          <a:xfrm>
            <a:off x="228600" y="1295400"/>
            <a:ext cx="8077200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t-PT" sz="2400" dirty="0" smtClean="0">
                <a:solidFill>
                  <a:srgbClr val="414B56"/>
                </a:solidFill>
                <a:latin typeface="Arial" pitchFamily="34" charset="0"/>
              </a:rPr>
              <a:t>A grande desafio é optimizar o mesmo conteúdo para o utilizador humano e para os sistemas de avaliação de SPAM </a:t>
            </a:r>
            <a:r>
              <a:rPr lang="pt-PT" sz="2400" dirty="0" err="1" smtClean="0">
                <a:solidFill>
                  <a:srgbClr val="414B56"/>
                </a:solidFill>
                <a:latin typeface="Arial" pitchFamily="34" charset="0"/>
              </a:rPr>
              <a:t>Score</a:t>
            </a:r>
            <a:r>
              <a:rPr lang="pt-PT" sz="2400" dirty="0" smtClean="0">
                <a:solidFill>
                  <a:srgbClr val="414B56"/>
                </a:solidFill>
                <a:latin typeface="Arial" pitchFamily="34" charset="0"/>
              </a:rPr>
              <a:t> em simultâneo.</a:t>
            </a:r>
          </a:p>
          <a:p>
            <a:pPr>
              <a:spcAft>
                <a:spcPts val="1200"/>
              </a:spcAft>
            </a:pPr>
            <a:endParaRPr lang="pt-PT" sz="2400" dirty="0">
              <a:solidFill>
                <a:srgbClr val="414B56"/>
              </a:solidFill>
              <a:latin typeface="Arial" pitchFamily="34" charset="0"/>
            </a:endParaRPr>
          </a:p>
        </p:txBody>
      </p:sp>
      <p:sp>
        <p:nvSpPr>
          <p:cNvPr id="5" name="CaixaDeTexto 6"/>
          <p:cNvSpPr txBox="1">
            <a:spLocks noChangeArrowheads="1"/>
          </p:cNvSpPr>
          <p:nvPr/>
        </p:nvSpPr>
        <p:spPr bwMode="auto">
          <a:xfrm>
            <a:off x="228600" y="685800"/>
            <a:ext cx="7848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 dirty="0" smtClean="0">
                <a:solidFill>
                  <a:srgbClr val="E8EAEC"/>
                </a:solidFill>
                <a:latin typeface="Arial" pitchFamily="34" charset="0"/>
              </a:rPr>
              <a:t>Boas Práticas de Conteúdo</a:t>
            </a:r>
            <a:endParaRPr lang="pt-PT" sz="2400" dirty="0">
              <a:solidFill>
                <a:srgbClr val="E8EAEC"/>
              </a:solidFill>
              <a:latin typeface="Arial" pitchFamily="34" charset="0"/>
            </a:endParaRPr>
          </a:p>
        </p:txBody>
      </p:sp>
      <p:pic>
        <p:nvPicPr>
          <p:cNvPr id="18433" name="Picture 1" descr="C:\Users\Rui\Desktop\imagens Rui\servid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4114800"/>
            <a:ext cx="1174750" cy="1409700"/>
          </a:xfrm>
          <a:prstGeom prst="rect">
            <a:avLst/>
          </a:prstGeom>
          <a:noFill/>
        </p:spPr>
      </p:pic>
      <p:pic>
        <p:nvPicPr>
          <p:cNvPr id="18434" name="Picture 2" descr="C:\Users\Rui\Desktop\Ilustracoes\objectos\boneco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191000"/>
            <a:ext cx="952500" cy="1428750"/>
          </a:xfrm>
          <a:prstGeom prst="rect">
            <a:avLst/>
          </a:prstGeom>
          <a:noFill/>
        </p:spPr>
      </p:pic>
      <p:pic>
        <p:nvPicPr>
          <p:cNvPr id="18435" name="Picture 3" descr="C:\Users\Rui\Desktop\Ilustracoes\objectos\boneco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4114800"/>
            <a:ext cx="1127234" cy="1257300"/>
          </a:xfrm>
          <a:prstGeom prst="rect">
            <a:avLst/>
          </a:prstGeom>
          <a:noFill/>
        </p:spPr>
      </p:pic>
      <p:pic>
        <p:nvPicPr>
          <p:cNvPr id="18436" name="Picture 4" descr="C:\Users\Rui\Desktop\Ilustracoes\objectos\circul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3686175"/>
            <a:ext cx="2660690" cy="2638425"/>
          </a:xfrm>
          <a:prstGeom prst="rect">
            <a:avLst/>
          </a:prstGeom>
          <a:noFill/>
        </p:spPr>
      </p:pic>
      <p:pic>
        <p:nvPicPr>
          <p:cNvPr id="9" name="Picture 4" descr="C:\Users\Rui\Desktop\Ilustracoes\objectos\circul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3657600"/>
            <a:ext cx="2766349" cy="2743200"/>
          </a:xfrm>
          <a:prstGeom prst="rect">
            <a:avLst/>
          </a:prstGeom>
          <a:noFill/>
        </p:spPr>
      </p:pic>
      <p:pic>
        <p:nvPicPr>
          <p:cNvPr id="18437" name="Picture 5" descr="C:\Users\Rui\Desktop\Ilustracoes\objectos\seta_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7040680">
            <a:off x="3467031" y="3741925"/>
            <a:ext cx="1095375" cy="923925"/>
          </a:xfrm>
          <a:prstGeom prst="rect">
            <a:avLst/>
          </a:prstGeom>
          <a:noFill/>
        </p:spPr>
      </p:pic>
      <p:pic>
        <p:nvPicPr>
          <p:cNvPr id="11" name="Picture 5" descr="C:\Users\Rui\Desktop\Ilustracoes\objectos\seta_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133607" flipV="1">
            <a:off x="4175636" y="3763078"/>
            <a:ext cx="1095375" cy="886369"/>
          </a:xfrm>
          <a:prstGeom prst="rect">
            <a:avLst/>
          </a:prstGeom>
          <a:noFill/>
        </p:spPr>
      </p:pic>
      <p:sp>
        <p:nvSpPr>
          <p:cNvPr id="12" name="CaixaDeTexto 13"/>
          <p:cNvSpPr txBox="1">
            <a:spLocks noChangeArrowheads="1"/>
          </p:cNvSpPr>
          <p:nvPr/>
        </p:nvSpPr>
        <p:spPr bwMode="auto">
          <a:xfrm>
            <a:off x="3352800" y="2743200"/>
            <a:ext cx="2209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PT" sz="3000" dirty="0" smtClean="0">
                <a:solidFill>
                  <a:srgbClr val="414B56"/>
                </a:solidFill>
                <a:latin typeface="Arial" pitchFamily="34" charset="0"/>
              </a:rPr>
              <a:t>Optimizar</a:t>
            </a:r>
            <a:br>
              <a:rPr lang="pt-PT" sz="3000" dirty="0" smtClean="0">
                <a:solidFill>
                  <a:srgbClr val="414B56"/>
                </a:solidFill>
                <a:latin typeface="Arial" pitchFamily="34" charset="0"/>
              </a:rPr>
            </a:br>
            <a:r>
              <a:rPr lang="pt-PT" sz="3000" dirty="0" smtClean="0">
                <a:solidFill>
                  <a:srgbClr val="414B56"/>
                </a:solidFill>
                <a:latin typeface="Arial" pitchFamily="34" charset="0"/>
              </a:rPr>
              <a:t>Conteúdo</a:t>
            </a:r>
            <a:endParaRPr lang="pt-PT" sz="3000" dirty="0">
              <a:solidFill>
                <a:srgbClr val="414B56"/>
              </a:solidFill>
              <a:latin typeface="Arial" pitchFamily="34" charset="0"/>
            </a:endParaRPr>
          </a:p>
        </p:txBody>
      </p:sp>
      <p:sp>
        <p:nvSpPr>
          <p:cNvPr id="13" name="CaixaDeTexto 8"/>
          <p:cNvSpPr txBox="1">
            <a:spLocks noChangeArrowheads="1"/>
          </p:cNvSpPr>
          <p:nvPr/>
        </p:nvSpPr>
        <p:spPr bwMode="auto">
          <a:xfrm>
            <a:off x="7086600" y="5410200"/>
            <a:ext cx="1905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t-PT" sz="1600" dirty="0" smtClean="0">
                <a:solidFill>
                  <a:srgbClr val="414B56"/>
                </a:solidFill>
                <a:latin typeface="Arial" pitchFamily="34" charset="0"/>
              </a:rPr>
              <a:t>Utilizadores</a:t>
            </a:r>
            <a:br>
              <a:rPr lang="pt-PT" sz="1600" dirty="0" smtClean="0">
                <a:solidFill>
                  <a:srgbClr val="414B56"/>
                </a:solidFill>
                <a:latin typeface="Arial" pitchFamily="34" charset="0"/>
              </a:rPr>
            </a:br>
            <a:r>
              <a:rPr lang="pt-PT" sz="1600" dirty="0" smtClean="0">
                <a:solidFill>
                  <a:srgbClr val="414B56"/>
                </a:solidFill>
                <a:latin typeface="Arial" pitchFamily="34" charset="0"/>
              </a:rPr>
              <a:t>Humanos</a:t>
            </a:r>
            <a:endParaRPr lang="pt-PT" sz="1600" dirty="0">
              <a:solidFill>
                <a:srgbClr val="414B56"/>
              </a:solidFill>
              <a:latin typeface="Arial" pitchFamily="34" charset="0"/>
            </a:endParaRPr>
          </a:p>
        </p:txBody>
      </p:sp>
      <p:sp>
        <p:nvSpPr>
          <p:cNvPr id="14" name="CaixaDeTexto 8"/>
          <p:cNvSpPr txBox="1">
            <a:spLocks noChangeArrowheads="1"/>
          </p:cNvSpPr>
          <p:nvPr/>
        </p:nvSpPr>
        <p:spPr bwMode="auto">
          <a:xfrm>
            <a:off x="-76200" y="5334000"/>
            <a:ext cx="1905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Aft>
                <a:spcPts val="1200"/>
              </a:spcAft>
            </a:pPr>
            <a:r>
              <a:rPr lang="pt-PT" sz="1600" dirty="0" smtClean="0">
                <a:solidFill>
                  <a:srgbClr val="414B56"/>
                </a:solidFill>
                <a:latin typeface="Arial" pitchFamily="34" charset="0"/>
              </a:rPr>
              <a:t>Sistemas</a:t>
            </a:r>
            <a:br>
              <a:rPr lang="pt-PT" sz="1600" dirty="0" smtClean="0">
                <a:solidFill>
                  <a:srgbClr val="414B56"/>
                </a:solidFill>
                <a:latin typeface="Arial" pitchFamily="34" charset="0"/>
              </a:rPr>
            </a:br>
            <a:r>
              <a:rPr lang="pt-PT" sz="1600" dirty="0" smtClean="0">
                <a:solidFill>
                  <a:srgbClr val="414B56"/>
                </a:solidFill>
                <a:latin typeface="Arial" pitchFamily="34" charset="0"/>
              </a:rPr>
              <a:t>SPAM </a:t>
            </a:r>
            <a:r>
              <a:rPr lang="pt-PT" sz="1600" dirty="0" err="1" smtClean="0">
                <a:solidFill>
                  <a:srgbClr val="414B56"/>
                </a:solidFill>
                <a:latin typeface="Arial" pitchFamily="34" charset="0"/>
              </a:rPr>
              <a:t>Score</a:t>
            </a:r>
            <a:endParaRPr lang="pt-PT" sz="1600" dirty="0">
              <a:solidFill>
                <a:srgbClr val="414B56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84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aixaDeTexto 13"/>
          <p:cNvSpPr txBox="1">
            <a:spLocks noChangeArrowheads="1"/>
          </p:cNvSpPr>
          <p:nvPr/>
        </p:nvSpPr>
        <p:spPr bwMode="auto">
          <a:xfrm>
            <a:off x="228600" y="228600"/>
            <a:ext cx="78486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3000" dirty="0" smtClean="0">
                <a:solidFill>
                  <a:srgbClr val="414B56"/>
                </a:solidFill>
                <a:latin typeface="Arial" pitchFamily="34" charset="0"/>
              </a:rPr>
              <a:t>Tecnologias Simples</a:t>
            </a:r>
            <a:endParaRPr lang="pt-PT" sz="3000" dirty="0">
              <a:solidFill>
                <a:srgbClr val="414B56"/>
              </a:solidFill>
              <a:latin typeface="Arial" pitchFamily="34" charset="0"/>
            </a:endParaRPr>
          </a:p>
        </p:txBody>
      </p:sp>
      <p:sp>
        <p:nvSpPr>
          <p:cNvPr id="24579" name="CaixaDeTexto 8"/>
          <p:cNvSpPr txBox="1">
            <a:spLocks noChangeArrowheads="1"/>
          </p:cNvSpPr>
          <p:nvPr/>
        </p:nvSpPr>
        <p:spPr bwMode="auto">
          <a:xfrm>
            <a:off x="1219200" y="1295400"/>
            <a:ext cx="708660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t-PT" sz="2400" dirty="0" smtClean="0">
                <a:solidFill>
                  <a:srgbClr val="414B56"/>
                </a:solidFill>
                <a:latin typeface="Arial" pitchFamily="34" charset="0"/>
              </a:rPr>
              <a:t>Compor emails usando tecnologia simples HTML;</a:t>
            </a:r>
          </a:p>
          <a:p>
            <a:pPr>
              <a:spcAft>
                <a:spcPts val="1200"/>
              </a:spcAft>
            </a:pPr>
            <a:r>
              <a:rPr lang="pt-PT" sz="2400" dirty="0" smtClean="0">
                <a:solidFill>
                  <a:srgbClr val="414B56"/>
                </a:solidFill>
                <a:latin typeface="Arial" pitchFamily="34" charset="0"/>
              </a:rPr>
              <a:t>Evitar usar Java, Flash, Active X ou mesmo objectos de </a:t>
            </a:r>
            <a:r>
              <a:rPr lang="pt-PT" sz="2400" dirty="0" err="1" smtClean="0">
                <a:solidFill>
                  <a:srgbClr val="414B56"/>
                </a:solidFill>
                <a:latin typeface="Arial" pitchFamily="34" charset="0"/>
              </a:rPr>
              <a:t>rich</a:t>
            </a:r>
            <a:r>
              <a:rPr lang="pt-PT" sz="2400" dirty="0" smtClean="0">
                <a:solidFill>
                  <a:srgbClr val="414B56"/>
                </a:solidFill>
                <a:latin typeface="Arial" pitchFamily="34" charset="0"/>
              </a:rPr>
              <a:t> media;</a:t>
            </a:r>
          </a:p>
          <a:p>
            <a:pPr>
              <a:spcAft>
                <a:spcPts val="1200"/>
              </a:spcAft>
            </a:pPr>
            <a:r>
              <a:rPr lang="pt-PT" sz="2400" dirty="0" smtClean="0">
                <a:solidFill>
                  <a:srgbClr val="414B56"/>
                </a:solidFill>
                <a:latin typeface="Arial" pitchFamily="34" charset="0"/>
              </a:rPr>
              <a:t>Os softwares de gestão de email e </a:t>
            </a:r>
            <a:r>
              <a:rPr lang="pt-PT" sz="2400" dirty="0" err="1" smtClean="0">
                <a:solidFill>
                  <a:srgbClr val="414B56"/>
                </a:solidFill>
                <a:latin typeface="Arial" pitchFamily="34" charset="0"/>
              </a:rPr>
              <a:t>webmails</a:t>
            </a:r>
            <a:r>
              <a:rPr lang="pt-PT" sz="2400" dirty="0" smtClean="0">
                <a:solidFill>
                  <a:srgbClr val="414B56"/>
                </a:solidFill>
                <a:latin typeface="Arial" pitchFamily="34" charset="0"/>
              </a:rPr>
              <a:t> em geral possuem definições de segurança que inibem a correcta visualização de determinados conteúdos mais ricos.</a:t>
            </a:r>
            <a:endParaRPr lang="pt-PT" sz="2400" dirty="0">
              <a:solidFill>
                <a:srgbClr val="414B56"/>
              </a:solidFill>
              <a:latin typeface="Arial" pitchFamily="34" charset="0"/>
            </a:endParaRPr>
          </a:p>
        </p:txBody>
      </p:sp>
      <p:sp>
        <p:nvSpPr>
          <p:cNvPr id="5" name="CaixaDeTexto 6"/>
          <p:cNvSpPr txBox="1">
            <a:spLocks noChangeArrowheads="1"/>
          </p:cNvSpPr>
          <p:nvPr/>
        </p:nvSpPr>
        <p:spPr bwMode="auto">
          <a:xfrm>
            <a:off x="228600" y="685800"/>
            <a:ext cx="7848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 dirty="0" smtClean="0">
                <a:solidFill>
                  <a:srgbClr val="E8EAEC"/>
                </a:solidFill>
                <a:latin typeface="Arial" pitchFamily="34" charset="0"/>
              </a:rPr>
              <a:t>Boas Práticas de Conteúdo</a:t>
            </a:r>
            <a:endParaRPr lang="pt-PT" sz="2400" dirty="0">
              <a:solidFill>
                <a:srgbClr val="E8EAEC"/>
              </a:solidFill>
              <a:latin typeface="Arial" pitchFamily="34" charset="0"/>
            </a:endParaRPr>
          </a:p>
        </p:txBody>
      </p:sp>
      <p:pic>
        <p:nvPicPr>
          <p:cNvPr id="6" name="Picture 2" descr="C:\Users\Rui\Desktop\Ilustracoes\objectos\chec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71600"/>
            <a:ext cx="4572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Rui\Desktop\Ilustracoes\objectos\chec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05000"/>
            <a:ext cx="4572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Rui\Desktop\Ilustracoes\objectos\chec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790825"/>
            <a:ext cx="4572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13"/>
          <p:cNvSpPr txBox="1">
            <a:spLocks noChangeArrowheads="1"/>
          </p:cNvSpPr>
          <p:nvPr/>
        </p:nvSpPr>
        <p:spPr bwMode="auto">
          <a:xfrm>
            <a:off x="1295400" y="4572000"/>
            <a:ext cx="66294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PT" sz="6600" dirty="0" err="1" smtClean="0">
                <a:solidFill>
                  <a:srgbClr val="414B56"/>
                </a:solidFill>
                <a:latin typeface="Arial" pitchFamily="34" charset="0"/>
              </a:rPr>
              <a:t>Keep</a:t>
            </a:r>
            <a:r>
              <a:rPr lang="pt-PT" sz="6600" dirty="0" smtClean="0">
                <a:solidFill>
                  <a:srgbClr val="414B56"/>
                </a:solidFill>
                <a:latin typeface="Arial" pitchFamily="34" charset="0"/>
              </a:rPr>
              <a:t> </a:t>
            </a:r>
            <a:r>
              <a:rPr lang="pt-PT" sz="6600" dirty="0" err="1" smtClean="0">
                <a:solidFill>
                  <a:srgbClr val="414B56"/>
                </a:solidFill>
                <a:latin typeface="Arial" pitchFamily="34" charset="0"/>
              </a:rPr>
              <a:t>it</a:t>
            </a:r>
            <a:r>
              <a:rPr lang="pt-PT" sz="6600" dirty="0" smtClean="0">
                <a:solidFill>
                  <a:srgbClr val="414B56"/>
                </a:solidFill>
                <a:latin typeface="Arial" pitchFamily="34" charset="0"/>
              </a:rPr>
              <a:t> </a:t>
            </a:r>
            <a:r>
              <a:rPr lang="pt-PT" sz="6600" dirty="0" err="1" smtClean="0">
                <a:solidFill>
                  <a:srgbClr val="CD5806"/>
                </a:solidFill>
                <a:latin typeface="Arial" pitchFamily="34" charset="0"/>
              </a:rPr>
              <a:t>Simple</a:t>
            </a:r>
            <a:endParaRPr lang="pt-PT" sz="6600" dirty="0">
              <a:solidFill>
                <a:srgbClr val="CD5806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72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sea_ca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8" name="CaixaDeTexto 7"/>
          <p:cNvSpPr txBox="1">
            <a:spLocks noChangeArrowheads="1"/>
          </p:cNvSpPr>
          <p:nvPr/>
        </p:nvSpPr>
        <p:spPr bwMode="auto">
          <a:xfrm>
            <a:off x="228600" y="5308937"/>
            <a:ext cx="6858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2600" dirty="0" smtClean="0">
                <a:solidFill>
                  <a:schemeClr val="bg1"/>
                </a:solidFill>
                <a:latin typeface="Arial" pitchFamily="34" charset="0"/>
              </a:rPr>
              <a:t>Importância do Email Marketing</a:t>
            </a:r>
            <a:r>
              <a:rPr lang="pt-PT" sz="3600" dirty="0" smtClean="0">
                <a:solidFill>
                  <a:srgbClr val="414B56"/>
                </a:solidFill>
                <a:latin typeface="Arial" pitchFamily="34" charset="0"/>
              </a:rPr>
              <a:t/>
            </a:r>
            <a:br>
              <a:rPr lang="pt-PT" sz="3600" dirty="0" smtClean="0">
                <a:solidFill>
                  <a:srgbClr val="414B56"/>
                </a:solidFill>
                <a:latin typeface="Arial" pitchFamily="34" charset="0"/>
              </a:rPr>
            </a:br>
            <a:r>
              <a:rPr lang="pt-PT" sz="3400" dirty="0" smtClean="0">
                <a:solidFill>
                  <a:srgbClr val="CD5806"/>
                </a:solidFill>
                <a:latin typeface="Arial" pitchFamily="34" charset="0"/>
              </a:rPr>
              <a:t>Email Marketing</a:t>
            </a:r>
            <a:endParaRPr lang="pt-PT" sz="3400" dirty="0">
              <a:solidFill>
                <a:srgbClr val="CD5806"/>
              </a:solidFill>
              <a:latin typeface="Arial" pitchFamily="34" charset="0"/>
            </a:endParaRPr>
          </a:p>
        </p:txBody>
      </p:sp>
      <p:sp>
        <p:nvSpPr>
          <p:cNvPr id="9" name="Marcador de Posição do Número do Diapositivo 3"/>
          <p:cNvSpPr txBox="1">
            <a:spLocks/>
          </p:cNvSpPr>
          <p:nvPr/>
        </p:nvSpPr>
        <p:spPr>
          <a:xfrm>
            <a:off x="228600" y="6172200"/>
            <a:ext cx="8610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schemeClr val="bg1"/>
                </a:solidFill>
                <a:latin typeface="Arial" pitchFamily="34" charset="0"/>
              </a:rPr>
              <a:t>Janeiro 2013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5791200"/>
            <a:ext cx="809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5775" y="5791200"/>
            <a:ext cx="809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aixaDeTexto 13"/>
          <p:cNvSpPr txBox="1">
            <a:spLocks noChangeArrowheads="1"/>
          </p:cNvSpPr>
          <p:nvPr/>
        </p:nvSpPr>
        <p:spPr bwMode="auto">
          <a:xfrm>
            <a:off x="228600" y="228600"/>
            <a:ext cx="78486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3000" dirty="0" smtClean="0">
                <a:solidFill>
                  <a:srgbClr val="414B56"/>
                </a:solidFill>
                <a:latin typeface="Arial" pitchFamily="34" charset="0"/>
              </a:rPr>
              <a:t>Peso e Dimensões</a:t>
            </a:r>
            <a:endParaRPr lang="pt-PT" sz="3000" dirty="0">
              <a:solidFill>
                <a:srgbClr val="414B56"/>
              </a:solidFill>
              <a:latin typeface="Arial" pitchFamily="34" charset="0"/>
            </a:endParaRPr>
          </a:p>
        </p:txBody>
      </p:sp>
      <p:sp>
        <p:nvSpPr>
          <p:cNvPr id="24579" name="CaixaDeTexto 8"/>
          <p:cNvSpPr txBox="1">
            <a:spLocks noChangeArrowheads="1"/>
          </p:cNvSpPr>
          <p:nvPr/>
        </p:nvSpPr>
        <p:spPr bwMode="auto">
          <a:xfrm>
            <a:off x="1219200" y="1295400"/>
            <a:ext cx="70866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t-PT" sz="2400" dirty="0" smtClean="0">
                <a:solidFill>
                  <a:srgbClr val="414B56"/>
                </a:solidFill>
                <a:latin typeface="Arial" pitchFamily="34" charset="0"/>
              </a:rPr>
              <a:t>Manter o peso do email reduzido. O ideal é abaixo dos 40Kb, mas quando muito ir até aos 150Kb;</a:t>
            </a:r>
          </a:p>
          <a:p>
            <a:pPr>
              <a:spcAft>
                <a:spcPts val="1200"/>
              </a:spcAft>
            </a:pPr>
            <a:r>
              <a:rPr lang="pt-PT" sz="2400" dirty="0" smtClean="0">
                <a:solidFill>
                  <a:srgbClr val="414B56"/>
                </a:solidFill>
                <a:latin typeface="Arial" pitchFamily="34" charset="0"/>
              </a:rPr>
              <a:t>Inserir imagens usando links para servidor </a:t>
            </a:r>
            <a:r>
              <a:rPr lang="pt-PT" sz="2400" dirty="0" err="1" smtClean="0">
                <a:solidFill>
                  <a:srgbClr val="414B56"/>
                </a:solidFill>
                <a:latin typeface="Arial" pitchFamily="34" charset="0"/>
              </a:rPr>
              <a:t>web</a:t>
            </a:r>
            <a:r>
              <a:rPr lang="pt-PT" sz="2400" dirty="0" smtClean="0">
                <a:solidFill>
                  <a:srgbClr val="414B56"/>
                </a:solidFill>
                <a:latin typeface="Arial" pitchFamily="34" charset="0"/>
              </a:rPr>
              <a:t> que descarregam as mesmas uma vez o utilizador o solicite;</a:t>
            </a:r>
          </a:p>
          <a:p>
            <a:pPr>
              <a:spcAft>
                <a:spcPts val="1200"/>
              </a:spcAft>
            </a:pPr>
            <a:r>
              <a:rPr lang="pt-PT" sz="2400" dirty="0" smtClean="0">
                <a:solidFill>
                  <a:srgbClr val="414B56"/>
                </a:solidFill>
                <a:latin typeface="Arial" pitchFamily="34" charset="0"/>
              </a:rPr>
              <a:t>Não usar anexos, antes incluir links para download de servidor online.</a:t>
            </a:r>
          </a:p>
          <a:p>
            <a:pPr>
              <a:spcAft>
                <a:spcPts val="1200"/>
              </a:spcAft>
            </a:pPr>
            <a:r>
              <a:rPr lang="pt-PT" sz="2400" dirty="0" smtClean="0">
                <a:solidFill>
                  <a:srgbClr val="414B56"/>
                </a:solidFill>
                <a:latin typeface="Arial" pitchFamily="34" charset="0"/>
              </a:rPr>
              <a:t>Não usar de uma largura superior a 600 pixel;</a:t>
            </a:r>
          </a:p>
          <a:p>
            <a:pPr>
              <a:spcAft>
                <a:spcPts val="1200"/>
              </a:spcAft>
            </a:pPr>
            <a:endParaRPr lang="pt-PT" sz="2400" dirty="0" smtClean="0">
              <a:solidFill>
                <a:srgbClr val="414B56"/>
              </a:solidFill>
              <a:latin typeface="Arial" pitchFamily="34" charset="0"/>
            </a:endParaRPr>
          </a:p>
        </p:txBody>
      </p:sp>
      <p:sp>
        <p:nvSpPr>
          <p:cNvPr id="5" name="CaixaDeTexto 6"/>
          <p:cNvSpPr txBox="1">
            <a:spLocks noChangeArrowheads="1"/>
          </p:cNvSpPr>
          <p:nvPr/>
        </p:nvSpPr>
        <p:spPr bwMode="auto">
          <a:xfrm>
            <a:off x="228600" y="685800"/>
            <a:ext cx="7848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 dirty="0" smtClean="0">
                <a:solidFill>
                  <a:srgbClr val="E8EAEC"/>
                </a:solidFill>
                <a:latin typeface="Arial" pitchFamily="34" charset="0"/>
              </a:rPr>
              <a:t>Boas Práticas de Conteúdo</a:t>
            </a:r>
            <a:endParaRPr lang="pt-PT" sz="2400" dirty="0">
              <a:solidFill>
                <a:srgbClr val="E8EAEC"/>
              </a:solidFill>
              <a:latin typeface="Arial" pitchFamily="34" charset="0"/>
            </a:endParaRPr>
          </a:p>
        </p:txBody>
      </p:sp>
      <p:pic>
        <p:nvPicPr>
          <p:cNvPr id="6" name="Picture 2" descr="C:\Users\Rui\Desktop\Ilustracoes\objectos\chec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71600"/>
            <a:ext cx="4572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Rui\Desktop\Ilustracoes\objectos\chec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638425"/>
            <a:ext cx="4572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Rui\Desktop\Ilustracoes\objectos\chec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724400"/>
            <a:ext cx="4572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Rui\Desktop\Ilustracoes\objectos\chec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57625"/>
            <a:ext cx="4572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925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aixaDeTexto 13"/>
          <p:cNvSpPr txBox="1">
            <a:spLocks noChangeArrowheads="1"/>
          </p:cNvSpPr>
          <p:nvPr/>
        </p:nvSpPr>
        <p:spPr bwMode="auto">
          <a:xfrm>
            <a:off x="228600" y="228600"/>
            <a:ext cx="78486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3000" dirty="0" smtClean="0">
                <a:solidFill>
                  <a:srgbClr val="414B56"/>
                </a:solidFill>
                <a:latin typeface="Arial" pitchFamily="34" charset="0"/>
              </a:rPr>
              <a:t>Equilíbrio Texto Vs Imagem</a:t>
            </a:r>
            <a:endParaRPr lang="pt-PT" sz="3000" dirty="0">
              <a:solidFill>
                <a:srgbClr val="414B56"/>
              </a:solidFill>
              <a:latin typeface="Arial" pitchFamily="34" charset="0"/>
            </a:endParaRPr>
          </a:p>
        </p:txBody>
      </p:sp>
      <p:sp>
        <p:nvSpPr>
          <p:cNvPr id="24579" name="CaixaDeTexto 8"/>
          <p:cNvSpPr txBox="1">
            <a:spLocks noChangeArrowheads="1"/>
          </p:cNvSpPr>
          <p:nvPr/>
        </p:nvSpPr>
        <p:spPr bwMode="auto">
          <a:xfrm>
            <a:off x="228600" y="1295400"/>
            <a:ext cx="807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t-PT" sz="2400" dirty="0" smtClean="0">
                <a:solidFill>
                  <a:srgbClr val="414B56"/>
                </a:solidFill>
                <a:latin typeface="Arial" pitchFamily="34" charset="0"/>
              </a:rPr>
              <a:t>Procure um equilíbrio na mancha de texto vs imagem.</a:t>
            </a:r>
          </a:p>
        </p:txBody>
      </p:sp>
      <p:sp>
        <p:nvSpPr>
          <p:cNvPr id="5" name="CaixaDeTexto 6"/>
          <p:cNvSpPr txBox="1">
            <a:spLocks noChangeArrowheads="1"/>
          </p:cNvSpPr>
          <p:nvPr/>
        </p:nvSpPr>
        <p:spPr bwMode="auto">
          <a:xfrm>
            <a:off x="228600" y="685800"/>
            <a:ext cx="7848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 dirty="0" smtClean="0">
                <a:solidFill>
                  <a:srgbClr val="E8EAEC"/>
                </a:solidFill>
                <a:latin typeface="Arial" pitchFamily="34" charset="0"/>
              </a:rPr>
              <a:t>Boas Práticas de Conteúdo</a:t>
            </a:r>
            <a:endParaRPr lang="pt-PT" sz="2400" dirty="0">
              <a:solidFill>
                <a:srgbClr val="E8EAEC"/>
              </a:solidFill>
              <a:latin typeface="Arial" pitchFamily="34" charset="0"/>
            </a:endParaRPr>
          </a:p>
        </p:txBody>
      </p:sp>
      <p:pic>
        <p:nvPicPr>
          <p:cNvPr id="7170" name="Picture 2" descr="C:\Users\Rui\Desktop\balanc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981200"/>
            <a:ext cx="5267325" cy="3924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877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aixaDeTexto 13"/>
          <p:cNvSpPr txBox="1">
            <a:spLocks noChangeArrowheads="1"/>
          </p:cNvSpPr>
          <p:nvPr/>
        </p:nvSpPr>
        <p:spPr bwMode="auto">
          <a:xfrm>
            <a:off x="228600" y="228600"/>
            <a:ext cx="78486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3000" dirty="0" smtClean="0">
                <a:solidFill>
                  <a:srgbClr val="414B56"/>
                </a:solidFill>
                <a:latin typeface="Arial" pitchFamily="34" charset="0"/>
              </a:rPr>
              <a:t>Evitar Palavras ‘</a:t>
            </a:r>
            <a:r>
              <a:rPr lang="pt-PT" sz="3000" dirty="0" err="1" smtClean="0">
                <a:solidFill>
                  <a:srgbClr val="414B56"/>
                </a:solidFill>
                <a:latin typeface="Arial" pitchFamily="34" charset="0"/>
              </a:rPr>
              <a:t>Spammy</a:t>
            </a:r>
            <a:r>
              <a:rPr lang="pt-PT" sz="3000" dirty="0" smtClean="0">
                <a:solidFill>
                  <a:srgbClr val="414B56"/>
                </a:solidFill>
                <a:latin typeface="Arial" pitchFamily="34" charset="0"/>
              </a:rPr>
              <a:t>’</a:t>
            </a:r>
            <a:endParaRPr lang="pt-PT" sz="3000" dirty="0">
              <a:solidFill>
                <a:srgbClr val="414B56"/>
              </a:solidFill>
              <a:latin typeface="Arial" pitchFamily="34" charset="0"/>
            </a:endParaRPr>
          </a:p>
        </p:txBody>
      </p:sp>
      <p:sp>
        <p:nvSpPr>
          <p:cNvPr id="24579" name="CaixaDeTexto 8"/>
          <p:cNvSpPr txBox="1">
            <a:spLocks noChangeArrowheads="1"/>
          </p:cNvSpPr>
          <p:nvPr/>
        </p:nvSpPr>
        <p:spPr bwMode="auto">
          <a:xfrm>
            <a:off x="228600" y="1295400"/>
            <a:ext cx="8305800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t-PT" sz="2400" dirty="0" smtClean="0">
                <a:solidFill>
                  <a:srgbClr val="414B56"/>
                </a:solidFill>
                <a:latin typeface="Arial" pitchFamily="34" charset="0"/>
              </a:rPr>
              <a:t>Evitar utilização de comportamentos </a:t>
            </a:r>
            <a:r>
              <a:rPr lang="pt-PT" sz="2400" dirty="0" err="1" smtClean="0">
                <a:solidFill>
                  <a:srgbClr val="CD5806"/>
                </a:solidFill>
                <a:latin typeface="Arial" pitchFamily="34" charset="0"/>
              </a:rPr>
              <a:t>spammy</a:t>
            </a:r>
            <a:r>
              <a:rPr lang="pt-PT" sz="2400" dirty="0" smtClean="0">
                <a:solidFill>
                  <a:srgbClr val="CD5806"/>
                </a:solidFill>
                <a:latin typeface="Arial" pitchFamily="34" charset="0"/>
              </a:rPr>
              <a:t> </a:t>
            </a:r>
            <a:r>
              <a:rPr lang="pt-PT" sz="2400" dirty="0" smtClean="0">
                <a:solidFill>
                  <a:srgbClr val="414B56"/>
                </a:solidFill>
                <a:latin typeface="Arial" pitchFamily="34" charset="0"/>
              </a:rPr>
              <a:t>no assunto e  conteúdo do email (abuso de maiúsculas, excesso de pontuação, determinada palavras, </a:t>
            </a:r>
            <a:r>
              <a:rPr lang="pt-PT" sz="2400" dirty="0" err="1" smtClean="0">
                <a:solidFill>
                  <a:srgbClr val="414B56"/>
                </a:solidFill>
                <a:latin typeface="Arial" pitchFamily="34" charset="0"/>
              </a:rPr>
              <a:t>etc</a:t>
            </a:r>
            <a:r>
              <a:rPr lang="pt-PT" sz="2400" dirty="0" smtClean="0">
                <a:solidFill>
                  <a:srgbClr val="414B56"/>
                </a:solidFill>
                <a:latin typeface="Arial" pitchFamily="34" charset="0"/>
              </a:rPr>
              <a:t>…).</a:t>
            </a:r>
          </a:p>
          <a:p>
            <a:pPr>
              <a:spcAft>
                <a:spcPts val="1200"/>
              </a:spcAft>
            </a:pPr>
            <a:endParaRPr lang="pt-PT" sz="2400" dirty="0">
              <a:solidFill>
                <a:srgbClr val="414B56"/>
              </a:solidFill>
              <a:latin typeface="Arial" pitchFamily="34" charset="0"/>
            </a:endParaRPr>
          </a:p>
        </p:txBody>
      </p:sp>
      <p:sp>
        <p:nvSpPr>
          <p:cNvPr id="5" name="CaixaDeTexto 6"/>
          <p:cNvSpPr txBox="1">
            <a:spLocks noChangeArrowheads="1"/>
          </p:cNvSpPr>
          <p:nvPr/>
        </p:nvSpPr>
        <p:spPr bwMode="auto">
          <a:xfrm>
            <a:off x="228600" y="685800"/>
            <a:ext cx="7848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 dirty="0" smtClean="0">
                <a:solidFill>
                  <a:srgbClr val="E8EAEC"/>
                </a:solidFill>
                <a:latin typeface="Arial" pitchFamily="34" charset="0"/>
              </a:rPr>
              <a:t>Boas Práticas de Conteúdo</a:t>
            </a:r>
            <a:endParaRPr lang="pt-PT" sz="2400" dirty="0">
              <a:solidFill>
                <a:srgbClr val="E8EAEC"/>
              </a:solidFill>
              <a:latin typeface="Arial" pitchFamily="34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412" t="27083" r="18824" b="16667"/>
          <a:stretch>
            <a:fillRect/>
          </a:stretch>
        </p:blipFill>
        <p:spPr bwMode="auto">
          <a:xfrm>
            <a:off x="381000" y="2514601"/>
            <a:ext cx="7704667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437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sea_ca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8" name="CaixaDeTexto 7"/>
          <p:cNvSpPr txBox="1">
            <a:spLocks noChangeArrowheads="1"/>
          </p:cNvSpPr>
          <p:nvPr/>
        </p:nvSpPr>
        <p:spPr bwMode="auto">
          <a:xfrm>
            <a:off x="228600" y="5308937"/>
            <a:ext cx="6858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2600" dirty="0" smtClean="0">
                <a:solidFill>
                  <a:schemeClr val="bg1"/>
                </a:solidFill>
                <a:latin typeface="Arial" pitchFamily="34" charset="0"/>
              </a:rPr>
              <a:t>O Funil do Email Marketing</a:t>
            </a:r>
            <a:r>
              <a:rPr lang="pt-PT" sz="3600" dirty="0" smtClean="0">
                <a:solidFill>
                  <a:srgbClr val="414B56"/>
                </a:solidFill>
                <a:latin typeface="Arial" pitchFamily="34" charset="0"/>
              </a:rPr>
              <a:t/>
            </a:r>
            <a:br>
              <a:rPr lang="pt-PT" sz="3600" dirty="0" smtClean="0">
                <a:solidFill>
                  <a:srgbClr val="414B56"/>
                </a:solidFill>
                <a:latin typeface="Arial" pitchFamily="34" charset="0"/>
              </a:rPr>
            </a:br>
            <a:r>
              <a:rPr lang="pt-PT" sz="3400" dirty="0" smtClean="0">
                <a:solidFill>
                  <a:srgbClr val="CD5806"/>
                </a:solidFill>
                <a:latin typeface="Arial" pitchFamily="34" charset="0"/>
              </a:rPr>
              <a:t>Marketing Direto Digital</a:t>
            </a:r>
            <a:endParaRPr lang="pt-PT" sz="3400" dirty="0">
              <a:solidFill>
                <a:srgbClr val="CD5806"/>
              </a:solidFill>
              <a:latin typeface="Arial" pitchFamily="34" charset="0"/>
            </a:endParaRPr>
          </a:p>
        </p:txBody>
      </p:sp>
      <p:sp>
        <p:nvSpPr>
          <p:cNvPr id="9" name="Marcador de Posição do Número do Diapositivo 3"/>
          <p:cNvSpPr txBox="1">
            <a:spLocks/>
          </p:cNvSpPr>
          <p:nvPr/>
        </p:nvSpPr>
        <p:spPr>
          <a:xfrm>
            <a:off x="228600" y="6172200"/>
            <a:ext cx="8610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schemeClr val="bg1"/>
                </a:solidFill>
                <a:latin typeface="Arial" pitchFamily="34" charset="0"/>
              </a:rPr>
              <a:t>NOVEMBRO.2012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5791200"/>
            <a:ext cx="809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5775" y="5791200"/>
            <a:ext cx="809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9033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3"/>
          <p:cNvSpPr txBox="1">
            <a:spLocks noChangeArrowheads="1"/>
          </p:cNvSpPr>
          <p:nvPr/>
        </p:nvSpPr>
        <p:spPr bwMode="auto">
          <a:xfrm>
            <a:off x="228600" y="228600"/>
            <a:ext cx="78486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3000" dirty="0" smtClean="0">
                <a:solidFill>
                  <a:srgbClr val="414B56"/>
                </a:solidFill>
                <a:latin typeface="Arial" pitchFamily="34" charset="0"/>
              </a:rPr>
              <a:t>O Funil do Email Marketing</a:t>
            </a:r>
            <a:endParaRPr lang="pt-PT" sz="3000" dirty="0">
              <a:solidFill>
                <a:srgbClr val="414B56"/>
              </a:solidFill>
              <a:latin typeface="Arial" pitchFamily="34" charset="0"/>
            </a:endParaRPr>
          </a:p>
        </p:txBody>
      </p:sp>
      <p:sp>
        <p:nvSpPr>
          <p:cNvPr id="6" name="Marcador de Posição do Número do Diapositivo 3"/>
          <p:cNvSpPr>
            <a:spLocks noGrp="1"/>
          </p:cNvSpPr>
          <p:nvPr>
            <p:ph type="sldNum" sz="quarter" idx="11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z="1000" dirty="0" smtClean="0">
                <a:latin typeface="Arial" pitchFamily="34" charset="0"/>
              </a:rPr>
              <a:t>PAG. </a:t>
            </a:r>
            <a:fld id="{6B6F8524-9391-4F77-A1A8-15C6D6416F8D}" type="slidenum">
              <a:rPr lang="en-US" sz="1000" smtClean="0">
                <a:latin typeface="Arial" pitchFamily="34" charset="0"/>
              </a:rPr>
              <a:pPr>
                <a:defRPr/>
              </a:pPr>
              <a:t>34</a:t>
            </a:fld>
            <a:endParaRPr lang="en-US" sz="1000" dirty="0">
              <a:latin typeface="Arial" pitchFamily="34" charset="0"/>
            </a:endParaRPr>
          </a:p>
        </p:txBody>
      </p:sp>
      <p:sp>
        <p:nvSpPr>
          <p:cNvPr id="5" name="CaixaDeTexto 6"/>
          <p:cNvSpPr txBox="1">
            <a:spLocks noChangeArrowheads="1"/>
          </p:cNvSpPr>
          <p:nvPr/>
        </p:nvSpPr>
        <p:spPr bwMode="auto">
          <a:xfrm>
            <a:off x="228600" y="685800"/>
            <a:ext cx="7848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 dirty="0" smtClean="0">
                <a:solidFill>
                  <a:srgbClr val="E8EAEC"/>
                </a:solidFill>
                <a:latin typeface="Arial" pitchFamily="34" charset="0"/>
              </a:rPr>
              <a:t>O Funil</a:t>
            </a:r>
            <a:endParaRPr lang="pt-PT" sz="2400" dirty="0">
              <a:solidFill>
                <a:srgbClr val="E8EAEC"/>
              </a:solidFill>
              <a:latin typeface="Arial" pitchFamily="34" charset="0"/>
            </a:endParaRPr>
          </a:p>
        </p:txBody>
      </p:sp>
      <p:pic>
        <p:nvPicPr>
          <p:cNvPr id="11266" name="Picture 2" descr="C:\Users\Rui\Desktop\funi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371600"/>
            <a:ext cx="7963237" cy="4591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370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PAG. </a:t>
            </a:r>
            <a:fld id="{666547F7-8C38-4E48-A7B9-6B03D3C5907B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6" name="CaixaDeTexto 13"/>
          <p:cNvSpPr txBox="1">
            <a:spLocks noChangeArrowheads="1"/>
          </p:cNvSpPr>
          <p:nvPr/>
        </p:nvSpPr>
        <p:spPr bwMode="auto">
          <a:xfrm>
            <a:off x="228600" y="228600"/>
            <a:ext cx="78486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3000" dirty="0" smtClean="0">
                <a:solidFill>
                  <a:srgbClr val="414B56"/>
                </a:solidFill>
                <a:latin typeface="Arial" pitchFamily="34" charset="0"/>
              </a:rPr>
              <a:t>Exemplo de </a:t>
            </a:r>
            <a:r>
              <a:rPr lang="pt-PT" sz="3000" dirty="0" err="1" smtClean="0">
                <a:solidFill>
                  <a:srgbClr val="414B56"/>
                </a:solidFill>
                <a:latin typeface="Arial" pitchFamily="34" charset="0"/>
              </a:rPr>
              <a:t>Report</a:t>
            </a:r>
            <a:endParaRPr lang="pt-PT" sz="3000" dirty="0" smtClean="0">
              <a:solidFill>
                <a:srgbClr val="414B56"/>
              </a:solidFill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l="15882" t="38542" r="18824" b="26041"/>
          <a:stretch>
            <a:fillRect/>
          </a:stretch>
        </p:blipFill>
        <p:spPr bwMode="auto">
          <a:xfrm>
            <a:off x="228600" y="2133600"/>
            <a:ext cx="8458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17951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aixaDeTexto 7"/>
          <p:cNvSpPr txBox="1">
            <a:spLocks noChangeArrowheads="1"/>
          </p:cNvSpPr>
          <p:nvPr/>
        </p:nvSpPr>
        <p:spPr bwMode="auto">
          <a:xfrm>
            <a:off x="228600" y="5754688"/>
            <a:ext cx="7239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PT" sz="3600" dirty="0">
                <a:solidFill>
                  <a:schemeClr val="bg1"/>
                </a:solidFill>
                <a:latin typeface="Arial" pitchFamily="34" charset="0"/>
              </a:rPr>
              <a:t>Apresentação </a:t>
            </a:r>
          </a:p>
        </p:txBody>
      </p:sp>
      <p:sp>
        <p:nvSpPr>
          <p:cNvPr id="6147" name="Marcador de Posição do Número do Diapositivo 3"/>
          <p:cNvSpPr txBox="1">
            <a:spLocks/>
          </p:cNvSpPr>
          <p:nvPr/>
        </p:nvSpPr>
        <p:spPr bwMode="auto">
          <a:xfrm>
            <a:off x="228600" y="6248400"/>
            <a:ext cx="8610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solidFill>
                  <a:schemeClr val="bg1"/>
                </a:solidFill>
                <a:latin typeface="Arial" pitchFamily="34" charset="0"/>
              </a:rPr>
              <a:t>MARÇO.2012</a:t>
            </a:r>
          </a:p>
        </p:txBody>
      </p:sp>
      <p:pic>
        <p:nvPicPr>
          <p:cNvPr id="6148" name="Picture 5" descr="C:\Users\Luís\Desktop\00_cap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9155113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10685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benchmarkemail.com/images/esp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0" y="4610100"/>
            <a:ext cx="12096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4" descr="http://www.benchmarkemail.com/images/ext/returnpath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4552950"/>
            <a:ext cx="11430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ângulo 4"/>
          <p:cNvSpPr>
            <a:spLocks noChangeArrowheads="1"/>
          </p:cNvSpPr>
          <p:nvPr/>
        </p:nvSpPr>
        <p:spPr bwMode="auto">
          <a:xfrm>
            <a:off x="4584700" y="4213225"/>
            <a:ext cx="4064000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pt-P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Benchmark Email orgulha-se em ser membro de:</a:t>
            </a:r>
          </a:p>
        </p:txBody>
      </p:sp>
      <p:pic>
        <p:nvPicPr>
          <p:cNvPr id="7173" name="Picture 4" descr="BBB Accredited Business Seal">
            <a:hlinkClick r:id="rId4" tooltip="View this business review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610100"/>
            <a:ext cx="11620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0" descr="C:\Users\Design\Desktop\images\hom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05000"/>
            <a:ext cx="4138613" cy="333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Marcador de Posição do Número do Diapositivo 3"/>
          <p:cNvSpPr txBox="1">
            <a:spLocks/>
          </p:cNvSpPr>
          <p:nvPr/>
        </p:nvSpPr>
        <p:spPr bwMode="auto">
          <a:xfrm>
            <a:off x="680085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pt-PT" sz="1200">
                <a:solidFill>
                  <a:srgbClr val="898989"/>
                </a:solidFill>
                <a:latin typeface="Calibri" pitchFamily="24" charset="0"/>
              </a:rPr>
              <a:t>PAG. </a:t>
            </a:r>
            <a:fld id="{2F9ADFBC-E4B0-4C24-BCBA-E77E7EA2FF1A}" type="slidenum">
              <a:rPr lang="pt-PT" sz="1200">
                <a:solidFill>
                  <a:srgbClr val="898989"/>
                </a:solidFill>
                <a:latin typeface="Calibri" pitchFamily="24" charset="0"/>
              </a:rPr>
              <a:pPr algn="r" eaLnBrk="1" hangingPunct="1"/>
              <a:t>37</a:t>
            </a:fld>
            <a:endParaRPr lang="pt-PT" sz="1200">
              <a:solidFill>
                <a:srgbClr val="898989"/>
              </a:solidFill>
              <a:latin typeface="Calibri" pitchFamily="24" charset="0"/>
            </a:endParaRPr>
          </a:p>
        </p:txBody>
      </p:sp>
      <p:sp>
        <p:nvSpPr>
          <p:cNvPr id="7176" name="Marcador de Posição do Número do Diapositivo 3"/>
          <p:cNvSpPr txBox="1">
            <a:spLocks/>
          </p:cNvSpPr>
          <p:nvPr/>
        </p:nvSpPr>
        <p:spPr bwMode="auto">
          <a:xfrm>
            <a:off x="228600" y="6340475"/>
            <a:ext cx="3200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solidFill>
                  <a:srgbClr val="898989"/>
                </a:solidFill>
                <a:latin typeface="Arial" pitchFamily="34" charset="0"/>
              </a:rPr>
              <a:t>BENCHMARK EMAIL</a:t>
            </a:r>
          </a:p>
        </p:txBody>
      </p:sp>
      <p:sp>
        <p:nvSpPr>
          <p:cNvPr id="7177" name="Rectângulo 14"/>
          <p:cNvSpPr>
            <a:spLocks noChangeArrowheads="1"/>
          </p:cNvSpPr>
          <p:nvPr/>
        </p:nvSpPr>
        <p:spPr bwMode="auto">
          <a:xfrm>
            <a:off x="4648200" y="1905000"/>
            <a:ext cx="4098925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PT" sz="2200">
                <a:solidFill>
                  <a:srgbClr val="376092"/>
                </a:solidFill>
                <a:latin typeface="Myriad Pro" pitchFamily="24" charset="0"/>
              </a:rPr>
              <a:t>O software premiado da </a:t>
            </a:r>
            <a:r>
              <a:rPr lang="pt-PT" sz="2200" b="1">
                <a:solidFill>
                  <a:srgbClr val="376092"/>
                </a:solidFill>
                <a:latin typeface="Myriad Pro" pitchFamily="24" charset="0"/>
              </a:rPr>
              <a:t>Benchmark Email </a:t>
            </a:r>
            <a:r>
              <a:rPr lang="pt-PT" sz="2200">
                <a:solidFill>
                  <a:srgbClr val="376092"/>
                </a:solidFill>
                <a:latin typeface="Myriad Pro" pitchFamily="24" charset="0"/>
              </a:rPr>
              <a:t>garante</a:t>
            </a:r>
          </a:p>
          <a:p>
            <a:r>
              <a:rPr lang="pt-PT" sz="2200">
                <a:solidFill>
                  <a:srgbClr val="376092"/>
                </a:solidFill>
                <a:latin typeface="Myriad Pro" pitchFamily="24" charset="0"/>
              </a:rPr>
              <a:t>o sucesso das suas campanhas graças aos elevados níveis de entrega. Venha descobrir como.</a:t>
            </a:r>
          </a:p>
        </p:txBody>
      </p:sp>
    </p:spTree>
    <p:extLst>
      <p:ext uri="{BB962C8B-B14F-4D97-AF65-F5344CB8AC3E}">
        <p14:creationId xmlns:p14="http://schemas.microsoft.com/office/powerpoint/2010/main" val="1710722903"/>
      </p:ext>
    </p:extLst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4C6F1F-9ECB-44F5-9AD7-6623E956B51D}" type="slidenum">
              <a:rPr lang="pt-PT" smtClean="0"/>
              <a:pPr>
                <a:defRPr/>
              </a:pPr>
              <a:t>38</a:t>
            </a:fld>
            <a:endParaRPr lang="pt-PT"/>
          </a:p>
        </p:txBody>
      </p:sp>
      <p:pic>
        <p:nvPicPr>
          <p:cNvPr id="5" name="Picture 10" descr="C:\Users\Design\Desktop\images\h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66" y="-1"/>
            <a:ext cx="9159766" cy="7381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760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ixaDeTexto 7"/>
          <p:cNvSpPr txBox="1">
            <a:spLocks noChangeArrowheads="1"/>
          </p:cNvSpPr>
          <p:nvPr/>
        </p:nvSpPr>
        <p:spPr bwMode="auto">
          <a:xfrm>
            <a:off x="227013" y="161925"/>
            <a:ext cx="6546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PT" sz="2800" b="1">
                <a:solidFill>
                  <a:srgbClr val="17375E"/>
                </a:solidFill>
                <a:latin typeface="Myriad Pro" pitchFamily="24" charset="0"/>
              </a:rPr>
              <a:t>Criação de Campanhas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27013" y="1066800"/>
            <a:ext cx="417988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PT" sz="2400" b="1" dirty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Crie campanhas em 3 Passos</a:t>
            </a:r>
          </a:p>
        </p:txBody>
      </p:sp>
      <p:pic>
        <p:nvPicPr>
          <p:cNvPr id="922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05000"/>
            <a:ext cx="4127500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ângulo 10"/>
          <p:cNvSpPr>
            <a:spLocks noChangeArrowheads="1"/>
          </p:cNvSpPr>
          <p:nvPr/>
        </p:nvSpPr>
        <p:spPr bwMode="auto">
          <a:xfrm>
            <a:off x="227013" y="1905000"/>
            <a:ext cx="427990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pt-PT" sz="2000">
                <a:solidFill>
                  <a:srgbClr val="595959"/>
                </a:solidFill>
                <a:latin typeface="Myriad Pro" pitchFamily="24" charset="0"/>
              </a:rPr>
              <a:t>A área </a:t>
            </a:r>
            <a:r>
              <a:rPr lang="pt-PT" sz="2000" b="1">
                <a:solidFill>
                  <a:srgbClr val="595959"/>
                </a:solidFill>
                <a:latin typeface="Myriad Pro" pitchFamily="24" charset="0"/>
              </a:rPr>
              <a:t>Home </a:t>
            </a:r>
            <a:r>
              <a:rPr lang="pt-PT" sz="2000">
                <a:solidFill>
                  <a:srgbClr val="595959"/>
                </a:solidFill>
                <a:latin typeface="Myriad Pro" pitchFamily="24" charset="0"/>
              </a:rPr>
              <a:t>da aplicação proporciona atalhos de navegação amigáveis do utilizador, para as funcionalidades mais utilizadas.</a:t>
            </a:r>
          </a:p>
          <a:p>
            <a:pPr>
              <a:spcAft>
                <a:spcPts val="1200"/>
              </a:spcAft>
            </a:pPr>
            <a:r>
              <a:rPr lang="pt-PT" sz="2000">
                <a:solidFill>
                  <a:srgbClr val="595959"/>
                </a:solidFill>
                <a:latin typeface="Myriad Pro" pitchFamily="24" charset="0"/>
              </a:rPr>
              <a:t>Os separadores </a:t>
            </a:r>
            <a:r>
              <a:rPr lang="pt-PT" sz="2000" b="1">
                <a:solidFill>
                  <a:srgbClr val="595959"/>
                </a:solidFill>
                <a:latin typeface="Myriad Pro" pitchFamily="24" charset="0"/>
              </a:rPr>
              <a:t>Listas, Emails </a:t>
            </a:r>
            <a:r>
              <a:rPr lang="pt-PT" sz="2000">
                <a:solidFill>
                  <a:srgbClr val="595959"/>
                </a:solidFill>
                <a:latin typeface="Myriad Pro" pitchFamily="24" charset="0"/>
              </a:rPr>
              <a:t>e </a:t>
            </a:r>
            <a:r>
              <a:rPr lang="pt-PT" sz="2000" b="1">
                <a:solidFill>
                  <a:srgbClr val="595959"/>
                </a:solidFill>
                <a:latin typeface="Myriad Pro" pitchFamily="24" charset="0"/>
              </a:rPr>
              <a:t>Relatórios</a:t>
            </a:r>
            <a:r>
              <a:rPr lang="pt-PT" sz="2000">
                <a:solidFill>
                  <a:srgbClr val="595959"/>
                </a:solidFill>
                <a:latin typeface="Myriad Pro" pitchFamily="24" charset="0"/>
              </a:rPr>
              <a:t>, compreendem entre muitas outras funcionalidades, a possibilidade de criar uma campanhas simples de forma rápida e intuitiva.</a:t>
            </a:r>
          </a:p>
        </p:txBody>
      </p:sp>
      <p:sp>
        <p:nvSpPr>
          <p:cNvPr id="9222" name="Marcador de Posição do Número do Diapositivo 3"/>
          <p:cNvSpPr txBox="1">
            <a:spLocks/>
          </p:cNvSpPr>
          <p:nvPr/>
        </p:nvSpPr>
        <p:spPr bwMode="auto">
          <a:xfrm>
            <a:off x="680085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pt-PT" sz="1200">
                <a:solidFill>
                  <a:srgbClr val="898989"/>
                </a:solidFill>
                <a:latin typeface="Calibri" pitchFamily="24" charset="0"/>
              </a:rPr>
              <a:t>PAG. </a:t>
            </a:r>
            <a:fld id="{D8D05B7B-59A1-4F9C-95A2-90203929E390}" type="slidenum">
              <a:rPr lang="pt-PT" sz="1200">
                <a:solidFill>
                  <a:srgbClr val="898989"/>
                </a:solidFill>
                <a:latin typeface="Calibri" pitchFamily="24" charset="0"/>
              </a:rPr>
              <a:pPr algn="r" eaLnBrk="1" hangingPunct="1"/>
              <a:t>39</a:t>
            </a:fld>
            <a:endParaRPr lang="pt-PT" sz="1200">
              <a:solidFill>
                <a:srgbClr val="898989"/>
              </a:solidFill>
              <a:latin typeface="Calibri" pitchFamily="24" charset="0"/>
            </a:endParaRPr>
          </a:p>
        </p:txBody>
      </p:sp>
      <p:sp>
        <p:nvSpPr>
          <p:cNvPr id="9223" name="Marcador de Posição do Número do Diapositivo 3"/>
          <p:cNvSpPr txBox="1">
            <a:spLocks/>
          </p:cNvSpPr>
          <p:nvPr/>
        </p:nvSpPr>
        <p:spPr bwMode="auto">
          <a:xfrm>
            <a:off x="228600" y="6340475"/>
            <a:ext cx="3200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solidFill>
                  <a:srgbClr val="898989"/>
                </a:solidFill>
                <a:latin typeface="Arial" pitchFamily="34" charset="0"/>
              </a:rPr>
              <a:t>BENCHMARK EMAIL</a:t>
            </a:r>
          </a:p>
        </p:txBody>
      </p:sp>
    </p:spTree>
    <p:extLst>
      <p:ext uri="{BB962C8B-B14F-4D97-AF65-F5344CB8AC3E}">
        <p14:creationId xmlns:p14="http://schemas.microsoft.com/office/powerpoint/2010/main" val="1119374674"/>
      </p:ext>
    </p:extLst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bol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113" y="1981201"/>
            <a:ext cx="5865649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13"/>
          <p:cNvSpPr txBox="1">
            <a:spLocks noChangeArrowheads="1"/>
          </p:cNvSpPr>
          <p:nvPr/>
        </p:nvSpPr>
        <p:spPr bwMode="auto">
          <a:xfrm>
            <a:off x="228600" y="228600"/>
            <a:ext cx="78486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3000" dirty="0" smtClean="0">
                <a:solidFill>
                  <a:srgbClr val="414B56"/>
                </a:solidFill>
                <a:latin typeface="Arial" pitchFamily="34" charset="0"/>
              </a:rPr>
              <a:t>Estatísticas</a:t>
            </a:r>
            <a:endParaRPr lang="pt-PT" sz="3000" dirty="0">
              <a:solidFill>
                <a:srgbClr val="414B56"/>
              </a:solidFill>
              <a:latin typeface="Arial" pitchFamily="34" charset="0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PAG. </a:t>
            </a:r>
            <a:fld id="{666547F7-8C38-4E48-A7B9-6B03D3C5907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:\Users\Design\Desktop\images\lista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0"/>
          <a:stretch/>
        </p:blipFill>
        <p:spPr bwMode="auto">
          <a:xfrm>
            <a:off x="0" y="-128588"/>
            <a:ext cx="9144000" cy="698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008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4C6F1F-9ECB-44F5-9AD7-6623E956B51D}" type="slidenum">
              <a:rPr lang="pt-PT" smtClean="0"/>
              <a:pPr>
                <a:defRPr/>
              </a:pPr>
              <a:t>41</a:t>
            </a:fld>
            <a:endParaRPr lang="pt-PT"/>
          </a:p>
        </p:txBody>
      </p:sp>
      <p:pic>
        <p:nvPicPr>
          <p:cNvPr id="5" name="Picture 11" descr="C:\Users\Design\Desktop\images\emai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99"/>
            <a:ext cx="9144000" cy="737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675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8" t="14278" r="12429" b="11171"/>
          <a:stretch/>
        </p:blipFill>
        <p:spPr bwMode="auto">
          <a:xfrm>
            <a:off x="-1" y="0"/>
            <a:ext cx="9144001" cy="5249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2442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C:\Users\Design\Desktop\images\templat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9"/>
          <a:stretch/>
        </p:blipFill>
        <p:spPr bwMode="auto">
          <a:xfrm>
            <a:off x="0" y="0"/>
            <a:ext cx="9144000" cy="7015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574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8" t="12662" r="12922" b="12015"/>
          <a:stretch/>
        </p:blipFill>
        <p:spPr bwMode="auto">
          <a:xfrm>
            <a:off x="-1" y="0"/>
            <a:ext cx="9062895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24991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aixaDeTexto 18"/>
          <p:cNvSpPr txBox="1">
            <a:spLocks noChangeArrowheads="1"/>
          </p:cNvSpPr>
          <p:nvPr/>
        </p:nvSpPr>
        <p:spPr bwMode="auto">
          <a:xfrm>
            <a:off x="236538" y="1122363"/>
            <a:ext cx="4876800" cy="495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pt-PT" dirty="0">
                <a:solidFill>
                  <a:srgbClr val="595959"/>
                </a:solidFill>
                <a:latin typeface="Myriad Pro" pitchFamily="24" charset="0"/>
              </a:rPr>
              <a:t>Relatórios Resumidos e Botões para  listagens completas  de:</a:t>
            </a:r>
          </a:p>
          <a:p>
            <a:pPr>
              <a:buFont typeface="Arial" charset="0"/>
              <a:buChar char="•"/>
            </a:pPr>
            <a:r>
              <a:rPr lang="pt-PT" dirty="0">
                <a:solidFill>
                  <a:srgbClr val="595959"/>
                </a:solidFill>
                <a:latin typeface="Myriad Pro" pitchFamily="24" charset="0"/>
              </a:rPr>
              <a:t>Emails Abertos</a:t>
            </a:r>
          </a:p>
          <a:p>
            <a:pPr>
              <a:buFont typeface="Arial" charset="0"/>
              <a:buChar char="•"/>
            </a:pPr>
            <a:r>
              <a:rPr lang="pt-PT" dirty="0">
                <a:solidFill>
                  <a:srgbClr val="595959"/>
                </a:solidFill>
                <a:latin typeface="Myriad Pro" pitchFamily="24" charset="0"/>
              </a:rPr>
              <a:t>Emails Rejeitados</a:t>
            </a:r>
          </a:p>
          <a:p>
            <a:pPr>
              <a:buFont typeface="Arial" charset="0"/>
              <a:buChar char="•"/>
            </a:pPr>
            <a:r>
              <a:rPr lang="pt-PT" dirty="0">
                <a:solidFill>
                  <a:srgbClr val="595959"/>
                </a:solidFill>
                <a:latin typeface="Myriad Pro" pitchFamily="24" charset="0"/>
              </a:rPr>
              <a:t>Emails Não Abertos</a:t>
            </a:r>
          </a:p>
          <a:p>
            <a:pPr>
              <a:buFont typeface="Arial" charset="0"/>
              <a:buChar char="•"/>
            </a:pPr>
            <a:r>
              <a:rPr lang="pt-PT" dirty="0">
                <a:solidFill>
                  <a:srgbClr val="595959"/>
                </a:solidFill>
                <a:latin typeface="Myriad Pro" pitchFamily="24" charset="0"/>
              </a:rPr>
              <a:t>Taxa de Cliques</a:t>
            </a:r>
          </a:p>
          <a:p>
            <a:pPr>
              <a:buFont typeface="Arial" charset="0"/>
              <a:buChar char="•"/>
            </a:pPr>
            <a:r>
              <a:rPr lang="pt-PT" dirty="0" err="1">
                <a:solidFill>
                  <a:srgbClr val="595959"/>
                </a:solidFill>
                <a:latin typeface="Myriad Pro" pitchFamily="24" charset="0"/>
              </a:rPr>
              <a:t>Report</a:t>
            </a:r>
            <a:r>
              <a:rPr lang="pt-PT" dirty="0">
                <a:solidFill>
                  <a:srgbClr val="595959"/>
                </a:solidFill>
                <a:latin typeface="Myriad Pro" pitchFamily="24" charset="0"/>
              </a:rPr>
              <a:t> de Abuso</a:t>
            </a:r>
          </a:p>
          <a:p>
            <a:endParaRPr lang="pt-PT" dirty="0">
              <a:solidFill>
                <a:srgbClr val="595959"/>
              </a:solidFill>
              <a:latin typeface="Myriad Pro" pitchFamily="24" charset="0"/>
            </a:endParaRPr>
          </a:p>
          <a:p>
            <a:r>
              <a:rPr lang="pt-PT" b="1" dirty="0">
                <a:solidFill>
                  <a:srgbClr val="595959"/>
                </a:solidFill>
                <a:latin typeface="Myriad Pro" pitchFamily="24" charset="0"/>
              </a:rPr>
              <a:t>Abertura por Localização Geográfica. </a:t>
            </a:r>
            <a:r>
              <a:rPr lang="pt-PT" dirty="0">
                <a:solidFill>
                  <a:srgbClr val="595959"/>
                </a:solidFill>
                <a:latin typeface="Myriad Pro" pitchFamily="24" charset="0"/>
              </a:rPr>
              <a:t/>
            </a:r>
            <a:br>
              <a:rPr lang="pt-PT" dirty="0">
                <a:solidFill>
                  <a:srgbClr val="595959"/>
                </a:solidFill>
                <a:latin typeface="Myriad Pro" pitchFamily="24" charset="0"/>
              </a:rPr>
            </a:br>
            <a:r>
              <a:rPr lang="pt-PT" dirty="0">
                <a:solidFill>
                  <a:srgbClr val="595959"/>
                </a:solidFill>
                <a:latin typeface="Myriad Pro" pitchFamily="24" charset="0"/>
              </a:rPr>
              <a:t>Possibilidade de zoom para detalhe; País e Região.</a:t>
            </a:r>
          </a:p>
          <a:p>
            <a:endParaRPr lang="pt-PT" dirty="0">
              <a:solidFill>
                <a:srgbClr val="595959"/>
              </a:solidFill>
              <a:latin typeface="Myriad Pro" pitchFamily="24" charset="0"/>
            </a:endParaRPr>
          </a:p>
          <a:p>
            <a:r>
              <a:rPr lang="pt-PT" b="1" dirty="0">
                <a:solidFill>
                  <a:srgbClr val="595959"/>
                </a:solidFill>
                <a:latin typeface="Myriad Pro" pitchFamily="24" charset="0"/>
              </a:rPr>
              <a:t>Listagem de Performance de Cliques</a:t>
            </a:r>
          </a:p>
          <a:p>
            <a:r>
              <a:rPr lang="pt-PT" dirty="0">
                <a:solidFill>
                  <a:srgbClr val="595959"/>
                </a:solidFill>
                <a:latin typeface="Myriad Pro" pitchFamily="24" charset="0"/>
              </a:rPr>
              <a:t>Com acesso aos resultados individuais de cada link.</a:t>
            </a:r>
          </a:p>
          <a:p>
            <a:endParaRPr lang="pt-PT" dirty="0">
              <a:solidFill>
                <a:srgbClr val="595959"/>
              </a:solidFill>
              <a:latin typeface="Myriad Pro" pitchFamily="24" charset="0"/>
            </a:endParaRPr>
          </a:p>
          <a:p>
            <a:r>
              <a:rPr lang="pt-PT" b="1" dirty="0">
                <a:solidFill>
                  <a:srgbClr val="595959"/>
                </a:solidFill>
                <a:latin typeface="Myriad Pro" pitchFamily="24" charset="0"/>
              </a:rPr>
              <a:t>Estatísticas da partilha  nas redes sociais</a:t>
            </a:r>
            <a:r>
              <a:rPr lang="pt-PT" dirty="0">
                <a:solidFill>
                  <a:srgbClr val="595959"/>
                </a:solidFill>
                <a:latin typeface="Myriad Pro" pitchFamily="24" charset="0"/>
              </a:rPr>
              <a:t>.</a:t>
            </a:r>
            <a:endParaRPr lang="pt-PT" dirty="0">
              <a:solidFill>
                <a:srgbClr val="262626"/>
              </a:solidFill>
              <a:latin typeface="Arial" pitchFamily="34" charset="0"/>
            </a:endParaRPr>
          </a:p>
        </p:txBody>
      </p:sp>
      <p:sp>
        <p:nvSpPr>
          <p:cNvPr id="13315" name="CaixaDeTexto 8"/>
          <p:cNvSpPr txBox="1">
            <a:spLocks noChangeArrowheads="1"/>
          </p:cNvSpPr>
          <p:nvPr/>
        </p:nvSpPr>
        <p:spPr bwMode="auto">
          <a:xfrm>
            <a:off x="227013" y="152400"/>
            <a:ext cx="65468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PT" sz="2800" b="1">
                <a:solidFill>
                  <a:srgbClr val="17375E"/>
                </a:solidFill>
                <a:latin typeface="Myriad Pro" pitchFamily="24" charset="0"/>
              </a:rPr>
              <a:t>3. Monitorização e Relatórios em Tempo Real</a:t>
            </a:r>
          </a:p>
        </p:txBody>
      </p:sp>
      <p:pic>
        <p:nvPicPr>
          <p:cNvPr id="13316" name="Picture 8" descr="C:\Users\Design\Desktop\images\relatori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95400"/>
            <a:ext cx="2593975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2" descr="C:\Users\Design\Desktop\images\cliqu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505200"/>
            <a:ext cx="2590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3" descr="C:\Users\Design\Desktop\images\map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013325"/>
            <a:ext cx="25908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Marcador de Posição do Número do Diapositivo 3"/>
          <p:cNvSpPr txBox="1">
            <a:spLocks/>
          </p:cNvSpPr>
          <p:nvPr/>
        </p:nvSpPr>
        <p:spPr bwMode="auto">
          <a:xfrm>
            <a:off x="680085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pt-PT" sz="1200">
                <a:solidFill>
                  <a:srgbClr val="898989"/>
                </a:solidFill>
                <a:latin typeface="Calibri" pitchFamily="24" charset="0"/>
              </a:rPr>
              <a:t>PAG. </a:t>
            </a:r>
            <a:fld id="{00004B0B-6A7A-4405-870C-1A78EE161159}" type="slidenum">
              <a:rPr lang="pt-PT" sz="1200">
                <a:solidFill>
                  <a:srgbClr val="898989"/>
                </a:solidFill>
                <a:latin typeface="Calibri" pitchFamily="24" charset="0"/>
              </a:rPr>
              <a:pPr algn="r" eaLnBrk="1" hangingPunct="1"/>
              <a:t>45</a:t>
            </a:fld>
            <a:endParaRPr lang="pt-PT" sz="1200">
              <a:solidFill>
                <a:srgbClr val="898989"/>
              </a:solidFill>
              <a:latin typeface="Calibri" pitchFamily="24" charset="0"/>
            </a:endParaRPr>
          </a:p>
        </p:txBody>
      </p:sp>
      <p:sp>
        <p:nvSpPr>
          <p:cNvPr id="13320" name="Marcador de Posição do Número do Diapositivo 3"/>
          <p:cNvSpPr txBox="1">
            <a:spLocks/>
          </p:cNvSpPr>
          <p:nvPr/>
        </p:nvSpPr>
        <p:spPr bwMode="auto">
          <a:xfrm>
            <a:off x="228600" y="6340475"/>
            <a:ext cx="3200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solidFill>
                  <a:srgbClr val="898989"/>
                </a:solidFill>
                <a:latin typeface="Arial" pitchFamily="34" charset="0"/>
              </a:rPr>
              <a:t>BENCHMARK EMAIL</a:t>
            </a:r>
          </a:p>
        </p:txBody>
      </p:sp>
    </p:spTree>
    <p:extLst>
      <p:ext uri="{BB962C8B-B14F-4D97-AF65-F5344CB8AC3E}">
        <p14:creationId xmlns:p14="http://schemas.microsoft.com/office/powerpoint/2010/main" val="2253817700"/>
      </p:ext>
    </p:extLst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4C6F1F-9ECB-44F5-9AD7-6623E956B51D}" type="slidenum">
              <a:rPr lang="pt-PT" smtClean="0"/>
              <a:pPr>
                <a:defRPr/>
              </a:pPr>
              <a:t>46</a:t>
            </a:fld>
            <a:endParaRPr lang="pt-PT"/>
          </a:p>
        </p:txBody>
      </p:sp>
      <p:pic>
        <p:nvPicPr>
          <p:cNvPr id="5" name="Picture 8" descr="C:\Users\Design\Desktop\images\relatori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31" y="0"/>
            <a:ext cx="9175531" cy="740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210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 descr="C:\Users\Design\Desktop\images\face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343400"/>
            <a:ext cx="2668588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CaixaDeTexto 8"/>
          <p:cNvSpPr txBox="1">
            <a:spLocks noChangeArrowheads="1"/>
          </p:cNvSpPr>
          <p:nvPr/>
        </p:nvSpPr>
        <p:spPr bwMode="auto">
          <a:xfrm>
            <a:off x="227013" y="76200"/>
            <a:ext cx="65468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PT" sz="2000" b="1">
                <a:solidFill>
                  <a:srgbClr val="17375E"/>
                </a:solidFill>
                <a:latin typeface="Myriad Pro" pitchFamily="24" charset="0"/>
              </a:rPr>
              <a:t>Funcionalidades Avançadas </a:t>
            </a:r>
          </a:p>
          <a:p>
            <a:pPr eaLnBrk="1" hangingPunct="1"/>
            <a:r>
              <a:rPr lang="pt-PT" sz="2800" b="1">
                <a:solidFill>
                  <a:srgbClr val="17375E"/>
                </a:solidFill>
                <a:latin typeface="Myriad Pro" pitchFamily="24" charset="0"/>
              </a:rPr>
              <a:t>Formulários de Inscrição Online</a:t>
            </a:r>
          </a:p>
        </p:txBody>
      </p:sp>
      <p:sp>
        <p:nvSpPr>
          <p:cNvPr id="14340" name="CaixaDeTexto 11"/>
          <p:cNvSpPr txBox="1">
            <a:spLocks noChangeArrowheads="1"/>
          </p:cNvSpPr>
          <p:nvPr/>
        </p:nvSpPr>
        <p:spPr bwMode="auto">
          <a:xfrm>
            <a:off x="227013" y="1066800"/>
            <a:ext cx="8535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pt-PT" sz="2400" b="1">
                <a:solidFill>
                  <a:srgbClr val="376092"/>
                </a:solidFill>
                <a:latin typeface="Myriad Pro" pitchFamily="24" charset="0"/>
              </a:rPr>
              <a:t>Subscreva facilmente novos utilizadores.</a:t>
            </a:r>
          </a:p>
        </p:txBody>
      </p:sp>
      <p:sp>
        <p:nvSpPr>
          <p:cNvPr id="14341" name="Rectângulo 12"/>
          <p:cNvSpPr>
            <a:spLocks noChangeArrowheads="1"/>
          </p:cNvSpPr>
          <p:nvPr/>
        </p:nvSpPr>
        <p:spPr bwMode="auto">
          <a:xfrm>
            <a:off x="227013" y="1905000"/>
            <a:ext cx="4649787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pt-PT" sz="2000">
                <a:solidFill>
                  <a:srgbClr val="595959"/>
                </a:solidFill>
                <a:latin typeface="Myriad Pro" pitchFamily="24" charset="0"/>
              </a:rPr>
              <a:t>Com Design personalizado, Crie as suas listas baseadas em permissão com caixas de inscrição personalizadas que vão de encontro à sua visão única. Damos-lhe um código de HTML único para incluir nas suas newsletters ou directamente no seu website. </a:t>
            </a:r>
          </a:p>
          <a:p>
            <a:pPr>
              <a:spcAft>
                <a:spcPts val="1200"/>
              </a:spcAft>
            </a:pPr>
            <a:r>
              <a:rPr lang="pt-PT" sz="2000">
                <a:solidFill>
                  <a:srgbClr val="595959"/>
                </a:solidFill>
                <a:latin typeface="Myriad Pro" pitchFamily="24" charset="0"/>
              </a:rPr>
              <a:t>Pode também linkar uma caixa de subscrição ao seu perfil Facebook.</a:t>
            </a:r>
          </a:p>
        </p:txBody>
      </p:sp>
      <p:pic>
        <p:nvPicPr>
          <p:cNvPr id="14342" name="Picture 7" descr="C:\Users\Design\Desktop\images\desig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788" y="1828800"/>
            <a:ext cx="35052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Marcador de Posição do Número do Diapositivo 3"/>
          <p:cNvSpPr txBox="1">
            <a:spLocks/>
          </p:cNvSpPr>
          <p:nvPr/>
        </p:nvSpPr>
        <p:spPr bwMode="auto">
          <a:xfrm>
            <a:off x="680085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pt-PT" sz="1200">
                <a:solidFill>
                  <a:srgbClr val="898989"/>
                </a:solidFill>
                <a:latin typeface="Calibri" pitchFamily="24" charset="0"/>
              </a:rPr>
              <a:t>PAG. </a:t>
            </a:r>
            <a:fld id="{EABA57A6-ECFB-440F-8EEB-D002490ABC56}" type="slidenum">
              <a:rPr lang="pt-PT" sz="1200">
                <a:solidFill>
                  <a:srgbClr val="898989"/>
                </a:solidFill>
                <a:latin typeface="Calibri" pitchFamily="24" charset="0"/>
              </a:rPr>
              <a:pPr algn="r" eaLnBrk="1" hangingPunct="1"/>
              <a:t>47</a:t>
            </a:fld>
            <a:endParaRPr lang="pt-PT" sz="1200">
              <a:solidFill>
                <a:srgbClr val="898989"/>
              </a:solidFill>
              <a:latin typeface="Calibri" pitchFamily="24" charset="0"/>
            </a:endParaRPr>
          </a:p>
        </p:txBody>
      </p:sp>
      <p:sp>
        <p:nvSpPr>
          <p:cNvPr id="14344" name="Marcador de Posição do Número do Diapositivo 3"/>
          <p:cNvSpPr txBox="1">
            <a:spLocks/>
          </p:cNvSpPr>
          <p:nvPr/>
        </p:nvSpPr>
        <p:spPr bwMode="auto">
          <a:xfrm>
            <a:off x="228600" y="6340475"/>
            <a:ext cx="3200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solidFill>
                  <a:srgbClr val="898989"/>
                </a:solidFill>
                <a:latin typeface="Arial" pitchFamily="34" charset="0"/>
              </a:rPr>
              <a:t>BENCHMARK EMAIL</a:t>
            </a:r>
          </a:p>
        </p:txBody>
      </p:sp>
    </p:spTree>
    <p:extLst>
      <p:ext uri="{BB962C8B-B14F-4D97-AF65-F5344CB8AC3E}">
        <p14:creationId xmlns:p14="http://schemas.microsoft.com/office/powerpoint/2010/main" val="1792837923"/>
      </p:ext>
    </p:extLst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aixaDeTexto 7"/>
          <p:cNvSpPr txBox="1">
            <a:spLocks noChangeArrowheads="1"/>
          </p:cNvSpPr>
          <p:nvPr/>
        </p:nvSpPr>
        <p:spPr bwMode="auto">
          <a:xfrm>
            <a:off x="227013" y="76200"/>
            <a:ext cx="65468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PT" sz="2000" b="1">
                <a:solidFill>
                  <a:srgbClr val="17375E"/>
                </a:solidFill>
                <a:latin typeface="Myriad Pro" pitchFamily="24" charset="0"/>
              </a:rPr>
              <a:t>Funcionalidades Avançadas </a:t>
            </a:r>
          </a:p>
          <a:p>
            <a:pPr eaLnBrk="1" hangingPunct="1"/>
            <a:r>
              <a:rPr lang="pt-PT" sz="2800" b="1">
                <a:solidFill>
                  <a:srgbClr val="17375E"/>
                </a:solidFill>
                <a:latin typeface="Myriad Pro" pitchFamily="24" charset="0"/>
              </a:rPr>
              <a:t>Sondagens Online</a:t>
            </a:r>
          </a:p>
        </p:txBody>
      </p:sp>
      <p:sp>
        <p:nvSpPr>
          <p:cNvPr id="15363" name="CaixaDeTexto 8"/>
          <p:cNvSpPr txBox="1">
            <a:spLocks noChangeArrowheads="1"/>
          </p:cNvSpPr>
          <p:nvPr/>
        </p:nvSpPr>
        <p:spPr bwMode="auto">
          <a:xfrm>
            <a:off x="227013" y="1066800"/>
            <a:ext cx="8535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pt-PT" sz="2400" b="1">
                <a:solidFill>
                  <a:srgbClr val="376092"/>
                </a:solidFill>
                <a:latin typeface="Myriad Pro" pitchFamily="24" charset="0"/>
              </a:rPr>
              <a:t>Obtenha dados com o nosso criador de Sondagens de email.</a:t>
            </a:r>
          </a:p>
        </p:txBody>
      </p:sp>
      <p:sp>
        <p:nvSpPr>
          <p:cNvPr id="15364" name="Rectângulo 11"/>
          <p:cNvSpPr>
            <a:spLocks noChangeArrowheads="1"/>
          </p:cNvSpPr>
          <p:nvPr/>
        </p:nvSpPr>
        <p:spPr bwMode="auto">
          <a:xfrm>
            <a:off x="227013" y="1905000"/>
            <a:ext cx="4649787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pt-PT" sz="2000">
                <a:solidFill>
                  <a:srgbClr val="595959"/>
                </a:solidFill>
                <a:latin typeface="Myriad Pro" pitchFamily="24" charset="0"/>
              </a:rPr>
              <a:t>Na Benchmark, transformamos a recolha de dados de email marketing num processo rápido. Veja as nossas votações personalizadas e sondagens online para ver o que pode fazer.</a:t>
            </a:r>
          </a:p>
        </p:txBody>
      </p:sp>
      <p:pic>
        <p:nvPicPr>
          <p:cNvPr id="15365" name="Picture 7" descr="C:\Users\Design\Desktop\images\email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63750"/>
            <a:ext cx="3581400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Marcador de Posição do Número do Diapositivo 3"/>
          <p:cNvSpPr txBox="1">
            <a:spLocks/>
          </p:cNvSpPr>
          <p:nvPr/>
        </p:nvSpPr>
        <p:spPr bwMode="auto">
          <a:xfrm>
            <a:off x="680085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pt-PT" sz="1200">
                <a:solidFill>
                  <a:srgbClr val="898989"/>
                </a:solidFill>
                <a:latin typeface="Calibri" pitchFamily="24" charset="0"/>
              </a:rPr>
              <a:t>PAG. </a:t>
            </a:r>
            <a:fld id="{4F903E3F-67F9-4EDF-9023-72D8A0B97C18}" type="slidenum">
              <a:rPr lang="pt-PT" sz="1200">
                <a:solidFill>
                  <a:srgbClr val="898989"/>
                </a:solidFill>
                <a:latin typeface="Calibri" pitchFamily="24" charset="0"/>
              </a:rPr>
              <a:pPr algn="r" eaLnBrk="1" hangingPunct="1"/>
              <a:t>48</a:t>
            </a:fld>
            <a:endParaRPr lang="pt-PT" sz="1200">
              <a:solidFill>
                <a:srgbClr val="898989"/>
              </a:solidFill>
              <a:latin typeface="Calibri" pitchFamily="24" charset="0"/>
            </a:endParaRPr>
          </a:p>
        </p:txBody>
      </p:sp>
      <p:sp>
        <p:nvSpPr>
          <p:cNvPr id="15367" name="Marcador de Posição do Número do Diapositivo 3"/>
          <p:cNvSpPr txBox="1">
            <a:spLocks/>
          </p:cNvSpPr>
          <p:nvPr/>
        </p:nvSpPr>
        <p:spPr bwMode="auto">
          <a:xfrm>
            <a:off x="228600" y="6340475"/>
            <a:ext cx="3200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solidFill>
                  <a:srgbClr val="898989"/>
                </a:solidFill>
                <a:latin typeface="Arial" pitchFamily="34" charset="0"/>
              </a:rPr>
              <a:t>BENCHMARK EMAIL</a:t>
            </a:r>
          </a:p>
        </p:txBody>
      </p:sp>
    </p:spTree>
    <p:extLst>
      <p:ext uri="{BB962C8B-B14F-4D97-AF65-F5344CB8AC3E}">
        <p14:creationId xmlns:p14="http://schemas.microsoft.com/office/powerpoint/2010/main" val="92422734"/>
      </p:ext>
    </p:extLst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0" descr="http://www.benchmarkemail.com/images/screen_shots/features/ov_ico11_soci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2227263"/>
            <a:ext cx="917575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12" descr="http://www.benchmarkemail.com/images/screen_shots/features/ov_ico12_soci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79513"/>
            <a:ext cx="93027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22" descr="http://www.benchmarkemail.com/images/screen_shots/features/ov_ico10_ap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4535488"/>
            <a:ext cx="720725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24" descr="http://www.benchmarkemail.com/images/screen_shots/features/ov_ico4_autor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162300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CaixaDeTexto 21"/>
          <p:cNvSpPr txBox="1">
            <a:spLocks noChangeArrowheads="1"/>
          </p:cNvSpPr>
          <p:nvPr/>
        </p:nvSpPr>
        <p:spPr bwMode="auto">
          <a:xfrm>
            <a:off x="2057400" y="1244600"/>
            <a:ext cx="495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PT" sz="2000" b="1">
                <a:solidFill>
                  <a:srgbClr val="376092"/>
                </a:solidFill>
                <a:latin typeface="Myriad Pro" pitchFamily="24" charset="0"/>
              </a:rPr>
              <a:t>Integração de Social Media</a:t>
            </a:r>
          </a:p>
        </p:txBody>
      </p:sp>
      <p:sp>
        <p:nvSpPr>
          <p:cNvPr id="16391" name="CaixaDeTexto 18"/>
          <p:cNvSpPr txBox="1">
            <a:spLocks noChangeArrowheads="1"/>
          </p:cNvSpPr>
          <p:nvPr/>
        </p:nvSpPr>
        <p:spPr bwMode="auto">
          <a:xfrm>
            <a:off x="2057400" y="1524000"/>
            <a:ext cx="6172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pt-PT" sz="2000">
                <a:solidFill>
                  <a:srgbClr val="595959"/>
                </a:solidFill>
                <a:latin typeface="Myriad Pro" pitchFamily="24" charset="0"/>
              </a:rPr>
              <a:t>Partilhe as suas campanhas de email com as suas redes sociais.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2057400" y="2286000"/>
            <a:ext cx="2514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PT" sz="2000" b="1" dirty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RSS para Email</a:t>
            </a:r>
          </a:p>
        </p:txBody>
      </p:sp>
      <p:sp>
        <p:nvSpPr>
          <p:cNvPr id="16393" name="CaixaDeTexto 18"/>
          <p:cNvSpPr txBox="1">
            <a:spLocks noChangeArrowheads="1"/>
          </p:cNvSpPr>
          <p:nvPr/>
        </p:nvSpPr>
        <p:spPr bwMode="auto">
          <a:xfrm>
            <a:off x="2057400" y="2590800"/>
            <a:ext cx="6172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t-PT" sz="2000">
                <a:solidFill>
                  <a:srgbClr val="595959"/>
                </a:solidFill>
                <a:latin typeface="Myriad Pro" pitchFamily="24" charset="0"/>
              </a:rPr>
              <a:t>Crie emails a partir das suas publicações de blog.</a:t>
            </a:r>
          </a:p>
        </p:txBody>
      </p:sp>
      <p:sp>
        <p:nvSpPr>
          <p:cNvPr id="16394" name="CaixaDeTexto 25"/>
          <p:cNvSpPr txBox="1">
            <a:spLocks noChangeArrowheads="1"/>
          </p:cNvSpPr>
          <p:nvPr/>
        </p:nvSpPr>
        <p:spPr bwMode="auto">
          <a:xfrm>
            <a:off x="2057400" y="3048000"/>
            <a:ext cx="4926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PT" sz="2000" b="1">
                <a:solidFill>
                  <a:srgbClr val="376092"/>
                </a:solidFill>
                <a:latin typeface="Myriad Pro" pitchFamily="24" charset="0"/>
              </a:rPr>
              <a:t>Respostas Automáticas</a:t>
            </a:r>
          </a:p>
        </p:txBody>
      </p:sp>
      <p:sp>
        <p:nvSpPr>
          <p:cNvPr id="16395" name="CaixaDeTexto 18"/>
          <p:cNvSpPr txBox="1">
            <a:spLocks noChangeArrowheads="1"/>
          </p:cNvSpPr>
          <p:nvPr/>
        </p:nvSpPr>
        <p:spPr bwMode="auto">
          <a:xfrm>
            <a:off x="2057400" y="3352800"/>
            <a:ext cx="6324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pt-PT" sz="2000">
                <a:solidFill>
                  <a:srgbClr val="595959"/>
                </a:solidFill>
                <a:latin typeface="Myriad Pro" pitchFamily="24" charset="0"/>
              </a:rPr>
              <a:t>Agende uma Sequência de Emails a enviar Automaticamente. Tenha as Suas Listas de Contactos Direccionada com Múltiplas Respostas Automáticas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2057400" y="4495800"/>
            <a:ext cx="5181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PT" sz="2000" b="1" dirty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API de Email Marketing</a:t>
            </a:r>
          </a:p>
        </p:txBody>
      </p:sp>
      <p:sp>
        <p:nvSpPr>
          <p:cNvPr id="16397" name="CaixaDeTexto 18"/>
          <p:cNvSpPr txBox="1">
            <a:spLocks noChangeArrowheads="1"/>
          </p:cNvSpPr>
          <p:nvPr/>
        </p:nvSpPr>
        <p:spPr bwMode="auto">
          <a:xfrm>
            <a:off x="2057400" y="4800600"/>
            <a:ext cx="6629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pt-PT" sz="2000">
                <a:solidFill>
                  <a:srgbClr val="595959"/>
                </a:solidFill>
                <a:latin typeface="Myriad Pro" pitchFamily="24" charset="0"/>
              </a:rPr>
              <a:t>Integre a sua aplicação ou serviço com a Benchmark Email. Pode gerir facilmente as suas listas, emails e relatórios de campanha usando a nossa API. 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227013" y="152400"/>
            <a:ext cx="65468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PT" sz="2800" b="1" dirty="0">
                <a:solidFill>
                  <a:schemeClr val="tx2">
                    <a:lumMod val="75000"/>
                  </a:schemeClr>
                </a:solidFill>
                <a:latin typeface="Myriad Pro" pitchFamily="34" charset="0"/>
              </a:rPr>
              <a:t>Outras Funcionalidades</a:t>
            </a:r>
          </a:p>
        </p:txBody>
      </p:sp>
      <p:sp>
        <p:nvSpPr>
          <p:cNvPr id="16399" name="Marcador de Posição do Número do Diapositivo 3"/>
          <p:cNvSpPr txBox="1">
            <a:spLocks/>
          </p:cNvSpPr>
          <p:nvPr/>
        </p:nvSpPr>
        <p:spPr bwMode="auto">
          <a:xfrm>
            <a:off x="680085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pt-PT" sz="1200">
                <a:solidFill>
                  <a:srgbClr val="898989"/>
                </a:solidFill>
                <a:latin typeface="Calibri" pitchFamily="24" charset="0"/>
              </a:rPr>
              <a:t>PAG. </a:t>
            </a:r>
            <a:fld id="{ABD6B2B2-B9DA-4546-9BB6-7ADBED87F99F}" type="slidenum">
              <a:rPr lang="pt-PT" sz="1200">
                <a:solidFill>
                  <a:srgbClr val="898989"/>
                </a:solidFill>
                <a:latin typeface="Calibri" pitchFamily="24" charset="0"/>
              </a:rPr>
              <a:pPr algn="r" eaLnBrk="1" hangingPunct="1"/>
              <a:t>49</a:t>
            </a:fld>
            <a:endParaRPr lang="pt-PT" sz="1200">
              <a:solidFill>
                <a:srgbClr val="898989"/>
              </a:solidFill>
              <a:latin typeface="Calibri" pitchFamily="24" charset="0"/>
            </a:endParaRPr>
          </a:p>
        </p:txBody>
      </p:sp>
      <p:sp>
        <p:nvSpPr>
          <p:cNvPr id="16400" name="Marcador de Posição do Número do Diapositivo 3"/>
          <p:cNvSpPr txBox="1">
            <a:spLocks/>
          </p:cNvSpPr>
          <p:nvPr/>
        </p:nvSpPr>
        <p:spPr bwMode="auto">
          <a:xfrm>
            <a:off x="228600" y="6340475"/>
            <a:ext cx="3200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solidFill>
                  <a:srgbClr val="898989"/>
                </a:solidFill>
                <a:latin typeface="Arial" pitchFamily="34" charset="0"/>
              </a:rPr>
              <a:t>BENCHMARK EMAIL</a:t>
            </a:r>
          </a:p>
        </p:txBody>
      </p:sp>
    </p:spTree>
    <p:extLst>
      <p:ext uri="{BB962C8B-B14F-4D97-AF65-F5344CB8AC3E}">
        <p14:creationId xmlns:p14="http://schemas.microsoft.com/office/powerpoint/2010/main" val="1045516330"/>
      </p:ext>
    </p:extLst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9" descr="http://www.emarketer.com/images/chart_gifs/082001-083000/082526.gif"/>
          <p:cNvPicPr>
            <a:picLocks noChangeAspect="1" noChangeArrowheads="1"/>
          </p:cNvPicPr>
          <p:nvPr/>
        </p:nvPicPr>
        <p:blipFill>
          <a:blip r:embed="rId3" r:link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2528888"/>
            <a:ext cx="4530725" cy="211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13"/>
          <p:cNvSpPr txBox="1">
            <a:spLocks noChangeArrowheads="1"/>
          </p:cNvSpPr>
          <p:nvPr/>
        </p:nvSpPr>
        <p:spPr bwMode="auto">
          <a:xfrm>
            <a:off x="228600" y="228600"/>
            <a:ext cx="78486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3000" dirty="0" smtClean="0">
                <a:solidFill>
                  <a:srgbClr val="414B56"/>
                </a:solidFill>
                <a:latin typeface="Arial" pitchFamily="34" charset="0"/>
              </a:rPr>
              <a:t>Utilização do Email Marketing</a:t>
            </a:r>
            <a:endParaRPr lang="pt-PT" sz="3000" dirty="0">
              <a:solidFill>
                <a:srgbClr val="414B56"/>
              </a:solidFill>
              <a:latin typeface="Arial" pitchFamily="34" charset="0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PAG. </a:t>
            </a:r>
            <a:fld id="{666547F7-8C38-4E48-A7B9-6B03D3C5907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ângulo 7"/>
          <p:cNvSpPr>
            <a:spLocks noChangeArrowheads="1"/>
          </p:cNvSpPr>
          <p:nvPr/>
        </p:nvSpPr>
        <p:spPr bwMode="auto">
          <a:xfrm>
            <a:off x="381000" y="3429000"/>
            <a:ext cx="838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PT" sz="2000" dirty="0">
                <a:solidFill>
                  <a:srgbClr val="404040"/>
                </a:solidFill>
                <a:latin typeface="Arial" pitchFamily="34" charset="0"/>
              </a:rPr>
              <a:t> </a:t>
            </a:r>
          </a:p>
        </p:txBody>
      </p:sp>
      <p:pic>
        <p:nvPicPr>
          <p:cNvPr id="17411" name="Picture 2" descr="http://www.benchmarkemail.com/images/esp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2468563"/>
            <a:ext cx="969963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http://www.benchmarkemail.com/images/ext/returnpath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917700"/>
            <a:ext cx="9906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227013" y="152400"/>
            <a:ext cx="65468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PT" sz="2800" b="1" dirty="0" err="1">
                <a:solidFill>
                  <a:schemeClr val="tx2">
                    <a:lumMod val="75000"/>
                  </a:schemeClr>
                </a:solidFill>
                <a:latin typeface="Myriad Pro" pitchFamily="34" charset="0"/>
              </a:rPr>
              <a:t>Entregabilidade</a:t>
            </a:r>
            <a:endParaRPr lang="pt-PT" sz="2800" b="1" dirty="0">
              <a:solidFill>
                <a:schemeClr val="tx2">
                  <a:lumMod val="75000"/>
                </a:schemeClr>
              </a:solidFill>
              <a:latin typeface="Myriad Pro" pitchFamily="34" charset="0"/>
            </a:endParaRPr>
          </a:p>
        </p:txBody>
      </p:sp>
      <p:sp>
        <p:nvSpPr>
          <p:cNvPr id="17414" name="CaixaDeTexto 10"/>
          <p:cNvSpPr txBox="1">
            <a:spLocks noChangeArrowheads="1"/>
          </p:cNvSpPr>
          <p:nvPr/>
        </p:nvSpPr>
        <p:spPr bwMode="auto">
          <a:xfrm>
            <a:off x="227013" y="1066800"/>
            <a:ext cx="8535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pt-PT" sz="2400" b="1">
                <a:solidFill>
                  <a:srgbClr val="376092"/>
                </a:solidFill>
                <a:latin typeface="Myriad Pro" pitchFamily="24" charset="0"/>
              </a:rPr>
              <a:t>Óptimos níveis de entrega que precisa para o sucesso das suas campanhas.</a:t>
            </a:r>
          </a:p>
        </p:txBody>
      </p:sp>
      <p:sp>
        <p:nvSpPr>
          <p:cNvPr id="17415" name="Rectângulo 12"/>
          <p:cNvSpPr>
            <a:spLocks noChangeArrowheads="1"/>
          </p:cNvSpPr>
          <p:nvPr/>
        </p:nvSpPr>
        <p:spPr bwMode="auto">
          <a:xfrm>
            <a:off x="227013" y="1905000"/>
            <a:ext cx="6478587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buFont typeface="Calibri" pitchFamily="24" charset="0"/>
              <a:buAutoNum type="arabicPeriod"/>
            </a:pPr>
            <a:r>
              <a:rPr lang="pt-PT">
                <a:solidFill>
                  <a:srgbClr val="595959"/>
                </a:solidFill>
                <a:latin typeface="Myriad Pro" pitchFamily="24" charset="0"/>
              </a:rPr>
              <a:t>A Benchmark Email é membro activo da coligação </a:t>
            </a:r>
            <a:r>
              <a:rPr lang="pt-PT" b="1">
                <a:solidFill>
                  <a:srgbClr val="595959"/>
                </a:solidFill>
                <a:latin typeface="Myriad Pro" pitchFamily="24" charset="0"/>
              </a:rPr>
              <a:t>Email Sender and Provider </a:t>
            </a:r>
            <a:r>
              <a:rPr lang="pt-PT">
                <a:solidFill>
                  <a:srgbClr val="595959"/>
                </a:solidFill>
                <a:latin typeface="Myriad Pro" pitchFamily="24" charset="0"/>
              </a:rPr>
              <a:t>e monitorizamos taxas de aceitação de IP com o </a:t>
            </a:r>
            <a:r>
              <a:rPr lang="pt-PT" b="1">
                <a:solidFill>
                  <a:srgbClr val="595959"/>
                </a:solidFill>
                <a:latin typeface="Myriad Pro" pitchFamily="24" charset="0"/>
              </a:rPr>
              <a:t>ReturnPath</a:t>
            </a:r>
            <a:r>
              <a:rPr lang="pt-PT">
                <a:solidFill>
                  <a:srgbClr val="595959"/>
                </a:solidFill>
                <a:latin typeface="Myriad Pro" pitchFamily="24" charset="0"/>
              </a:rPr>
              <a:t>.</a:t>
            </a:r>
          </a:p>
          <a:p>
            <a:pPr marL="457200" indent="-457200">
              <a:buFont typeface="Calibri" pitchFamily="24" charset="0"/>
              <a:buAutoNum type="arabicPeriod"/>
            </a:pPr>
            <a:endParaRPr lang="pt-PT">
              <a:solidFill>
                <a:srgbClr val="595959"/>
              </a:solidFill>
              <a:latin typeface="Myriad Pro" pitchFamily="24" charset="0"/>
            </a:endParaRPr>
          </a:p>
          <a:p>
            <a:pPr marL="457200" indent="-457200">
              <a:buFont typeface="Calibri" pitchFamily="24" charset="0"/>
              <a:buAutoNum type="arabicPeriod"/>
            </a:pPr>
            <a:r>
              <a:rPr lang="pt-PT">
                <a:solidFill>
                  <a:srgbClr val="595959"/>
                </a:solidFill>
                <a:latin typeface="Myriad Pro" pitchFamily="24" charset="0"/>
              </a:rPr>
              <a:t>Processo Humano de Aprovação de Listas e Emails.</a:t>
            </a:r>
          </a:p>
          <a:p>
            <a:pPr marL="457200" indent="-457200">
              <a:buFont typeface="Calibri" pitchFamily="24" charset="0"/>
              <a:buAutoNum type="arabicPeriod"/>
            </a:pPr>
            <a:endParaRPr lang="pt-PT">
              <a:solidFill>
                <a:srgbClr val="595959"/>
              </a:solidFill>
              <a:latin typeface="Myriad Pro" pitchFamily="24" charset="0"/>
            </a:endParaRPr>
          </a:p>
          <a:p>
            <a:pPr marL="457200" indent="-457200">
              <a:buFont typeface="Calibri" pitchFamily="24" charset="0"/>
              <a:buAutoNum type="arabicPeriod"/>
            </a:pPr>
            <a:r>
              <a:rPr lang="pt-PT">
                <a:solidFill>
                  <a:srgbClr val="595959"/>
                </a:solidFill>
                <a:latin typeface="Myriad Pro" pitchFamily="24" charset="0"/>
              </a:rPr>
              <a:t>Autenticação de Email com DKIM, SenderID, SPF e Domain Keys.</a:t>
            </a:r>
          </a:p>
          <a:p>
            <a:pPr marL="457200" indent="-457200">
              <a:buFont typeface="Calibri" pitchFamily="24" charset="0"/>
              <a:buAutoNum type="arabicPeriod"/>
            </a:pPr>
            <a:endParaRPr lang="pt-PT">
              <a:solidFill>
                <a:srgbClr val="595959"/>
              </a:solidFill>
              <a:latin typeface="Myriad Pro" pitchFamily="24" charset="0"/>
            </a:endParaRPr>
          </a:p>
          <a:p>
            <a:pPr marL="457200" indent="-457200">
              <a:buFont typeface="Calibri" pitchFamily="24" charset="0"/>
              <a:buAutoNum type="arabicPeriod"/>
            </a:pPr>
            <a:r>
              <a:rPr lang="pt-PT">
                <a:solidFill>
                  <a:srgbClr val="595959"/>
                </a:solidFill>
                <a:latin typeface="Myriad Pro" pitchFamily="24" charset="0"/>
              </a:rPr>
              <a:t>ISP Feedback Loops - Integrado com Fornecedores de Serviços de Internet como o AOL, Hotmail, Comcast, Yahoo! </a:t>
            </a:r>
          </a:p>
          <a:p>
            <a:pPr marL="457200" indent="-457200">
              <a:buFont typeface="Calibri" pitchFamily="24" charset="0"/>
              <a:buAutoNum type="arabicPeriod"/>
            </a:pPr>
            <a:endParaRPr lang="pt-PT">
              <a:solidFill>
                <a:srgbClr val="595959"/>
              </a:solidFill>
              <a:latin typeface="Myriad Pro" pitchFamily="24" charset="0"/>
            </a:endParaRPr>
          </a:p>
          <a:p>
            <a:pPr marL="457200" indent="-457200">
              <a:buFont typeface="Calibri" pitchFamily="24" charset="0"/>
              <a:buAutoNum type="arabicPeriod"/>
            </a:pPr>
            <a:r>
              <a:rPr lang="pt-PT">
                <a:solidFill>
                  <a:srgbClr val="595959"/>
                </a:solidFill>
                <a:latin typeface="Myriad Pro" pitchFamily="24" charset="0"/>
              </a:rPr>
              <a:t>Ferramenta de verificação de Spam.</a:t>
            </a:r>
          </a:p>
        </p:txBody>
      </p:sp>
      <p:sp>
        <p:nvSpPr>
          <p:cNvPr id="17416" name="Marcador de Posição do Número do Diapositivo 3"/>
          <p:cNvSpPr txBox="1">
            <a:spLocks/>
          </p:cNvSpPr>
          <p:nvPr/>
        </p:nvSpPr>
        <p:spPr bwMode="auto">
          <a:xfrm>
            <a:off x="680085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pt-PT" sz="1200">
                <a:solidFill>
                  <a:srgbClr val="898989"/>
                </a:solidFill>
                <a:latin typeface="Calibri" pitchFamily="24" charset="0"/>
              </a:rPr>
              <a:t>PAG. </a:t>
            </a:r>
            <a:fld id="{BFD43B5A-04BC-443B-B119-A9BFBE1542F7}" type="slidenum">
              <a:rPr lang="pt-PT" sz="1200">
                <a:solidFill>
                  <a:srgbClr val="898989"/>
                </a:solidFill>
                <a:latin typeface="Calibri" pitchFamily="24" charset="0"/>
              </a:rPr>
              <a:pPr algn="r" eaLnBrk="1" hangingPunct="1"/>
              <a:t>50</a:t>
            </a:fld>
            <a:endParaRPr lang="pt-PT" sz="1200">
              <a:solidFill>
                <a:srgbClr val="898989"/>
              </a:solidFill>
              <a:latin typeface="Calibri" pitchFamily="24" charset="0"/>
            </a:endParaRPr>
          </a:p>
        </p:txBody>
      </p:sp>
      <p:sp>
        <p:nvSpPr>
          <p:cNvPr id="17417" name="Marcador de Posição do Número do Diapositivo 3"/>
          <p:cNvSpPr txBox="1">
            <a:spLocks/>
          </p:cNvSpPr>
          <p:nvPr/>
        </p:nvSpPr>
        <p:spPr bwMode="auto">
          <a:xfrm>
            <a:off x="228600" y="6340475"/>
            <a:ext cx="3200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solidFill>
                  <a:srgbClr val="898989"/>
                </a:solidFill>
                <a:latin typeface="Arial" pitchFamily="34" charset="0"/>
              </a:rPr>
              <a:t>BENCHMARK EMAIL</a:t>
            </a:r>
          </a:p>
        </p:txBody>
      </p:sp>
    </p:spTree>
    <p:extLst>
      <p:ext uri="{BB962C8B-B14F-4D97-AF65-F5344CB8AC3E}">
        <p14:creationId xmlns:p14="http://schemas.microsoft.com/office/powerpoint/2010/main" val="2475355107"/>
      </p:ext>
    </p:extLst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5"/>
          <p:cNvGraphicFramePr>
            <a:graphicFrameLocks noGrp="1"/>
          </p:cNvGraphicFramePr>
          <p:nvPr/>
        </p:nvGraphicFramePr>
        <p:xfrm>
          <a:off x="304800" y="1080517"/>
          <a:ext cx="8153400" cy="424008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{073A0DAA-6AF3-43AB-8588-CEC1D06C72B9}</a:tableStyleId>
              </a:tblPr>
              <a:tblGrid>
                <a:gridCol w="5482458"/>
                <a:gridCol w="2670942"/>
              </a:tblGrid>
              <a:tr h="245497">
                <a:tc>
                  <a:txBody>
                    <a:bodyPr/>
                    <a:lstStyle/>
                    <a:p>
                      <a:pPr eaLnBrk="1" hangingPunct="1"/>
                      <a:r>
                        <a:rPr lang="pt-PT" sz="1050" dirty="0" smtClean="0">
                          <a:solidFill>
                            <a:srgbClr val="E8EAEC"/>
                          </a:solidFill>
                          <a:latin typeface="Arial" pitchFamily="34" charset="0"/>
                        </a:rPr>
                        <a:t>Planos</a:t>
                      </a:r>
                      <a:endParaRPr lang="pt-PT" sz="1050" dirty="0">
                        <a:solidFill>
                          <a:srgbClr val="E8EAEC"/>
                        </a:solidFill>
                        <a:latin typeface="Arial" pitchFamily="34" charset="0"/>
                      </a:endParaRPr>
                    </a:p>
                  </a:txBody>
                  <a:tcPr>
                    <a:solidFill>
                      <a:srgbClr val="414B5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050" dirty="0" smtClean="0">
                          <a:latin typeface="Arial" pitchFamily="34" charset="0"/>
                        </a:rPr>
                        <a:t>Valor</a:t>
                      </a:r>
                      <a:endParaRPr lang="pt-PT" sz="1050" dirty="0">
                        <a:latin typeface="Arial" pitchFamily="34" charset="0"/>
                      </a:endParaRPr>
                    </a:p>
                  </a:txBody>
                  <a:tcPr>
                    <a:solidFill>
                      <a:srgbClr val="414B56"/>
                    </a:solidFill>
                  </a:tcPr>
                </a:tc>
              </a:tr>
              <a:tr h="1868423">
                <a:tc>
                  <a:txBody>
                    <a:bodyPr/>
                    <a:lstStyle/>
                    <a:p>
                      <a:r>
                        <a:rPr lang="pt-PT" sz="1050" b="1" dirty="0" smtClean="0">
                          <a:solidFill>
                            <a:srgbClr val="414B56"/>
                          </a:solidFill>
                          <a:latin typeface="Arial" pitchFamily="34" charset="0"/>
                        </a:rPr>
                        <a:t>Planos</a:t>
                      </a:r>
                      <a:r>
                        <a:rPr lang="pt-PT" sz="1050" b="1" baseline="0" dirty="0" smtClean="0">
                          <a:solidFill>
                            <a:srgbClr val="414B56"/>
                          </a:solidFill>
                          <a:latin typeface="Arial" pitchFamily="34" charset="0"/>
                        </a:rPr>
                        <a:t> Por Envio</a:t>
                      </a:r>
                    </a:p>
                    <a:p>
                      <a:r>
                        <a:rPr lang="pt-PT" sz="1050" b="0" dirty="0" smtClean="0">
                          <a:solidFill>
                            <a:srgbClr val="414B56"/>
                          </a:solidFill>
                          <a:latin typeface="Arial" pitchFamily="34" charset="0"/>
                        </a:rPr>
                        <a:t>Quantitativos Mensais </a:t>
                      </a:r>
                      <a:br>
                        <a:rPr lang="pt-PT" sz="1050" b="0" dirty="0" smtClean="0">
                          <a:solidFill>
                            <a:srgbClr val="414B56"/>
                          </a:solidFill>
                          <a:latin typeface="Arial" pitchFamily="34" charset="0"/>
                        </a:rPr>
                      </a:br>
                      <a:endParaRPr lang="pt-PT" sz="1050" b="0" dirty="0" smtClean="0">
                        <a:solidFill>
                          <a:srgbClr val="414B56"/>
                        </a:solidFill>
                        <a:latin typeface="Arial" pitchFamily="34" charset="0"/>
                      </a:endParaRPr>
                    </a:p>
                    <a:p>
                      <a:r>
                        <a:rPr lang="pt-PT" sz="1050" dirty="0" smtClean="0">
                          <a:solidFill>
                            <a:srgbClr val="414B56"/>
                          </a:solidFill>
                          <a:latin typeface="Arial" pitchFamily="34" charset="0"/>
                        </a:rPr>
                        <a:t>  </a:t>
                      </a:r>
                      <a:r>
                        <a:rPr lang="pt-PT" sz="1050" dirty="0" smtClean="0">
                          <a:solidFill>
                            <a:srgbClr val="414B56"/>
                          </a:solidFill>
                        </a:rPr>
                        <a:t>Plano 600 </a:t>
                      </a:r>
                    </a:p>
                    <a:p>
                      <a:pPr eaLnBrk="1" hangingPunct="1"/>
                      <a:r>
                        <a:rPr lang="pt-PT" sz="1050" dirty="0" smtClean="0">
                          <a:solidFill>
                            <a:srgbClr val="414B56"/>
                          </a:solidFill>
                          <a:latin typeface="Arial" pitchFamily="34" charset="0"/>
                        </a:rPr>
                        <a:t>  Plano 1.000</a:t>
                      </a:r>
                    </a:p>
                    <a:p>
                      <a:pPr eaLnBrk="1" hangingPunct="1"/>
                      <a:r>
                        <a:rPr lang="pt-PT" sz="1050" dirty="0" smtClean="0">
                          <a:solidFill>
                            <a:srgbClr val="414B56"/>
                          </a:solidFill>
                          <a:latin typeface="Arial" pitchFamily="34" charset="0"/>
                        </a:rPr>
                        <a:t>  Plano 2.500</a:t>
                      </a:r>
                    </a:p>
                    <a:p>
                      <a:pPr eaLnBrk="1" hangingPunct="1"/>
                      <a:r>
                        <a:rPr lang="pt-PT" sz="1050" dirty="0" smtClean="0">
                          <a:solidFill>
                            <a:srgbClr val="414B56"/>
                          </a:solidFill>
                          <a:latin typeface="Arial" pitchFamily="34" charset="0"/>
                        </a:rPr>
                        <a:t>  Plano 5.000</a:t>
                      </a:r>
                    </a:p>
                    <a:p>
                      <a:pPr eaLnBrk="1" hangingPunct="1"/>
                      <a:r>
                        <a:rPr lang="pt-PT" sz="1050" dirty="0" smtClean="0">
                          <a:solidFill>
                            <a:srgbClr val="414B56"/>
                          </a:solidFill>
                          <a:latin typeface="Arial" pitchFamily="34" charset="0"/>
                        </a:rPr>
                        <a:t>  Plano 10.000</a:t>
                      </a:r>
                    </a:p>
                    <a:p>
                      <a:pPr eaLnBrk="1" hangingPunct="1"/>
                      <a:r>
                        <a:rPr lang="pt-PT" sz="1050" dirty="0" smtClean="0">
                          <a:solidFill>
                            <a:srgbClr val="414B56"/>
                          </a:solidFill>
                          <a:latin typeface="Arial" pitchFamily="34" charset="0"/>
                        </a:rPr>
                        <a:t>  Plano 25.000</a:t>
                      </a:r>
                    </a:p>
                    <a:p>
                      <a:pPr eaLnBrk="1" hangingPunct="1"/>
                      <a:r>
                        <a:rPr lang="pt-PT" sz="1050" dirty="0" smtClean="0">
                          <a:solidFill>
                            <a:srgbClr val="414B56"/>
                          </a:solidFill>
                          <a:latin typeface="Arial" pitchFamily="34" charset="0"/>
                        </a:rPr>
                        <a:t>  Plano 50.000</a:t>
                      </a:r>
                    </a:p>
                    <a:p>
                      <a:pPr eaLnBrk="1" hangingPunct="1"/>
                      <a:r>
                        <a:rPr lang="pt-PT" sz="1050" dirty="0" smtClean="0">
                          <a:solidFill>
                            <a:srgbClr val="414B56"/>
                          </a:solidFill>
                          <a:latin typeface="Arial" pitchFamily="34" charset="0"/>
                        </a:rPr>
                        <a:t>  Plano 100.000</a:t>
                      </a:r>
                      <a:endParaRPr lang="pt-PT" sz="1050" dirty="0">
                        <a:solidFill>
                          <a:srgbClr val="414B56"/>
                        </a:solidFill>
                        <a:latin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eaLnBrk="1" hangingPunct="1"/>
                      <a:endParaRPr lang="pt-PT" sz="1050" dirty="0" smtClean="0">
                        <a:solidFill>
                          <a:srgbClr val="414B56"/>
                        </a:solidFill>
                        <a:latin typeface="Arial" pitchFamily="34" charset="0"/>
                      </a:endParaRPr>
                    </a:p>
                    <a:p>
                      <a:pPr algn="r" eaLnBrk="1" hangingPunct="1"/>
                      <a:endParaRPr lang="pt-PT" sz="1050" dirty="0" smtClean="0">
                        <a:solidFill>
                          <a:srgbClr val="414B56"/>
                        </a:solidFill>
                        <a:latin typeface="Arial" pitchFamily="34" charset="0"/>
                      </a:endParaRPr>
                    </a:p>
                    <a:p>
                      <a:pPr algn="r" eaLnBrk="1" hangingPunct="1"/>
                      <a:endParaRPr lang="pt-PT" sz="1050" dirty="0" smtClean="0">
                        <a:solidFill>
                          <a:srgbClr val="414B56"/>
                        </a:solidFill>
                        <a:latin typeface="Arial" pitchFamily="34" charset="0"/>
                      </a:endParaRPr>
                    </a:p>
                    <a:p>
                      <a:pPr algn="r" eaLnBrk="1" hangingPunct="1"/>
                      <a:r>
                        <a:rPr lang="pt-PT" sz="1050" dirty="0" smtClean="0">
                          <a:solidFill>
                            <a:srgbClr val="414B56"/>
                          </a:solidFill>
                          <a:latin typeface="Arial" pitchFamily="34" charset="0"/>
                        </a:rPr>
                        <a:t>$ 9.95</a:t>
                      </a:r>
                    </a:p>
                    <a:p>
                      <a:pPr algn="r" eaLnBrk="1" hangingPunct="1"/>
                      <a:r>
                        <a:rPr lang="pt-PT" sz="1050" dirty="0" smtClean="0">
                          <a:solidFill>
                            <a:srgbClr val="414B56"/>
                          </a:solidFill>
                          <a:latin typeface="Arial" pitchFamily="34" charset="0"/>
                        </a:rPr>
                        <a:t>$ 12.95</a:t>
                      </a:r>
                    </a:p>
                    <a:p>
                      <a:pPr algn="r" eaLnBrk="1" hangingPunct="1"/>
                      <a:r>
                        <a:rPr lang="pt-PT" sz="1050" dirty="0" smtClean="0">
                          <a:solidFill>
                            <a:srgbClr val="414B56"/>
                          </a:solidFill>
                          <a:latin typeface="Arial" pitchFamily="34" charset="0"/>
                        </a:rPr>
                        <a:t>$ 19.95</a:t>
                      </a:r>
                    </a:p>
                    <a:p>
                      <a:pPr algn="r" eaLnBrk="1" hangingPunct="1"/>
                      <a:r>
                        <a:rPr lang="pt-PT" sz="1050" dirty="0" smtClean="0">
                          <a:solidFill>
                            <a:srgbClr val="414B56"/>
                          </a:solidFill>
                          <a:latin typeface="Arial" pitchFamily="34" charset="0"/>
                        </a:rPr>
                        <a:t>$ 35.00</a:t>
                      </a:r>
                    </a:p>
                    <a:p>
                      <a:pPr algn="r" eaLnBrk="1" hangingPunct="1"/>
                      <a:r>
                        <a:rPr lang="pt-PT" sz="1050" dirty="0" smtClean="0">
                          <a:solidFill>
                            <a:srgbClr val="414B56"/>
                          </a:solidFill>
                          <a:latin typeface="Arial" pitchFamily="34" charset="0"/>
                        </a:rPr>
                        <a:t>$ 60.00</a:t>
                      </a:r>
                    </a:p>
                    <a:p>
                      <a:pPr algn="r" eaLnBrk="1" hangingPunct="1"/>
                      <a:r>
                        <a:rPr lang="pt-PT" sz="1050" dirty="0" smtClean="0">
                          <a:solidFill>
                            <a:srgbClr val="414B56"/>
                          </a:solidFill>
                          <a:latin typeface="Arial" pitchFamily="34" charset="0"/>
                        </a:rPr>
                        <a:t>$ 112.00</a:t>
                      </a:r>
                    </a:p>
                    <a:p>
                      <a:pPr algn="r" eaLnBrk="1" hangingPunct="1"/>
                      <a:r>
                        <a:rPr lang="pt-PT" sz="1050" dirty="0" smtClean="0">
                          <a:solidFill>
                            <a:srgbClr val="414B56"/>
                          </a:solidFill>
                          <a:latin typeface="Arial" pitchFamily="34" charset="0"/>
                        </a:rPr>
                        <a:t>$ 200,00</a:t>
                      </a:r>
                    </a:p>
                    <a:p>
                      <a:pPr algn="r" eaLnBrk="1" hangingPunct="1"/>
                      <a:r>
                        <a:rPr lang="pt-PT" sz="1050" dirty="0" smtClean="0">
                          <a:solidFill>
                            <a:srgbClr val="414B56"/>
                          </a:solidFill>
                          <a:latin typeface="Arial" pitchFamily="34" charset="0"/>
                        </a:rPr>
                        <a:t>$ 375,00</a:t>
                      </a:r>
                    </a:p>
                  </a:txBody>
                  <a:tcPr/>
                </a:tc>
              </a:tr>
              <a:tr h="2120206">
                <a:tc>
                  <a:txBody>
                    <a:bodyPr/>
                    <a:lstStyle/>
                    <a:p>
                      <a:r>
                        <a:rPr lang="pt-PT" sz="1050" b="1" dirty="0" smtClean="0">
                          <a:solidFill>
                            <a:srgbClr val="414B56"/>
                          </a:solidFill>
                          <a:latin typeface="Arial" pitchFamily="34" charset="0"/>
                        </a:rPr>
                        <a:t>Planos</a:t>
                      </a:r>
                      <a:r>
                        <a:rPr lang="pt-PT" sz="1050" b="1" baseline="0" dirty="0" smtClean="0">
                          <a:solidFill>
                            <a:srgbClr val="414B56"/>
                          </a:solidFill>
                          <a:latin typeface="Arial" pitchFamily="34" charset="0"/>
                        </a:rPr>
                        <a:t> Por Lista</a:t>
                      </a:r>
                    </a:p>
                    <a:p>
                      <a:r>
                        <a:rPr lang="pt-PT" sz="1050" b="0" dirty="0" smtClean="0">
                          <a:solidFill>
                            <a:srgbClr val="414B56"/>
                          </a:solidFill>
                          <a:latin typeface="Arial" pitchFamily="34" charset="0"/>
                        </a:rPr>
                        <a:t>Quantitativos Mensais </a:t>
                      </a:r>
                      <a:r>
                        <a:rPr lang="pt-PT" sz="1050" dirty="0" smtClean="0">
                          <a:solidFill>
                            <a:srgbClr val="414B56"/>
                          </a:solidFill>
                          <a:latin typeface="Arial" pitchFamily="34" charset="0"/>
                        </a:rPr>
                        <a:t/>
                      </a:r>
                      <a:br>
                        <a:rPr lang="pt-PT" sz="1050" dirty="0" smtClean="0">
                          <a:solidFill>
                            <a:srgbClr val="414B56"/>
                          </a:solidFill>
                          <a:latin typeface="Arial" pitchFamily="34" charset="0"/>
                        </a:rPr>
                      </a:br>
                      <a:r>
                        <a:rPr lang="pt-PT" sz="1050" dirty="0" smtClean="0">
                          <a:solidFill>
                            <a:srgbClr val="414B56"/>
                          </a:solidFill>
                          <a:latin typeface="Arial" pitchFamily="34" charset="0"/>
                        </a:rPr>
                        <a:t>Permite até 7 envios mensais por lista</a:t>
                      </a:r>
                    </a:p>
                    <a:p>
                      <a:pPr eaLnBrk="1" hangingPunct="1"/>
                      <a:r>
                        <a:rPr lang="pt-PT" sz="1050" dirty="0" smtClean="0">
                          <a:solidFill>
                            <a:srgbClr val="414B56"/>
                          </a:solidFill>
                        </a:rPr>
                        <a:t>  </a:t>
                      </a:r>
                    </a:p>
                    <a:p>
                      <a:pPr eaLnBrk="1" hangingPunct="1"/>
                      <a:r>
                        <a:rPr lang="pt-PT" sz="1050" dirty="0" smtClean="0">
                          <a:solidFill>
                            <a:srgbClr val="414B56"/>
                          </a:solidFill>
                        </a:rPr>
                        <a:t>Plano 600 </a:t>
                      </a:r>
                    </a:p>
                    <a:p>
                      <a:pPr eaLnBrk="1" hangingPunct="1"/>
                      <a:r>
                        <a:rPr lang="pt-PT" sz="1050" dirty="0" smtClean="0">
                          <a:solidFill>
                            <a:srgbClr val="414B56"/>
                          </a:solidFill>
                          <a:latin typeface="Arial" pitchFamily="34" charset="0"/>
                        </a:rPr>
                        <a:t>  Plano 1.000  </a:t>
                      </a:r>
                    </a:p>
                    <a:p>
                      <a:pPr eaLnBrk="1" hangingPunct="1"/>
                      <a:r>
                        <a:rPr lang="pt-PT" sz="1050" dirty="0" smtClean="0">
                          <a:solidFill>
                            <a:srgbClr val="414B56"/>
                          </a:solidFill>
                          <a:latin typeface="Arial" pitchFamily="34" charset="0"/>
                        </a:rPr>
                        <a:t>  Plano 2.500</a:t>
                      </a:r>
                    </a:p>
                    <a:p>
                      <a:pPr eaLnBrk="1" hangingPunct="1"/>
                      <a:r>
                        <a:rPr lang="pt-PT" sz="1050" dirty="0" smtClean="0">
                          <a:solidFill>
                            <a:srgbClr val="414B56"/>
                          </a:solidFill>
                          <a:latin typeface="Arial" pitchFamily="34" charset="0"/>
                        </a:rPr>
                        <a:t>  Plano 5.000</a:t>
                      </a:r>
                    </a:p>
                    <a:p>
                      <a:pPr eaLnBrk="1" hangingPunct="1"/>
                      <a:r>
                        <a:rPr lang="pt-PT" sz="1050" dirty="0" smtClean="0">
                          <a:solidFill>
                            <a:srgbClr val="414B56"/>
                          </a:solidFill>
                          <a:latin typeface="Arial" pitchFamily="34" charset="0"/>
                        </a:rPr>
                        <a:t>  Plano 10.000</a:t>
                      </a:r>
                    </a:p>
                    <a:p>
                      <a:pPr eaLnBrk="1" hangingPunct="1"/>
                      <a:r>
                        <a:rPr lang="pt-PT" sz="1050" dirty="0" smtClean="0">
                          <a:solidFill>
                            <a:srgbClr val="414B56"/>
                          </a:solidFill>
                          <a:latin typeface="Arial" pitchFamily="34" charset="0"/>
                        </a:rPr>
                        <a:t>  Plano 20.000</a:t>
                      </a:r>
                    </a:p>
                    <a:p>
                      <a:pPr eaLnBrk="1" hangingPunct="1"/>
                      <a:r>
                        <a:rPr lang="pt-PT" sz="1050" dirty="0" smtClean="0">
                          <a:solidFill>
                            <a:srgbClr val="414B56"/>
                          </a:solidFill>
                          <a:latin typeface="Arial" pitchFamily="34" charset="0"/>
                        </a:rPr>
                        <a:t>  Plano 50.000</a:t>
                      </a:r>
                    </a:p>
                    <a:p>
                      <a:pPr eaLnBrk="1" hangingPunct="1"/>
                      <a:r>
                        <a:rPr lang="pt-PT" sz="1050" dirty="0" smtClean="0">
                          <a:solidFill>
                            <a:srgbClr val="414B56"/>
                          </a:solidFill>
                          <a:latin typeface="Arial" pitchFamily="34" charset="0"/>
                        </a:rPr>
                        <a:t>  Plano 100.000</a:t>
                      </a:r>
                      <a:endParaRPr lang="pt-PT" sz="1050" dirty="0">
                        <a:solidFill>
                          <a:srgbClr val="414B56"/>
                        </a:solidFill>
                        <a:latin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sz="1050" dirty="0" smtClean="0">
                        <a:solidFill>
                          <a:srgbClr val="414B56"/>
                        </a:solidFill>
                        <a:latin typeface="Arial" pitchFamily="34" charset="0"/>
                      </a:endParaRPr>
                    </a:p>
                    <a:p>
                      <a:pPr algn="r"/>
                      <a:endParaRPr lang="pt-PT" sz="1050" dirty="0" smtClean="0">
                        <a:solidFill>
                          <a:srgbClr val="414B56"/>
                        </a:solidFill>
                        <a:latin typeface="Arial" pitchFamily="34" charset="0"/>
                      </a:endParaRPr>
                    </a:p>
                    <a:p>
                      <a:pPr algn="r" eaLnBrk="1" hangingPunct="1"/>
                      <a:endParaRPr lang="pt-PT" sz="1050" dirty="0" smtClean="0">
                        <a:solidFill>
                          <a:srgbClr val="414B56"/>
                        </a:solidFill>
                        <a:latin typeface="Arial" pitchFamily="34" charset="0"/>
                      </a:endParaRPr>
                    </a:p>
                    <a:p>
                      <a:pPr algn="r" eaLnBrk="1" hangingPunct="1"/>
                      <a:endParaRPr lang="pt-PT" sz="1050" dirty="0" smtClean="0">
                        <a:solidFill>
                          <a:srgbClr val="414B56"/>
                        </a:solidFill>
                        <a:latin typeface="Arial" pitchFamily="34" charset="0"/>
                      </a:endParaRPr>
                    </a:p>
                    <a:p>
                      <a:pPr algn="r" eaLnBrk="1" hangingPunct="1"/>
                      <a:r>
                        <a:rPr lang="pt-PT" sz="1050" dirty="0" smtClean="0">
                          <a:solidFill>
                            <a:srgbClr val="414B56"/>
                          </a:solidFill>
                          <a:latin typeface="Arial" pitchFamily="34" charset="0"/>
                        </a:rPr>
                        <a:t>$ 11.95</a:t>
                      </a:r>
                    </a:p>
                    <a:p>
                      <a:pPr algn="r" eaLnBrk="1" hangingPunct="1"/>
                      <a:r>
                        <a:rPr lang="pt-PT" sz="1050" dirty="0" smtClean="0">
                          <a:solidFill>
                            <a:srgbClr val="414B56"/>
                          </a:solidFill>
                          <a:latin typeface="Arial" pitchFamily="34" charset="0"/>
                        </a:rPr>
                        <a:t>$ 18.95</a:t>
                      </a:r>
                    </a:p>
                    <a:p>
                      <a:pPr algn="r" eaLnBrk="1" hangingPunct="1"/>
                      <a:r>
                        <a:rPr lang="pt-PT" sz="1050" dirty="0" smtClean="0">
                          <a:solidFill>
                            <a:srgbClr val="414B56"/>
                          </a:solidFill>
                          <a:latin typeface="Arial" pitchFamily="34" charset="0"/>
                        </a:rPr>
                        <a:t>$ 28.95</a:t>
                      </a:r>
                    </a:p>
                    <a:p>
                      <a:pPr algn="r" eaLnBrk="1" hangingPunct="1"/>
                      <a:r>
                        <a:rPr lang="pt-PT" sz="1050" dirty="0" smtClean="0">
                          <a:solidFill>
                            <a:srgbClr val="414B56"/>
                          </a:solidFill>
                          <a:latin typeface="Arial" pitchFamily="34" charset="0"/>
                        </a:rPr>
                        <a:t>$ 46.95</a:t>
                      </a:r>
                    </a:p>
                    <a:p>
                      <a:pPr algn="r" eaLnBrk="1" hangingPunct="1"/>
                      <a:r>
                        <a:rPr lang="pt-PT" sz="1050" dirty="0" smtClean="0">
                          <a:solidFill>
                            <a:srgbClr val="414B56"/>
                          </a:solidFill>
                          <a:latin typeface="Arial" pitchFamily="34" charset="0"/>
                        </a:rPr>
                        <a:t>$ 73.95</a:t>
                      </a:r>
                    </a:p>
                    <a:p>
                      <a:pPr algn="r" eaLnBrk="1" hangingPunct="1"/>
                      <a:r>
                        <a:rPr lang="pt-PT" sz="1050" dirty="0" smtClean="0">
                          <a:solidFill>
                            <a:srgbClr val="414B56"/>
                          </a:solidFill>
                          <a:latin typeface="Arial" pitchFamily="34" charset="0"/>
                        </a:rPr>
                        <a:t>$ 230.95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50" dirty="0" smtClean="0">
                          <a:solidFill>
                            <a:srgbClr val="414B56"/>
                          </a:solidFill>
                          <a:latin typeface="Arial" pitchFamily="34" charset="0"/>
                        </a:rPr>
                        <a:t>$ 339.95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50" dirty="0" smtClean="0">
                          <a:solidFill>
                            <a:srgbClr val="414B56"/>
                          </a:solidFill>
                          <a:latin typeface="Arial" pitchFamily="34" charset="0"/>
                        </a:rPr>
                        <a:t>$ 460.95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435" name="CaixaDeTexto 8"/>
          <p:cNvSpPr txBox="1">
            <a:spLocks noChangeArrowheads="1"/>
          </p:cNvSpPr>
          <p:nvPr/>
        </p:nvSpPr>
        <p:spPr bwMode="auto">
          <a:xfrm>
            <a:off x="228600" y="5483225"/>
            <a:ext cx="8305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PT" sz="1000" dirty="0">
                <a:solidFill>
                  <a:srgbClr val="414B56"/>
                </a:solidFill>
                <a:latin typeface="Arial" pitchFamily="34" charset="0"/>
              </a:rPr>
              <a:t>Os quantitativos mensais em causa serão cobrados directamente pela empresa Benchmark Email ao cliente, estando apresentado em Dólares Americanos. Para uma tabela actualizada de preços consulte </a:t>
            </a:r>
            <a:r>
              <a:rPr lang="pt-PT" sz="1000" dirty="0">
                <a:solidFill>
                  <a:srgbClr val="414B56"/>
                </a:solidFill>
                <a:latin typeface="Arial" pitchFamily="34" charset="0"/>
                <a:hlinkClick r:id="rId3"/>
              </a:rPr>
              <a:t>http://www.benchmarkemail.com/pt/ExtPricing/</a:t>
            </a:r>
            <a:r>
              <a:rPr lang="pt-PT" sz="1000" dirty="0">
                <a:solidFill>
                  <a:srgbClr val="414B56"/>
                </a:solidFill>
                <a:latin typeface="Arial" pitchFamily="34" charset="0"/>
              </a:rPr>
              <a:t> </a:t>
            </a:r>
          </a:p>
          <a:p>
            <a:pPr eaLnBrk="1" hangingPunct="1"/>
            <a:r>
              <a:rPr lang="pt-PT" sz="1000" dirty="0">
                <a:solidFill>
                  <a:srgbClr val="414B56"/>
                </a:solidFill>
                <a:latin typeface="Arial" pitchFamily="34" charset="0"/>
              </a:rPr>
              <a:t>Criatividade de email não </a:t>
            </a:r>
            <a:r>
              <a:rPr lang="pt-PT" sz="1000" dirty="0" err="1">
                <a:solidFill>
                  <a:srgbClr val="414B56"/>
                </a:solidFill>
                <a:latin typeface="Arial" pitchFamily="34" charset="0"/>
              </a:rPr>
              <a:t>incluida</a:t>
            </a:r>
            <a:r>
              <a:rPr lang="pt-PT" sz="1000" dirty="0">
                <a:solidFill>
                  <a:srgbClr val="414B56"/>
                </a:solidFill>
                <a:latin typeface="Arial" pitchFamily="34" charset="0"/>
              </a:rPr>
              <a:t>.</a:t>
            </a:r>
          </a:p>
          <a:p>
            <a:pPr eaLnBrk="1" hangingPunct="1"/>
            <a:endParaRPr lang="pt-PT" sz="1000" dirty="0">
              <a:solidFill>
                <a:srgbClr val="414B56"/>
              </a:solidFill>
              <a:latin typeface="Arial" pitchFamily="34" charset="0"/>
            </a:endParaRPr>
          </a:p>
          <a:p>
            <a:pPr eaLnBrk="1" hangingPunct="1"/>
            <a:r>
              <a:rPr lang="pt-PT" sz="1000" dirty="0">
                <a:solidFill>
                  <a:srgbClr val="414B56"/>
                </a:solidFill>
                <a:latin typeface="Arial" pitchFamily="34" charset="0"/>
              </a:rPr>
              <a:t>A todos os valores apresentados deverá ser acrescentado IVA à taxa legal em vigor.</a:t>
            </a:r>
          </a:p>
          <a:p>
            <a:pPr eaLnBrk="1" hangingPunct="1"/>
            <a:endParaRPr lang="pt-PT" sz="1000" dirty="0">
              <a:solidFill>
                <a:srgbClr val="414B56"/>
              </a:solidFill>
              <a:latin typeface="Arial" pitchFamily="34" charset="0"/>
            </a:endParaRPr>
          </a:p>
          <a:p>
            <a:pPr eaLnBrk="1" hangingPunct="1">
              <a:spcAft>
                <a:spcPts val="1200"/>
              </a:spcAft>
            </a:pPr>
            <a:r>
              <a:rPr lang="pt-PT" sz="1000" dirty="0">
                <a:solidFill>
                  <a:srgbClr val="414B56"/>
                </a:solidFill>
                <a:latin typeface="Arial" pitchFamily="34" charset="0"/>
              </a:rPr>
              <a:t/>
            </a:r>
            <a:br>
              <a:rPr lang="pt-PT" sz="1000" dirty="0">
                <a:solidFill>
                  <a:srgbClr val="414B56"/>
                </a:solidFill>
                <a:latin typeface="Arial" pitchFamily="34" charset="0"/>
              </a:rPr>
            </a:br>
            <a:endParaRPr lang="pt-PT" sz="1000" dirty="0">
              <a:solidFill>
                <a:srgbClr val="414B56"/>
              </a:solidFill>
              <a:latin typeface="Arial" pitchFamily="34" charset="0"/>
            </a:endParaRPr>
          </a:p>
        </p:txBody>
      </p:sp>
      <p:sp>
        <p:nvSpPr>
          <p:cNvPr id="18436" name="CaixaDeTexto 7"/>
          <p:cNvSpPr txBox="1">
            <a:spLocks noChangeArrowheads="1"/>
          </p:cNvSpPr>
          <p:nvPr/>
        </p:nvSpPr>
        <p:spPr bwMode="auto">
          <a:xfrm>
            <a:off x="227013" y="152400"/>
            <a:ext cx="6546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PT" sz="2800" b="1">
                <a:solidFill>
                  <a:srgbClr val="17375E"/>
                </a:solidFill>
                <a:latin typeface="Myriad Pro" pitchFamily="24" charset="0"/>
              </a:rPr>
              <a:t>Planos e Preços</a:t>
            </a:r>
          </a:p>
        </p:txBody>
      </p:sp>
    </p:spTree>
    <p:extLst>
      <p:ext uri="{BB962C8B-B14F-4D97-AF65-F5344CB8AC3E}">
        <p14:creationId xmlns:p14="http://schemas.microsoft.com/office/powerpoint/2010/main" val="2845144309"/>
      </p:ext>
    </p:extLst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aixaDeTexto 8"/>
          <p:cNvSpPr txBox="1">
            <a:spLocks noChangeArrowheads="1"/>
          </p:cNvSpPr>
          <p:nvPr/>
        </p:nvSpPr>
        <p:spPr bwMode="auto">
          <a:xfrm>
            <a:off x="236538" y="5472113"/>
            <a:ext cx="8534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PT" sz="1000" dirty="0">
                <a:solidFill>
                  <a:srgbClr val="414B56"/>
                </a:solidFill>
                <a:latin typeface="Arial" pitchFamily="34" charset="0"/>
              </a:rPr>
              <a:t>Os quantitativos mensais em causa serão cobrados directamente pela empresa Benchmark Email ao cliente, estando apresentado em Dólares Americanos. Para uma tabela actualizada de preços consulte </a:t>
            </a:r>
            <a:r>
              <a:rPr lang="pt-PT" sz="1000" dirty="0">
                <a:solidFill>
                  <a:srgbClr val="414B56"/>
                </a:solidFill>
                <a:latin typeface="Arial" pitchFamily="34" charset="0"/>
                <a:hlinkClick r:id="rId3"/>
              </a:rPr>
              <a:t>http://www.benchmarkemail.com/pt/ExtPricing/</a:t>
            </a:r>
            <a:r>
              <a:rPr lang="pt-PT" sz="1000" dirty="0">
                <a:solidFill>
                  <a:srgbClr val="414B56"/>
                </a:solidFill>
                <a:latin typeface="Arial" pitchFamily="34" charset="0"/>
              </a:rPr>
              <a:t> </a:t>
            </a:r>
          </a:p>
          <a:p>
            <a:pPr eaLnBrk="1" hangingPunct="1"/>
            <a:r>
              <a:rPr lang="pt-PT" sz="1000" dirty="0">
                <a:solidFill>
                  <a:srgbClr val="414B56"/>
                </a:solidFill>
                <a:latin typeface="Arial" pitchFamily="34" charset="0"/>
              </a:rPr>
              <a:t>Criatividade de email não </a:t>
            </a:r>
            <a:r>
              <a:rPr lang="pt-PT" sz="1000" dirty="0" err="1">
                <a:solidFill>
                  <a:srgbClr val="414B56"/>
                </a:solidFill>
                <a:latin typeface="Arial" pitchFamily="34" charset="0"/>
              </a:rPr>
              <a:t>incluida</a:t>
            </a:r>
            <a:r>
              <a:rPr lang="pt-PT" sz="1000" dirty="0">
                <a:solidFill>
                  <a:srgbClr val="414B56"/>
                </a:solidFill>
                <a:latin typeface="Arial" pitchFamily="34" charset="0"/>
              </a:rPr>
              <a:t>.</a:t>
            </a:r>
          </a:p>
          <a:p>
            <a:pPr eaLnBrk="1" hangingPunct="1"/>
            <a:endParaRPr lang="pt-PT" sz="1000" dirty="0">
              <a:solidFill>
                <a:srgbClr val="414B56"/>
              </a:solidFill>
              <a:latin typeface="Arial" pitchFamily="34" charset="0"/>
            </a:endParaRPr>
          </a:p>
          <a:p>
            <a:pPr eaLnBrk="1" hangingPunct="1"/>
            <a:r>
              <a:rPr lang="pt-PT" sz="1000" dirty="0">
                <a:solidFill>
                  <a:srgbClr val="414B56"/>
                </a:solidFill>
                <a:latin typeface="Arial" pitchFamily="34" charset="0"/>
              </a:rPr>
              <a:t>A todos os valores apresentados deverá ser acrescentado IVA à taxa legal em vigor.</a:t>
            </a:r>
          </a:p>
          <a:p>
            <a:pPr eaLnBrk="1" hangingPunct="1"/>
            <a:endParaRPr lang="pt-PT" sz="1000" dirty="0">
              <a:solidFill>
                <a:srgbClr val="414B56"/>
              </a:solidFill>
              <a:latin typeface="Arial" pitchFamily="34" charset="0"/>
            </a:endParaRPr>
          </a:p>
          <a:p>
            <a:pPr eaLnBrk="1" hangingPunct="1">
              <a:spcAft>
                <a:spcPts val="1200"/>
              </a:spcAft>
            </a:pPr>
            <a:r>
              <a:rPr lang="pt-PT" sz="1000" dirty="0">
                <a:solidFill>
                  <a:srgbClr val="414B56"/>
                </a:solidFill>
                <a:latin typeface="Arial" pitchFamily="34" charset="0"/>
              </a:rPr>
              <a:t/>
            </a:r>
            <a:br>
              <a:rPr lang="pt-PT" sz="1000" dirty="0">
                <a:solidFill>
                  <a:srgbClr val="414B56"/>
                </a:solidFill>
                <a:latin typeface="Arial" pitchFamily="34" charset="0"/>
              </a:rPr>
            </a:br>
            <a:endParaRPr lang="pt-PT" sz="1000" dirty="0">
              <a:solidFill>
                <a:srgbClr val="414B56"/>
              </a:solidFill>
              <a:latin typeface="Arial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304800" y="1080517"/>
          <a:ext cx="8153400" cy="428333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{073A0DAA-6AF3-43AB-8588-CEC1D06C72B9}</a:tableStyleId>
              </a:tblPr>
              <a:tblGrid>
                <a:gridCol w="5482458"/>
                <a:gridCol w="2670942"/>
              </a:tblGrid>
              <a:tr h="261280">
                <a:tc>
                  <a:txBody>
                    <a:bodyPr/>
                    <a:lstStyle/>
                    <a:p>
                      <a:r>
                        <a:rPr lang="pt-PT" sz="1050" dirty="0" smtClean="0">
                          <a:latin typeface="Arial" pitchFamily="34" charset="0"/>
                        </a:rPr>
                        <a:t>Planos</a:t>
                      </a:r>
                      <a:r>
                        <a:rPr lang="pt-PT" sz="1050" baseline="0" dirty="0" smtClean="0">
                          <a:latin typeface="Arial" pitchFamily="34" charset="0"/>
                        </a:rPr>
                        <a:t> para Envios Massivos</a:t>
                      </a:r>
                      <a:endParaRPr lang="pt-PT" sz="1050" dirty="0">
                        <a:latin typeface="Arial" pitchFamily="34" charset="0"/>
                      </a:endParaRPr>
                    </a:p>
                  </a:txBody>
                  <a:tcPr>
                    <a:solidFill>
                      <a:srgbClr val="414B5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050" dirty="0" smtClean="0">
                          <a:latin typeface="Arial" pitchFamily="34" charset="0"/>
                        </a:rPr>
                        <a:t>Valor</a:t>
                      </a:r>
                      <a:endParaRPr lang="pt-PT" sz="1050" dirty="0">
                        <a:latin typeface="Arial" pitchFamily="34" charset="0"/>
                      </a:endParaRPr>
                    </a:p>
                  </a:txBody>
                  <a:tcPr>
                    <a:solidFill>
                      <a:srgbClr val="414B56"/>
                    </a:solidFill>
                  </a:tcPr>
                </a:tc>
              </a:tr>
              <a:tr h="3269608">
                <a:tc>
                  <a:txBody>
                    <a:bodyPr/>
                    <a:lstStyle/>
                    <a:p>
                      <a:r>
                        <a:rPr lang="pt-PT" sz="1050" b="1" dirty="0" smtClean="0">
                          <a:solidFill>
                            <a:srgbClr val="414B56"/>
                          </a:solidFill>
                          <a:latin typeface="Arial" pitchFamily="34" charset="0"/>
                        </a:rPr>
                        <a:t>Quantitativos Mensais </a:t>
                      </a:r>
                      <a:r>
                        <a:rPr lang="pt-PT" sz="1050" dirty="0" smtClean="0">
                          <a:solidFill>
                            <a:srgbClr val="414B56"/>
                          </a:solidFill>
                          <a:latin typeface="Arial" pitchFamily="34" charset="0"/>
                        </a:rPr>
                        <a:t/>
                      </a:r>
                      <a:br>
                        <a:rPr lang="pt-PT" sz="1050" dirty="0" smtClean="0">
                          <a:solidFill>
                            <a:srgbClr val="414B56"/>
                          </a:solidFill>
                          <a:latin typeface="Arial" pitchFamily="34" charset="0"/>
                        </a:rPr>
                      </a:br>
                      <a:endParaRPr lang="pt-PT" sz="1050" dirty="0" smtClean="0">
                        <a:solidFill>
                          <a:srgbClr val="414B56"/>
                        </a:solidFill>
                        <a:latin typeface="Arial" pitchFamily="34" charset="0"/>
                      </a:endParaRPr>
                    </a:p>
                    <a:p>
                      <a:r>
                        <a:rPr lang="pt-PT" sz="1050" b="1" dirty="0" smtClean="0">
                          <a:solidFill>
                            <a:srgbClr val="414B56"/>
                          </a:solidFill>
                          <a:latin typeface="Arial" pitchFamily="34" charset="0"/>
                        </a:rPr>
                        <a:t>Plano 150K</a:t>
                      </a:r>
                      <a:r>
                        <a:rPr lang="pt-PT" sz="1050" b="1" baseline="0" dirty="0" smtClean="0">
                          <a:solidFill>
                            <a:srgbClr val="414B56"/>
                          </a:solidFill>
                          <a:latin typeface="Arial" pitchFamily="34" charset="0"/>
                        </a:rPr>
                        <a:t> (Com servidor dedicado)</a:t>
                      </a:r>
                    </a:p>
                    <a:p>
                      <a:r>
                        <a:rPr lang="pt-PT" sz="1050" baseline="0" dirty="0" smtClean="0">
                          <a:solidFill>
                            <a:srgbClr val="414B56"/>
                          </a:solidFill>
                        </a:rPr>
                        <a:t>   - Envio de 150,000 emails por mês</a:t>
                      </a:r>
                    </a:p>
                    <a:p>
                      <a:r>
                        <a:rPr lang="pt-PT" sz="1050" dirty="0" smtClean="0">
                          <a:solidFill>
                            <a:srgbClr val="414B56"/>
                          </a:solidFill>
                        </a:rPr>
                        <a:t>   - Os emails em excesso são cobrados a $0.0040 por email</a:t>
                      </a:r>
                      <a:endParaRPr lang="pt-PT" sz="1050" baseline="0" dirty="0" smtClean="0">
                        <a:solidFill>
                          <a:srgbClr val="414B56"/>
                        </a:solidFill>
                      </a:endParaRPr>
                    </a:p>
                    <a:p>
                      <a:endParaRPr lang="pt-PT" sz="1050" baseline="0" dirty="0" smtClean="0">
                        <a:solidFill>
                          <a:srgbClr val="414B56"/>
                        </a:solidFill>
                      </a:endParaRPr>
                    </a:p>
                    <a:p>
                      <a:r>
                        <a:rPr lang="pt-PT" sz="1050" b="1" dirty="0" smtClean="0">
                          <a:solidFill>
                            <a:srgbClr val="414B56"/>
                          </a:solidFill>
                          <a:latin typeface="Arial" pitchFamily="34" charset="0"/>
                        </a:rPr>
                        <a:t>Plano 250K</a:t>
                      </a:r>
                      <a:r>
                        <a:rPr lang="pt-PT" sz="1050" b="1" baseline="0" dirty="0" smtClean="0">
                          <a:solidFill>
                            <a:srgbClr val="414B56"/>
                          </a:solidFill>
                          <a:latin typeface="Arial" pitchFamily="34" charset="0"/>
                        </a:rPr>
                        <a:t> (Com servidor dedicado)</a:t>
                      </a:r>
                    </a:p>
                    <a:p>
                      <a:r>
                        <a:rPr lang="pt-PT" sz="1050" baseline="0" dirty="0" smtClean="0">
                          <a:solidFill>
                            <a:srgbClr val="414B56"/>
                          </a:solidFill>
                        </a:rPr>
                        <a:t>   - Envio de 250,000 emails por mês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50" dirty="0" smtClean="0">
                          <a:solidFill>
                            <a:srgbClr val="414B56"/>
                          </a:solidFill>
                        </a:rPr>
                        <a:t>   - Os emails em excesso são cobrados a $0.0030 por email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50" baseline="0" dirty="0" smtClean="0">
                        <a:solidFill>
                          <a:srgbClr val="414B56"/>
                        </a:solidFill>
                      </a:endParaRPr>
                    </a:p>
                    <a:p>
                      <a:r>
                        <a:rPr lang="pt-PT" sz="1050" b="1" dirty="0" smtClean="0">
                          <a:solidFill>
                            <a:srgbClr val="414B56"/>
                          </a:solidFill>
                          <a:latin typeface="Arial" pitchFamily="34" charset="0"/>
                        </a:rPr>
                        <a:t>Plano 500K</a:t>
                      </a:r>
                      <a:r>
                        <a:rPr lang="pt-PT" sz="1050" b="1" baseline="0" dirty="0" smtClean="0">
                          <a:solidFill>
                            <a:srgbClr val="414B56"/>
                          </a:solidFill>
                          <a:latin typeface="Arial" pitchFamily="34" charset="0"/>
                        </a:rPr>
                        <a:t> (Com servidor dedicado)</a:t>
                      </a:r>
                    </a:p>
                    <a:p>
                      <a:r>
                        <a:rPr lang="pt-PT" sz="1050" baseline="0" dirty="0" smtClean="0">
                          <a:solidFill>
                            <a:srgbClr val="414B56"/>
                          </a:solidFill>
                        </a:rPr>
                        <a:t>   - Envio de 500,000 emails por mês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50" dirty="0" smtClean="0">
                          <a:solidFill>
                            <a:srgbClr val="414B56"/>
                          </a:solidFill>
                        </a:rPr>
                        <a:t>   - Os emails em excesso são cobrados a $0.0030 por email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50" baseline="0" dirty="0" smtClean="0">
                        <a:solidFill>
                          <a:srgbClr val="414B56"/>
                        </a:solidFill>
                      </a:endParaRPr>
                    </a:p>
                    <a:p>
                      <a:r>
                        <a:rPr lang="pt-PT" sz="1050" b="1" dirty="0" smtClean="0">
                          <a:solidFill>
                            <a:srgbClr val="414B56"/>
                          </a:solidFill>
                          <a:latin typeface="Arial" pitchFamily="34" charset="0"/>
                        </a:rPr>
                        <a:t>Plano 1 Million</a:t>
                      </a:r>
                      <a:r>
                        <a:rPr lang="pt-PT" sz="1050" b="1" baseline="0" dirty="0" smtClean="0">
                          <a:solidFill>
                            <a:srgbClr val="414B56"/>
                          </a:solidFill>
                          <a:latin typeface="Arial" pitchFamily="34" charset="0"/>
                        </a:rPr>
                        <a:t> (Com servidor dedicado)</a:t>
                      </a:r>
                    </a:p>
                    <a:p>
                      <a:r>
                        <a:rPr lang="pt-PT" sz="1050" baseline="0" dirty="0" smtClean="0">
                          <a:solidFill>
                            <a:srgbClr val="414B56"/>
                          </a:solidFill>
                        </a:rPr>
                        <a:t>   - Envio de 1,000,000 emails por mês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50" dirty="0" smtClean="0">
                          <a:solidFill>
                            <a:srgbClr val="414B56"/>
                          </a:solidFill>
                        </a:rPr>
                        <a:t>   - Os emails em excesso são cobrados a $0.0015 por email</a:t>
                      </a:r>
                      <a:endParaRPr lang="pt-PT" sz="1050" baseline="0" dirty="0" smtClean="0">
                        <a:solidFill>
                          <a:srgbClr val="414B56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50" baseline="0" dirty="0" smtClean="0">
                        <a:solidFill>
                          <a:srgbClr val="414B56"/>
                        </a:solidFill>
                      </a:endParaRPr>
                    </a:p>
                    <a:p>
                      <a:r>
                        <a:rPr lang="pt-PT" sz="1050" baseline="0" dirty="0" smtClean="0">
                          <a:solidFill>
                            <a:srgbClr val="414B56"/>
                          </a:solidFill>
                        </a:rPr>
                        <a:t>Servidor próprio para envio de emails; Endereço de IP dedicado; Configuração de servidor em 48 hrs; Registo do endereço de IP junto de todas as grandes organizações anti-spam; Entrega de email mais rápida; Inclui Sub-Contas (possibilidade de criar contas dentro da conta principal)</a:t>
                      </a:r>
                      <a:endParaRPr lang="pt-PT" sz="1050" dirty="0" smtClean="0">
                        <a:solidFill>
                          <a:srgbClr val="414B5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sz="1050" dirty="0" smtClean="0">
                        <a:solidFill>
                          <a:srgbClr val="414B56"/>
                        </a:solidFill>
                        <a:latin typeface="Arial" pitchFamily="34" charset="0"/>
                      </a:endParaRPr>
                    </a:p>
                    <a:p>
                      <a:pPr algn="r"/>
                      <a:endParaRPr lang="pt-PT" sz="1050" dirty="0" smtClean="0">
                        <a:solidFill>
                          <a:srgbClr val="414B56"/>
                        </a:solidFill>
                        <a:latin typeface="Arial" pitchFamily="34" charset="0"/>
                      </a:endParaRPr>
                    </a:p>
                    <a:p>
                      <a:pPr algn="r"/>
                      <a:endParaRPr lang="pt-PT" sz="1050" dirty="0" smtClean="0">
                        <a:solidFill>
                          <a:srgbClr val="414B56"/>
                        </a:solidFill>
                        <a:latin typeface="Arial" pitchFamily="34" charset="0"/>
                      </a:endParaRPr>
                    </a:p>
                    <a:p>
                      <a:pPr algn="r"/>
                      <a:endParaRPr lang="pt-PT" sz="1050" dirty="0" smtClean="0">
                        <a:solidFill>
                          <a:srgbClr val="414B56"/>
                        </a:solidFill>
                        <a:latin typeface="Arial" pitchFamily="34" charset="0"/>
                      </a:endParaRPr>
                    </a:p>
                    <a:p>
                      <a:pPr algn="r"/>
                      <a:r>
                        <a:rPr lang="pt-PT" sz="1050" dirty="0" smtClean="0">
                          <a:solidFill>
                            <a:srgbClr val="414B56"/>
                          </a:solidFill>
                          <a:latin typeface="Arial" pitchFamily="34" charset="0"/>
                        </a:rPr>
                        <a:t>$ 399.00</a:t>
                      </a:r>
                    </a:p>
                    <a:p>
                      <a:pPr algn="r"/>
                      <a:endParaRPr lang="pt-PT" sz="1050" dirty="0" smtClean="0">
                        <a:solidFill>
                          <a:srgbClr val="414B56"/>
                        </a:solidFill>
                        <a:latin typeface="Arial" pitchFamily="34" charset="0"/>
                      </a:endParaRPr>
                    </a:p>
                    <a:p>
                      <a:pPr algn="r"/>
                      <a:endParaRPr lang="pt-PT" sz="1050" dirty="0" smtClean="0">
                        <a:solidFill>
                          <a:srgbClr val="414B56"/>
                        </a:solidFill>
                        <a:latin typeface="Arial" pitchFamily="34" charset="0"/>
                      </a:endParaRPr>
                    </a:p>
                    <a:p>
                      <a:pPr algn="r"/>
                      <a:endParaRPr lang="pt-PT" sz="1050" dirty="0" smtClean="0">
                        <a:solidFill>
                          <a:srgbClr val="414B56"/>
                        </a:solidFill>
                        <a:latin typeface="Arial" pitchFamily="34" charset="0"/>
                      </a:endParaRPr>
                    </a:p>
                    <a:p>
                      <a:pPr algn="r"/>
                      <a:r>
                        <a:rPr lang="pt-PT" sz="1050" dirty="0" smtClean="0">
                          <a:solidFill>
                            <a:srgbClr val="414B56"/>
                          </a:solidFill>
                          <a:latin typeface="Arial" pitchFamily="34" charset="0"/>
                        </a:rPr>
                        <a:t>$ 499.00</a:t>
                      </a:r>
                    </a:p>
                    <a:p>
                      <a:pPr algn="r"/>
                      <a:endParaRPr lang="pt-PT" sz="1050" dirty="0" smtClean="0">
                        <a:solidFill>
                          <a:srgbClr val="414B56"/>
                        </a:solidFill>
                        <a:latin typeface="Arial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50" dirty="0" smtClean="0">
                        <a:solidFill>
                          <a:srgbClr val="414B56"/>
                        </a:solidFill>
                        <a:latin typeface="Arial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50" dirty="0" smtClean="0">
                        <a:solidFill>
                          <a:srgbClr val="414B56"/>
                        </a:solidFill>
                        <a:latin typeface="Arial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50" dirty="0" smtClean="0">
                          <a:solidFill>
                            <a:srgbClr val="414B56"/>
                          </a:solidFill>
                          <a:latin typeface="Arial" pitchFamily="34" charset="0"/>
                        </a:rPr>
                        <a:t>$ 799.00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50" dirty="0" smtClean="0">
                        <a:solidFill>
                          <a:srgbClr val="414B56"/>
                        </a:solidFill>
                        <a:latin typeface="Arial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50" dirty="0" smtClean="0">
                        <a:solidFill>
                          <a:srgbClr val="414B56"/>
                        </a:solidFill>
                        <a:latin typeface="Arial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50" dirty="0" smtClean="0">
                        <a:solidFill>
                          <a:srgbClr val="414B56"/>
                        </a:solidFill>
                        <a:latin typeface="Arial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50" dirty="0" smtClean="0">
                          <a:solidFill>
                            <a:srgbClr val="414B56"/>
                          </a:solidFill>
                          <a:latin typeface="Arial" pitchFamily="34" charset="0"/>
                        </a:rPr>
                        <a:t>$ 1,299.00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50" dirty="0" smtClean="0">
                        <a:solidFill>
                          <a:srgbClr val="414B56"/>
                        </a:solidFill>
                        <a:latin typeface="Arial" pitchFamily="34" charset="0"/>
                      </a:endParaRPr>
                    </a:p>
                    <a:p>
                      <a:pPr algn="r"/>
                      <a:endParaRPr lang="pt-PT" sz="1050" dirty="0" smtClean="0">
                        <a:solidFill>
                          <a:srgbClr val="414B56"/>
                        </a:solidFill>
                        <a:latin typeface="Arial" pitchFamily="34" charset="0"/>
                      </a:endParaRPr>
                    </a:p>
                  </a:txBody>
                  <a:tcPr/>
                </a:tc>
              </a:tr>
              <a:tr h="5701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50" b="1" dirty="0" smtClean="0">
                          <a:solidFill>
                            <a:srgbClr val="414B56"/>
                          </a:solidFill>
                          <a:latin typeface="Arial" pitchFamily="34" charset="0"/>
                        </a:rPr>
                        <a:t>Taxa Única de Configuração (Plano</a:t>
                      </a:r>
                      <a:r>
                        <a:rPr lang="pt-PT" sz="1050" b="1" baseline="0" dirty="0" smtClean="0">
                          <a:solidFill>
                            <a:srgbClr val="414B56"/>
                          </a:solidFill>
                          <a:latin typeface="Arial" pitchFamily="34" charset="0"/>
                        </a:rPr>
                        <a:t> de  Envios Massivos)</a:t>
                      </a:r>
                      <a:r>
                        <a:rPr lang="pt-PT" sz="1050" b="1" dirty="0" smtClean="0">
                          <a:solidFill>
                            <a:srgbClr val="414B56"/>
                          </a:solidFill>
                          <a:latin typeface="Arial" pitchFamily="34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50" baseline="0" dirty="0" smtClean="0">
                          <a:solidFill>
                            <a:srgbClr val="414B56"/>
                          </a:solidFill>
                        </a:rPr>
                        <a:t>Uma única vez com a activação da conta.</a:t>
                      </a:r>
                      <a:endParaRPr lang="pt-PT" sz="1050" dirty="0">
                        <a:solidFill>
                          <a:srgbClr val="414B56"/>
                        </a:solidFill>
                        <a:latin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50" dirty="0" smtClean="0">
                        <a:solidFill>
                          <a:srgbClr val="414B56"/>
                        </a:solidFill>
                        <a:latin typeface="Arial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50" dirty="0" smtClean="0">
                          <a:solidFill>
                            <a:srgbClr val="414B56"/>
                          </a:solidFill>
                          <a:latin typeface="Arial" pitchFamily="34" charset="0"/>
                        </a:rPr>
                        <a:t>$ 199.00</a:t>
                      </a:r>
                      <a:endParaRPr lang="pt-PT" sz="1050" dirty="0">
                        <a:solidFill>
                          <a:srgbClr val="414B56"/>
                        </a:solidFill>
                        <a:latin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460" name="CaixaDeTexto 4"/>
          <p:cNvSpPr txBox="1">
            <a:spLocks noChangeArrowheads="1"/>
          </p:cNvSpPr>
          <p:nvPr/>
        </p:nvSpPr>
        <p:spPr bwMode="auto">
          <a:xfrm>
            <a:off x="227013" y="152400"/>
            <a:ext cx="6546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PT" sz="2800" b="1">
                <a:solidFill>
                  <a:srgbClr val="17375E"/>
                </a:solidFill>
                <a:latin typeface="Myriad Pro" pitchFamily="24" charset="0"/>
              </a:rPr>
              <a:t>Planos e Preços</a:t>
            </a:r>
          </a:p>
        </p:txBody>
      </p:sp>
    </p:spTree>
    <p:extLst>
      <p:ext uri="{BB962C8B-B14F-4D97-AF65-F5344CB8AC3E}">
        <p14:creationId xmlns:p14="http://schemas.microsoft.com/office/powerpoint/2010/main" val="43656342"/>
      </p:ext>
    </p:extLst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1828800"/>
            <a:ext cx="7823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CaixaDeTexto 6"/>
          <p:cNvSpPr txBox="1">
            <a:spLocks noChangeArrowheads="1"/>
          </p:cNvSpPr>
          <p:nvPr/>
        </p:nvSpPr>
        <p:spPr bwMode="auto">
          <a:xfrm>
            <a:off x="227013" y="1092200"/>
            <a:ext cx="8664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pt-PT" sz="1600" dirty="0">
                <a:solidFill>
                  <a:srgbClr val="414B56"/>
                </a:solidFill>
                <a:latin typeface="Arial" pitchFamily="34" charset="0"/>
              </a:rPr>
              <a:t>A Inesting desenvolve campanhas de email marketing para o grupo Caixa Seguros através da ferramenta Benchmark Email.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27013" y="152400"/>
            <a:ext cx="654685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PT" sz="2000" b="1" dirty="0">
                <a:solidFill>
                  <a:schemeClr val="tx2">
                    <a:lumMod val="75000"/>
                  </a:schemeClr>
                </a:solidFill>
                <a:latin typeface="Myriad Pro" pitchFamily="34" charset="0"/>
              </a:rPr>
              <a:t>Referências</a:t>
            </a:r>
          </a:p>
          <a:p>
            <a:pPr>
              <a:defRPr/>
            </a:pPr>
            <a:r>
              <a:rPr lang="pt-PT" sz="2800" b="1" dirty="0" err="1">
                <a:solidFill>
                  <a:schemeClr val="tx2">
                    <a:lumMod val="75000"/>
                  </a:schemeClr>
                </a:solidFill>
                <a:latin typeface="Myriad Pro" pitchFamily="34" charset="0"/>
              </a:rPr>
              <a:t>Multicare</a:t>
            </a:r>
            <a:endParaRPr lang="pt-PT" sz="2800" b="1" dirty="0">
              <a:solidFill>
                <a:schemeClr val="tx2">
                  <a:lumMod val="75000"/>
                </a:schemeClr>
              </a:solidFill>
              <a:latin typeface="Myriad Pro" pitchFamily="34" charset="0"/>
            </a:endParaRPr>
          </a:p>
        </p:txBody>
      </p:sp>
      <p:pic>
        <p:nvPicPr>
          <p:cNvPr id="20485" name="Picture 6" descr="C:\Users\LUS~1\AppData\Local\Temp\Rar$DRa0.686\For Web\Logo_Blu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813" y="271463"/>
            <a:ext cx="16573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Marcador de Posição do Número do Diapositivo 3"/>
          <p:cNvSpPr txBox="1">
            <a:spLocks/>
          </p:cNvSpPr>
          <p:nvPr/>
        </p:nvSpPr>
        <p:spPr bwMode="auto">
          <a:xfrm>
            <a:off x="228600" y="6340475"/>
            <a:ext cx="3200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solidFill>
                  <a:srgbClr val="898989"/>
                </a:solidFill>
                <a:latin typeface="Arial" pitchFamily="34" charset="0"/>
              </a:rPr>
              <a:t>BENCHMARK EMAIL</a:t>
            </a:r>
          </a:p>
        </p:txBody>
      </p:sp>
    </p:spTree>
    <p:extLst>
      <p:ext uri="{BB962C8B-B14F-4D97-AF65-F5344CB8AC3E}">
        <p14:creationId xmlns:p14="http://schemas.microsoft.com/office/powerpoint/2010/main" val="1536396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aixaDeTexto 24"/>
          <p:cNvSpPr txBox="1">
            <a:spLocks noChangeArrowheads="1"/>
          </p:cNvSpPr>
          <p:nvPr/>
        </p:nvSpPr>
        <p:spPr bwMode="auto">
          <a:xfrm>
            <a:off x="228600" y="1092200"/>
            <a:ext cx="769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PT" sz="1600" dirty="0">
                <a:solidFill>
                  <a:srgbClr val="595959"/>
                </a:solidFill>
                <a:latin typeface="Arial" pitchFamily="34" charset="0"/>
              </a:rPr>
              <a:t>O grupo Tiara </a:t>
            </a:r>
            <a:r>
              <a:rPr lang="pt-PT" sz="1600" dirty="0" err="1">
                <a:solidFill>
                  <a:srgbClr val="595959"/>
                </a:solidFill>
                <a:latin typeface="Arial" pitchFamily="34" charset="0"/>
              </a:rPr>
              <a:t>Hotels</a:t>
            </a:r>
            <a:r>
              <a:rPr lang="pt-PT" sz="1600" dirty="0">
                <a:solidFill>
                  <a:srgbClr val="595959"/>
                </a:solidFill>
                <a:latin typeface="Arial" pitchFamily="34" charset="0"/>
              </a:rPr>
              <a:t> &amp; Resorts recorreu à Inesting para optimizar a sua política de email marketing.</a:t>
            </a:r>
          </a:p>
        </p:txBody>
      </p:sp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1781175"/>
            <a:ext cx="8161337" cy="42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227013" y="152400"/>
            <a:ext cx="654685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PT" sz="2000" b="1" dirty="0">
                <a:solidFill>
                  <a:schemeClr val="tx2">
                    <a:lumMod val="75000"/>
                  </a:schemeClr>
                </a:solidFill>
                <a:latin typeface="Myriad Pro" pitchFamily="34" charset="0"/>
              </a:rPr>
              <a:t>Referências</a:t>
            </a:r>
          </a:p>
          <a:p>
            <a:pPr>
              <a:defRPr/>
            </a:pPr>
            <a:r>
              <a:rPr lang="pt-PT" sz="2800" b="1" dirty="0">
                <a:solidFill>
                  <a:schemeClr val="tx2">
                    <a:lumMod val="75000"/>
                  </a:schemeClr>
                </a:solidFill>
                <a:latin typeface="Myriad Pro" pitchFamily="34" charset="0"/>
              </a:rPr>
              <a:t>Tiara </a:t>
            </a:r>
            <a:r>
              <a:rPr lang="pt-PT" sz="2800" b="1" dirty="0" err="1">
                <a:solidFill>
                  <a:schemeClr val="tx2">
                    <a:lumMod val="75000"/>
                  </a:schemeClr>
                </a:solidFill>
                <a:latin typeface="Myriad Pro" pitchFamily="34" charset="0"/>
              </a:rPr>
              <a:t>Hotels</a:t>
            </a:r>
            <a:endParaRPr lang="pt-PT" sz="2800" b="1" dirty="0">
              <a:solidFill>
                <a:schemeClr val="tx2">
                  <a:lumMod val="75000"/>
                </a:schemeClr>
              </a:solidFill>
              <a:latin typeface="Myriad Pro" pitchFamily="34" charset="0"/>
            </a:endParaRPr>
          </a:p>
        </p:txBody>
      </p:sp>
      <p:pic>
        <p:nvPicPr>
          <p:cNvPr id="21509" name="Picture 6" descr="C:\Users\LUS~1\AppData\Local\Temp\Rar$DRa0.686\For Web\Logo_Blu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813" y="271463"/>
            <a:ext cx="16573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Marcador de Posição do Número do Diapositivo 3"/>
          <p:cNvSpPr txBox="1">
            <a:spLocks/>
          </p:cNvSpPr>
          <p:nvPr/>
        </p:nvSpPr>
        <p:spPr bwMode="auto">
          <a:xfrm>
            <a:off x="228600" y="6340475"/>
            <a:ext cx="3200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solidFill>
                  <a:srgbClr val="898989"/>
                </a:solidFill>
                <a:latin typeface="Arial" pitchFamily="34" charset="0"/>
              </a:rPr>
              <a:t>BENCHMARK EMAIL</a:t>
            </a:r>
          </a:p>
        </p:txBody>
      </p:sp>
    </p:spTree>
    <p:extLst>
      <p:ext uri="{BB962C8B-B14F-4D97-AF65-F5344CB8AC3E}">
        <p14:creationId xmlns:p14="http://schemas.microsoft.com/office/powerpoint/2010/main" val="1368418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aixaDeTexto 24"/>
          <p:cNvSpPr txBox="1">
            <a:spLocks noChangeArrowheads="1"/>
          </p:cNvSpPr>
          <p:nvPr/>
        </p:nvSpPr>
        <p:spPr bwMode="auto">
          <a:xfrm>
            <a:off x="228600" y="1109663"/>
            <a:ext cx="79168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PT" sz="1600" dirty="0">
                <a:solidFill>
                  <a:srgbClr val="414B56"/>
                </a:solidFill>
                <a:latin typeface="Arial" pitchFamily="34" charset="0"/>
              </a:rPr>
              <a:t>A Oferta única realiza dezenas de campanhas diárias com o Benchmark Email.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27013" y="152400"/>
            <a:ext cx="654685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PT" sz="2000" b="1" dirty="0">
                <a:solidFill>
                  <a:schemeClr val="tx2">
                    <a:lumMod val="75000"/>
                  </a:schemeClr>
                </a:solidFill>
                <a:latin typeface="Myriad Pro" pitchFamily="34" charset="0"/>
              </a:rPr>
              <a:t>Referências</a:t>
            </a:r>
          </a:p>
          <a:p>
            <a:pPr>
              <a:defRPr/>
            </a:pPr>
            <a:r>
              <a:rPr lang="pt-PT" sz="2800" b="1" dirty="0">
                <a:solidFill>
                  <a:schemeClr val="tx2">
                    <a:lumMod val="75000"/>
                  </a:schemeClr>
                </a:solidFill>
                <a:latin typeface="Myriad Pro" pitchFamily="34" charset="0"/>
              </a:rPr>
              <a:t>Oferta Única</a:t>
            </a:r>
          </a:p>
        </p:txBody>
      </p:sp>
      <p:pic>
        <p:nvPicPr>
          <p:cNvPr id="22532" name="Picture 6" descr="C:\Users\LUS~1\AppData\Local\Temp\Rar$DRa0.686\For Web\Logo_Blu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813" y="271463"/>
            <a:ext cx="16573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Marcador de Posição do Número do Diapositivo 3"/>
          <p:cNvSpPr txBox="1">
            <a:spLocks/>
          </p:cNvSpPr>
          <p:nvPr/>
        </p:nvSpPr>
        <p:spPr bwMode="auto">
          <a:xfrm>
            <a:off x="228600" y="6340475"/>
            <a:ext cx="3200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solidFill>
                  <a:srgbClr val="898989"/>
                </a:solidFill>
                <a:latin typeface="Arial" pitchFamily="34" charset="0"/>
              </a:rPr>
              <a:t>BENCHMARK EMAIL</a:t>
            </a:r>
          </a:p>
        </p:txBody>
      </p:sp>
      <p:pic>
        <p:nvPicPr>
          <p:cNvPr id="2253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9" t="7599" r="7500" b="6250"/>
          <a:stretch>
            <a:fillRect/>
          </a:stretch>
        </p:blipFill>
        <p:spPr bwMode="auto">
          <a:xfrm>
            <a:off x="533400" y="1752600"/>
            <a:ext cx="7924800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0377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m 20" descr="assinatura-emai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05500"/>
            <a:ext cx="67532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CaixaDeTexto 13"/>
          <p:cNvSpPr txBox="1">
            <a:spLocks noChangeArrowheads="1"/>
          </p:cNvSpPr>
          <p:nvPr/>
        </p:nvSpPr>
        <p:spPr bwMode="auto">
          <a:xfrm>
            <a:off x="228600" y="228600"/>
            <a:ext cx="78486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PT" sz="3000" dirty="0">
                <a:solidFill>
                  <a:srgbClr val="414B5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</a:rPr>
              <a:t>Contactos</a:t>
            </a:r>
            <a:r>
              <a:rPr lang="pt-PT" sz="3000" dirty="0">
                <a:solidFill>
                  <a:srgbClr val="414B56"/>
                </a:solidFill>
                <a:latin typeface="Arial" pitchFamily="34" charset="0"/>
              </a:rPr>
              <a:t> </a:t>
            </a:r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3879850" y="3292475"/>
          <a:ext cx="1382712" cy="122238"/>
        </p:xfrm>
        <a:graphic>
          <a:graphicData uri="http://schemas.openxmlformats.org/drawingml/2006/table">
            <a:tbl>
              <a:tblPr/>
              <a:tblGrid>
                <a:gridCol w="460904"/>
                <a:gridCol w="460904"/>
                <a:gridCol w="460904"/>
              </a:tblGrid>
              <a:tr h="1222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1F497D"/>
                        </a:solidFill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64" marR="6856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solidFill>
                          <a:srgbClr val="1F497D"/>
                        </a:solidFill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64" marR="6856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1F497D"/>
                        </a:solidFill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64" marR="6856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3560" name="Picture 2" descr="Description: cid:image002.jpg@01CC9FC3.9E28B9D0">
            <a:hlinkClick r:id="rId3" tooltip="blocked::http://www.facebook.com/inesting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575" y="6122988"/>
            <a:ext cx="3048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3" descr="Description: cid:image003.jpg@01CC9FC3.9E28B9D0">
            <a:hlinkClick r:id="rId5" tooltip="blocked::http://www.twitter.com/inesting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6122988"/>
            <a:ext cx="3048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4" descr="Description: cid:image004.jpg@01CC9FC3.9E28B9D0">
            <a:hlinkClick r:id="rId7" tooltip="blocked::http://www.youtube.com/inesting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121400"/>
            <a:ext cx="3048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5" name="Rectangle 9"/>
          <p:cNvSpPr>
            <a:spLocks noChangeArrowheads="1"/>
          </p:cNvSpPr>
          <p:nvPr/>
        </p:nvSpPr>
        <p:spPr bwMode="auto">
          <a:xfrm>
            <a:off x="304800" y="914400"/>
            <a:ext cx="2971800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pt-PT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Times New Roman" pitchFamily="18" charset="0"/>
              </a:rPr>
              <a:t>LISBOA </a:t>
            </a:r>
            <a:r>
              <a:rPr lang="pt-PT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Times New Roman" pitchFamily="18" charset="0"/>
              </a:rPr>
              <a:t>| PORTUGAL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  <a:p>
            <a:pPr eaLnBrk="0" hangingPunct="0">
              <a:defRPr/>
            </a:pPr>
            <a:r>
              <a:rPr lang="pt-PT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Times New Roman" pitchFamily="18" charset="0"/>
              </a:rPr>
              <a:t>Av. 25 de Abril de 1974, 15B, </a:t>
            </a:r>
          </a:p>
          <a:p>
            <a:pPr eaLnBrk="0" hangingPunct="0">
              <a:defRPr/>
            </a:pPr>
            <a:r>
              <a:rPr lang="pt-PT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Times New Roman" pitchFamily="18" charset="0"/>
              </a:rPr>
              <a:t>Edifício </a:t>
            </a:r>
            <a:r>
              <a:rPr lang="pt-PT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Times New Roman" pitchFamily="18" charset="0"/>
              </a:rPr>
              <a:t>Cyprium</a:t>
            </a:r>
            <a:r>
              <a:rPr lang="pt-PT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Times New Roman" pitchFamily="18" charset="0"/>
              </a:rPr>
              <a:t>, </a:t>
            </a:r>
            <a:r>
              <a:rPr lang="pt-PT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Times New Roman" pitchFamily="18" charset="0"/>
              </a:rPr>
              <a:t>Fracção</a:t>
            </a:r>
            <a:r>
              <a:rPr lang="pt-PT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Times New Roman" pitchFamily="18" charset="0"/>
              </a:rPr>
              <a:t> 0-A, </a:t>
            </a:r>
          </a:p>
          <a:p>
            <a:pPr eaLnBrk="0" hangingPunct="0">
              <a:defRPr/>
            </a:pPr>
            <a:r>
              <a:rPr lang="pt-PT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Times New Roman" pitchFamily="18" charset="0"/>
              </a:rPr>
              <a:t>2795-195 Linda-a-Velha, Portugal</a:t>
            </a:r>
          </a:p>
          <a:p>
            <a:pPr eaLnBrk="0" hangingPunct="0">
              <a:defRPr/>
            </a:pPr>
            <a:r>
              <a:rPr 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Times New Roman" pitchFamily="18" charset="0"/>
              </a:rPr>
              <a:t>Tel 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Times New Roman" pitchFamily="18" charset="0"/>
              </a:rPr>
              <a:t> (+351) 213 876 414 </a:t>
            </a:r>
          </a:p>
          <a:p>
            <a:pPr eaLnBrk="0" hangingPunct="0">
              <a:defRPr/>
            </a:pPr>
            <a:r>
              <a:rPr 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Times New Roman" pitchFamily="18" charset="0"/>
              </a:rPr>
              <a:t>Fax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Times New Roman" pitchFamily="18" charset="0"/>
              </a:rPr>
              <a:t> (+351) 213 876 416 </a:t>
            </a:r>
          </a:p>
          <a:p>
            <a:pPr eaLnBrk="0" hangingPunct="0">
              <a:defRPr/>
            </a:pPr>
            <a:r>
              <a:rPr lang="pt-PT" sz="1050" dirty="0" err="1">
                <a:ln w="3175">
                  <a:noFill/>
                </a:ln>
                <a:solidFill>
                  <a:srgbClr val="CC3300"/>
                </a:solidFill>
                <a:latin typeface="Arial" pitchFamily="34" charset="0"/>
                <a:cs typeface="Times New Roman" pitchFamily="18" charset="0"/>
                <a:hlinkClick r:id="rId9" tooltip="blocked::mailto:info@inesting.com"/>
              </a:rPr>
              <a:t>info@inesting.com</a:t>
            </a:r>
            <a:r>
              <a:rPr lang="pt-PT" sz="1050" dirty="0">
                <a:ln w="3175">
                  <a:noFill/>
                </a:ln>
                <a:solidFill>
                  <a:srgbClr val="CC3300"/>
                </a:solidFill>
                <a:latin typeface="Arial" pitchFamily="34" charset="0"/>
                <a:cs typeface="Times New Roman" pitchFamily="18" charset="0"/>
              </a:rPr>
              <a:t> </a:t>
            </a:r>
          </a:p>
          <a:p>
            <a:pPr eaLnBrk="0" hangingPunct="0">
              <a:defRPr/>
            </a:pPr>
            <a:r>
              <a:rPr lang="pt-PT" sz="1050" dirty="0" err="1">
                <a:solidFill>
                  <a:srgbClr val="9D454F"/>
                </a:solidFill>
                <a:latin typeface="Arial" pitchFamily="34" charset="0"/>
                <a:cs typeface="Times New Roman" pitchFamily="18" charset="0"/>
                <a:hlinkClick r:id="rId10" tooltip="blocked::http://www.inesting.com/"/>
              </a:rPr>
              <a:t>www.inesting.com</a:t>
            </a:r>
            <a:endParaRPr lang="pt-PT" sz="1050" dirty="0">
              <a:solidFill>
                <a:srgbClr val="9D454F"/>
              </a:solidFill>
              <a:latin typeface="Arial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pt-PT" sz="1050" dirty="0">
              <a:solidFill>
                <a:srgbClr val="9D454F"/>
              </a:solidFill>
              <a:latin typeface="Arial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pt-PT" sz="1050" dirty="0">
                <a:solidFill>
                  <a:srgbClr val="9D454F"/>
                </a:solidFill>
                <a:latin typeface="Arial" pitchFamily="34" charset="0"/>
                <a:cs typeface="Times New Roman" pitchFamily="18" charset="0"/>
                <a:hlinkClick r:id="rId11"/>
              </a:rPr>
              <a:t>Ver mapa</a:t>
            </a:r>
            <a:endParaRPr lang="pt-PT" sz="1050" dirty="0">
              <a:solidFill>
                <a:srgbClr val="9D454F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23564" name="Rectangle 11"/>
          <p:cNvSpPr>
            <a:spLocks noChangeArrowheads="1"/>
          </p:cNvSpPr>
          <p:nvPr/>
        </p:nvSpPr>
        <p:spPr bwMode="auto">
          <a:xfrm>
            <a:off x="0" y="35528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pt-PT"/>
          </a:p>
        </p:txBody>
      </p:sp>
      <p:sp>
        <p:nvSpPr>
          <p:cNvPr id="23565" name="Rectangle 12"/>
          <p:cNvSpPr>
            <a:spLocks noChangeArrowheads="1"/>
          </p:cNvSpPr>
          <p:nvPr/>
        </p:nvSpPr>
        <p:spPr bwMode="auto">
          <a:xfrm>
            <a:off x="0" y="4276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t-PT"/>
          </a:p>
        </p:txBody>
      </p:sp>
      <p:sp>
        <p:nvSpPr>
          <p:cNvPr id="23566" name="Rectangle 13"/>
          <p:cNvSpPr>
            <a:spLocks noChangeArrowheads="1"/>
          </p:cNvSpPr>
          <p:nvPr/>
        </p:nvSpPr>
        <p:spPr bwMode="auto">
          <a:xfrm>
            <a:off x="0" y="4895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t-PT"/>
          </a:p>
        </p:txBody>
      </p:sp>
      <p:sp>
        <p:nvSpPr>
          <p:cNvPr id="23" name="CaixaDeTexto 22"/>
          <p:cNvSpPr txBox="1"/>
          <p:nvPr/>
        </p:nvSpPr>
        <p:spPr>
          <a:xfrm>
            <a:off x="304800" y="2819400"/>
            <a:ext cx="2327275" cy="17621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pt-PT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Times New Roman" pitchFamily="18" charset="0"/>
              </a:rPr>
              <a:t>FARO </a:t>
            </a:r>
            <a:r>
              <a:rPr lang="pt-PT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Times New Roman" pitchFamily="18" charset="0"/>
              </a:rPr>
              <a:t>| PORTUGAL</a:t>
            </a:r>
          </a:p>
          <a:p>
            <a:pPr eaLnBrk="0" hangingPunct="0">
              <a:defRPr/>
            </a:pPr>
            <a:r>
              <a:rPr lang="pt-PT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Times New Roman" pitchFamily="18" charset="0"/>
              </a:rPr>
              <a:t>Urbanização </a:t>
            </a:r>
            <a:r>
              <a:rPr lang="pt-PT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Times New Roman" pitchFamily="18" charset="0"/>
              </a:rPr>
              <a:t>Montebranco</a:t>
            </a:r>
            <a:r>
              <a:rPr lang="pt-PT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Times New Roman" pitchFamily="18" charset="0"/>
              </a:rPr>
              <a:t>, </a:t>
            </a:r>
          </a:p>
          <a:p>
            <a:pPr eaLnBrk="0" hangingPunct="0">
              <a:defRPr/>
            </a:pPr>
            <a:r>
              <a:rPr lang="pt-PT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Times New Roman" pitchFamily="18" charset="0"/>
              </a:rPr>
              <a:t>Rua das Violetas, Lote U, Loja 4, </a:t>
            </a:r>
          </a:p>
          <a:p>
            <a:pPr eaLnBrk="0" hangingPunct="0">
              <a:defRPr/>
            </a:pPr>
            <a:r>
              <a:rPr lang="pt-PT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Times New Roman" pitchFamily="18" charset="0"/>
              </a:rPr>
              <a:t>8005-146 Gambelas, Faro, Portugal</a:t>
            </a:r>
          </a:p>
          <a:p>
            <a:pPr eaLnBrk="0" hangingPunct="0">
              <a:defRPr/>
            </a:pPr>
            <a:r>
              <a:rPr 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Times New Roman" pitchFamily="18" charset="0"/>
              </a:rPr>
              <a:t>Tel 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Times New Roman" pitchFamily="18" charset="0"/>
              </a:rPr>
              <a:t>(+351) 289 819 737</a:t>
            </a:r>
          </a:p>
          <a:p>
            <a:pPr eaLnBrk="0" hangingPunct="0">
              <a:defRPr/>
            </a:pPr>
            <a:r>
              <a:rPr 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Times New Roman" pitchFamily="18" charset="0"/>
              </a:rPr>
              <a:t>Fax 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Times New Roman" pitchFamily="18" charset="0"/>
              </a:rPr>
              <a:t>(+351) 289 819 739</a:t>
            </a:r>
          </a:p>
          <a:p>
            <a:pPr eaLnBrk="0" hangingPunct="0">
              <a:defRPr/>
            </a:pPr>
            <a:endParaRPr lang="pt-PT" sz="1050" dirty="0">
              <a:solidFill>
                <a:srgbClr val="CC3300"/>
              </a:solidFill>
              <a:latin typeface="Arial" pitchFamily="34" charset="0"/>
              <a:cs typeface="Times New Roman" pitchFamily="18" charset="0"/>
              <a:hlinkClick r:id="rId9" tooltip="blocked::mailto:info@inesting.com"/>
            </a:endParaRPr>
          </a:p>
          <a:p>
            <a:pPr eaLnBrk="0" hangingPunct="0">
              <a:defRPr/>
            </a:pPr>
            <a:r>
              <a:rPr lang="pt-PT" sz="1050" dirty="0">
                <a:solidFill>
                  <a:srgbClr val="9D454F"/>
                </a:solidFill>
                <a:latin typeface="Arial" pitchFamily="34" charset="0"/>
                <a:cs typeface="Times New Roman" pitchFamily="18" charset="0"/>
                <a:hlinkClick r:id="rId12"/>
              </a:rPr>
              <a:t>Ver mapa</a:t>
            </a:r>
            <a:endParaRPr lang="pt-PT" sz="1050" dirty="0">
              <a:solidFill>
                <a:srgbClr val="9D454F"/>
              </a:solidFill>
              <a:latin typeface="Arial" pitchFamily="34" charset="0"/>
              <a:cs typeface="Times New Roman" pitchFamily="18" charset="0"/>
            </a:endParaRPr>
          </a:p>
          <a:p>
            <a:pPr>
              <a:defRPr/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323850" y="4343400"/>
            <a:ext cx="3009900" cy="1600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pt-PT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Times New Roman" pitchFamily="18" charset="0"/>
              </a:rPr>
              <a:t>SÃO PAULO </a:t>
            </a:r>
            <a:r>
              <a:rPr lang="pt-PT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Times New Roman" pitchFamily="18" charset="0"/>
              </a:rPr>
              <a:t>| BRASIL</a:t>
            </a:r>
          </a:p>
          <a:p>
            <a:pPr eaLnBrk="0" hangingPunct="0">
              <a:defRPr/>
            </a:pPr>
            <a:r>
              <a:rPr lang="pt-PT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Times New Roman" pitchFamily="18" charset="0"/>
              </a:rPr>
              <a:t>Av. </a:t>
            </a:r>
            <a:r>
              <a:rPr lang="pt-PT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Times New Roman" pitchFamily="18" charset="0"/>
              </a:rPr>
              <a:t>Eng</a:t>
            </a:r>
            <a:r>
              <a:rPr lang="pt-PT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Times New Roman" pitchFamily="18" charset="0"/>
              </a:rPr>
              <a:t>. Luís Carlos Berrini,550 - 4º andar </a:t>
            </a:r>
          </a:p>
          <a:p>
            <a:pPr eaLnBrk="0" hangingPunct="0">
              <a:defRPr/>
            </a:pPr>
            <a:r>
              <a:rPr lang="pt-PT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Times New Roman" pitchFamily="18" charset="0"/>
              </a:rPr>
              <a:t>Brooklin</a:t>
            </a:r>
            <a:r>
              <a:rPr lang="pt-PT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Times New Roman" pitchFamily="18" charset="0"/>
              </a:rPr>
              <a:t> - São Paulo - SP - CEP: 04571-000 </a:t>
            </a:r>
          </a:p>
          <a:p>
            <a:pPr eaLnBrk="0" hangingPunct="0">
              <a:defRPr/>
            </a:pPr>
            <a:r>
              <a:rPr lang="pt-PT" sz="105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Times New Roman" pitchFamily="18" charset="0"/>
              </a:rPr>
              <a:t>Tel</a:t>
            </a:r>
            <a:r>
              <a:rPr lang="pt-PT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Times New Roman" pitchFamily="18" charset="0"/>
              </a:rPr>
              <a:t> (+55) 11 3382-1373 </a:t>
            </a:r>
          </a:p>
          <a:p>
            <a:pPr eaLnBrk="0" hangingPunct="0">
              <a:defRPr/>
            </a:pPr>
            <a:r>
              <a:rPr lang="pt-PT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Times New Roman" pitchFamily="18" charset="0"/>
              </a:rPr>
              <a:t>Fax </a:t>
            </a:r>
            <a:r>
              <a:rPr lang="pt-PT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Times New Roman" pitchFamily="18" charset="0"/>
              </a:rPr>
              <a:t>(+55) 11 5504-1910</a:t>
            </a:r>
            <a:endParaRPr lang="pt-PT" sz="1050" dirty="0">
              <a:solidFill>
                <a:srgbClr val="CC3300"/>
              </a:solidFill>
              <a:latin typeface="Arial" pitchFamily="34" charset="0"/>
              <a:cs typeface="Times New Roman" pitchFamily="18" charset="0"/>
              <a:hlinkClick r:id="rId9" tooltip="blocked::mailto:info@inesting.com"/>
            </a:endParaRPr>
          </a:p>
          <a:p>
            <a:pPr eaLnBrk="0" hangingPunct="0">
              <a:defRPr/>
            </a:pPr>
            <a:endParaRPr lang="pt-PT" sz="1050" dirty="0">
              <a:solidFill>
                <a:srgbClr val="9D454F"/>
              </a:solidFill>
              <a:latin typeface="Arial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pt-PT" sz="1050" dirty="0">
                <a:solidFill>
                  <a:srgbClr val="9D454F"/>
                </a:solidFill>
                <a:latin typeface="Arial" pitchFamily="34" charset="0"/>
                <a:cs typeface="Times New Roman" pitchFamily="18" charset="0"/>
                <a:hlinkClick r:id="rId13"/>
              </a:rPr>
              <a:t>Ver mapa</a:t>
            </a:r>
            <a:endParaRPr lang="pt-PT" sz="1050" dirty="0">
              <a:solidFill>
                <a:srgbClr val="9D454F"/>
              </a:solidFill>
              <a:latin typeface="Arial" pitchFamily="34" charset="0"/>
              <a:cs typeface="Times New Roman" pitchFamily="18" charset="0"/>
            </a:endParaRPr>
          </a:p>
          <a:p>
            <a:pPr>
              <a:defRPr/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  <p:pic>
        <p:nvPicPr>
          <p:cNvPr id="23569" name="Picture 2" descr="F:\Inesting\02. Projectos\Inesting\PPT Contactos\Arte Final\Imagens\Mapa_Contactos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038225"/>
            <a:ext cx="5367338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268674"/>
      </p:ext>
    </p:extLst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13"/>
          <p:cNvSpPr txBox="1">
            <a:spLocks noChangeArrowheads="1"/>
          </p:cNvSpPr>
          <p:nvPr/>
        </p:nvSpPr>
        <p:spPr bwMode="auto">
          <a:xfrm>
            <a:off x="228600" y="228600"/>
            <a:ext cx="78486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3000" dirty="0" smtClean="0">
                <a:solidFill>
                  <a:srgbClr val="414B56"/>
                </a:solidFill>
                <a:latin typeface="Arial" pitchFamily="34" charset="0"/>
              </a:rPr>
              <a:t>Utilização do Email Marketing</a:t>
            </a:r>
            <a:endParaRPr lang="pt-PT" sz="3000" dirty="0">
              <a:solidFill>
                <a:srgbClr val="414B56"/>
              </a:solidFill>
              <a:latin typeface="Arial" pitchFamily="34" charset="0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PAG. </a:t>
            </a:r>
            <a:fld id="{666547F7-8C38-4E48-A7B9-6B03D3C5907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" name="Picture 17" descr="http://www.emarketer.com/images/chart_gifs/128001-129000/12800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5084441" cy="5195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32757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12" descr="ROI for Select Marketing Tactics according to US Search Marketers, June-July 2007 (% of respondents)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1676400"/>
            <a:ext cx="4092575" cy="410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13"/>
          <p:cNvSpPr txBox="1">
            <a:spLocks noChangeArrowheads="1"/>
          </p:cNvSpPr>
          <p:nvPr/>
        </p:nvSpPr>
        <p:spPr bwMode="auto">
          <a:xfrm>
            <a:off x="228600" y="228600"/>
            <a:ext cx="78486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3000" dirty="0" smtClean="0">
                <a:solidFill>
                  <a:srgbClr val="414B56"/>
                </a:solidFill>
                <a:latin typeface="Arial" pitchFamily="34" charset="0"/>
              </a:rPr>
              <a:t>Retorno do Email Marketing</a:t>
            </a:r>
            <a:endParaRPr lang="pt-PT" sz="3000" dirty="0">
              <a:solidFill>
                <a:srgbClr val="414B56"/>
              </a:solidFill>
              <a:latin typeface="Arial" pitchFamily="34" charset="0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PAG. </a:t>
            </a:r>
            <a:fld id="{666547F7-8C38-4E48-A7B9-6B03D3C5907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28600" y="1524000"/>
            <a:ext cx="70866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424B52"/>
                </a:solidFill>
                <a:latin typeface="Arial" pitchFamily="34" charset="0"/>
              </a:rPr>
              <a:t>. Canal de marketing </a:t>
            </a:r>
            <a:r>
              <a:rPr lang="en-US" sz="2400" dirty="0" err="1">
                <a:solidFill>
                  <a:srgbClr val="424B52"/>
                </a:solidFill>
                <a:latin typeface="Arial" pitchFamily="34" charset="0"/>
              </a:rPr>
              <a:t>directo</a:t>
            </a:r>
            <a:r>
              <a:rPr lang="en-US" sz="2400" dirty="0">
                <a:solidFill>
                  <a:srgbClr val="424B52"/>
                </a:solidFill>
                <a:latin typeface="Arial" pitchFamily="34" charset="0"/>
              </a:rPr>
              <a:t>;</a:t>
            </a:r>
          </a:p>
          <a:p>
            <a:r>
              <a:rPr lang="en-US" sz="2400" dirty="0">
                <a:solidFill>
                  <a:srgbClr val="424B52"/>
                </a:solidFill>
                <a:latin typeface="Arial" pitchFamily="34" charset="0"/>
              </a:rPr>
              <a:t/>
            </a:r>
            <a:br>
              <a:rPr lang="en-US" sz="2400" dirty="0">
                <a:solidFill>
                  <a:srgbClr val="424B52"/>
                </a:solidFill>
                <a:latin typeface="Arial" pitchFamily="34" charset="0"/>
              </a:rPr>
            </a:br>
            <a:r>
              <a:rPr lang="en-US" sz="2400" dirty="0">
                <a:solidFill>
                  <a:srgbClr val="424B52"/>
                </a:solidFill>
                <a:latin typeface="Arial" pitchFamily="34" charset="0"/>
              </a:rPr>
              <a:t>. </a:t>
            </a:r>
            <a:r>
              <a:rPr lang="en-US" sz="2400" dirty="0" err="1">
                <a:solidFill>
                  <a:srgbClr val="424B52"/>
                </a:solidFill>
                <a:latin typeface="Arial" pitchFamily="34" charset="0"/>
              </a:rPr>
              <a:t>Custo</a:t>
            </a:r>
            <a:r>
              <a:rPr lang="en-US" sz="2400" dirty="0">
                <a:solidFill>
                  <a:srgbClr val="424B52"/>
                </a:solidFill>
                <a:latin typeface="Arial" pitchFamily="34" charset="0"/>
              </a:rPr>
              <a:t> </a:t>
            </a:r>
            <a:r>
              <a:rPr lang="en-US" sz="2400" dirty="0" err="1">
                <a:solidFill>
                  <a:srgbClr val="424B52"/>
                </a:solidFill>
                <a:latin typeface="Arial" pitchFamily="34" charset="0"/>
              </a:rPr>
              <a:t>por</a:t>
            </a:r>
            <a:r>
              <a:rPr lang="en-US" sz="2400" dirty="0">
                <a:solidFill>
                  <a:srgbClr val="424B52"/>
                </a:solidFill>
                <a:latin typeface="Arial" pitchFamily="34" charset="0"/>
              </a:rPr>
              <a:t> </a:t>
            </a:r>
            <a:r>
              <a:rPr lang="en-US" sz="2400" dirty="0" err="1">
                <a:solidFill>
                  <a:srgbClr val="424B52"/>
                </a:solidFill>
                <a:latin typeface="Arial" pitchFamily="34" charset="0"/>
              </a:rPr>
              <a:t>contacto</a:t>
            </a:r>
            <a:r>
              <a:rPr lang="en-US" sz="2400" dirty="0">
                <a:solidFill>
                  <a:srgbClr val="424B52"/>
                </a:solidFill>
                <a:latin typeface="Arial" pitchFamily="34" charset="0"/>
              </a:rPr>
              <a:t> </a:t>
            </a:r>
            <a:r>
              <a:rPr lang="en-US" sz="2400" dirty="0" err="1">
                <a:solidFill>
                  <a:srgbClr val="424B52"/>
                </a:solidFill>
                <a:latin typeface="Arial" pitchFamily="34" charset="0"/>
              </a:rPr>
              <a:t>baixo</a:t>
            </a:r>
            <a:r>
              <a:rPr lang="en-US" sz="2400" dirty="0">
                <a:solidFill>
                  <a:srgbClr val="424B52"/>
                </a:solidFill>
                <a:latin typeface="Arial" pitchFamily="34" charset="0"/>
              </a:rPr>
              <a:t>;</a:t>
            </a:r>
          </a:p>
          <a:p>
            <a:r>
              <a:rPr lang="en-US" sz="2400" dirty="0">
                <a:solidFill>
                  <a:srgbClr val="424B52"/>
                </a:solidFill>
                <a:latin typeface="Arial" pitchFamily="34" charset="0"/>
              </a:rPr>
              <a:t/>
            </a:r>
            <a:br>
              <a:rPr lang="en-US" sz="2400" dirty="0">
                <a:solidFill>
                  <a:srgbClr val="424B52"/>
                </a:solidFill>
                <a:latin typeface="Arial" pitchFamily="34" charset="0"/>
              </a:rPr>
            </a:br>
            <a:r>
              <a:rPr lang="en-US" sz="2400" dirty="0">
                <a:solidFill>
                  <a:srgbClr val="424B52"/>
                </a:solidFill>
                <a:latin typeface="Arial" pitchFamily="34" charset="0"/>
              </a:rPr>
              <a:t>. </a:t>
            </a:r>
            <a:r>
              <a:rPr lang="en-US" sz="2400" dirty="0" err="1">
                <a:solidFill>
                  <a:srgbClr val="424B52"/>
                </a:solidFill>
                <a:latin typeface="Arial" pitchFamily="34" charset="0"/>
              </a:rPr>
              <a:t>Potencial</a:t>
            </a:r>
            <a:r>
              <a:rPr lang="en-US" sz="2400" dirty="0">
                <a:solidFill>
                  <a:srgbClr val="424B52"/>
                </a:solidFill>
                <a:latin typeface="Arial" pitchFamily="34" charset="0"/>
              </a:rPr>
              <a:t> de </a:t>
            </a:r>
            <a:r>
              <a:rPr lang="en-US" sz="2400" dirty="0" err="1">
                <a:solidFill>
                  <a:srgbClr val="424B52"/>
                </a:solidFill>
                <a:latin typeface="Arial" pitchFamily="34" charset="0"/>
              </a:rPr>
              <a:t>interacção</a:t>
            </a:r>
            <a:r>
              <a:rPr lang="en-US" sz="2400" dirty="0">
                <a:solidFill>
                  <a:srgbClr val="424B52"/>
                </a:solidFill>
                <a:latin typeface="Arial" pitchFamily="34" charset="0"/>
              </a:rPr>
              <a:t>;</a:t>
            </a:r>
          </a:p>
          <a:p>
            <a:endParaRPr lang="en-US" sz="2400" dirty="0">
              <a:solidFill>
                <a:srgbClr val="424B52"/>
              </a:solidFill>
              <a:latin typeface="Arial" pitchFamily="34" charset="0"/>
            </a:endParaRPr>
          </a:p>
          <a:p>
            <a:r>
              <a:rPr lang="en-US" sz="2400" dirty="0">
                <a:solidFill>
                  <a:srgbClr val="424B52"/>
                </a:solidFill>
                <a:latin typeface="Arial" pitchFamily="34" charset="0"/>
              </a:rPr>
              <a:t>. </a:t>
            </a:r>
            <a:r>
              <a:rPr lang="en-US" sz="2400" dirty="0" err="1">
                <a:solidFill>
                  <a:srgbClr val="424B52"/>
                </a:solidFill>
                <a:latin typeface="Arial" pitchFamily="34" charset="0"/>
              </a:rPr>
              <a:t>Potencial</a:t>
            </a:r>
            <a:r>
              <a:rPr lang="en-US" sz="2400" dirty="0">
                <a:solidFill>
                  <a:srgbClr val="424B52"/>
                </a:solidFill>
                <a:latin typeface="Arial" pitchFamily="34" charset="0"/>
              </a:rPr>
              <a:t> de </a:t>
            </a:r>
            <a:r>
              <a:rPr lang="en-US" sz="2400" dirty="0" err="1">
                <a:solidFill>
                  <a:srgbClr val="424B52"/>
                </a:solidFill>
                <a:latin typeface="Arial" pitchFamily="34" charset="0"/>
              </a:rPr>
              <a:t>personalização</a:t>
            </a:r>
            <a:r>
              <a:rPr lang="en-US" sz="2400" dirty="0">
                <a:solidFill>
                  <a:srgbClr val="424B52"/>
                </a:solidFill>
                <a:latin typeface="Arial" pitchFamily="34" charset="0"/>
              </a:rPr>
              <a:t>;</a:t>
            </a:r>
          </a:p>
          <a:p>
            <a:endParaRPr lang="en-US" sz="2400" dirty="0">
              <a:solidFill>
                <a:srgbClr val="424B52"/>
              </a:solidFill>
              <a:latin typeface="Arial" pitchFamily="34" charset="0"/>
            </a:endParaRPr>
          </a:p>
          <a:p>
            <a:r>
              <a:rPr lang="en-US" sz="2400" dirty="0">
                <a:solidFill>
                  <a:srgbClr val="424B52"/>
                </a:solidFill>
                <a:latin typeface="Arial" pitchFamily="34" charset="0"/>
              </a:rPr>
              <a:t>. </a:t>
            </a:r>
            <a:r>
              <a:rPr lang="en-US" sz="2400" dirty="0" err="1">
                <a:solidFill>
                  <a:srgbClr val="424B52"/>
                </a:solidFill>
                <a:latin typeface="Arial" pitchFamily="34" charset="0"/>
              </a:rPr>
              <a:t>Integração</a:t>
            </a:r>
            <a:r>
              <a:rPr lang="en-US" sz="2400" dirty="0">
                <a:solidFill>
                  <a:srgbClr val="424B52"/>
                </a:solidFill>
                <a:latin typeface="Arial" pitchFamily="34" charset="0"/>
              </a:rPr>
              <a:t> de </a:t>
            </a:r>
            <a:r>
              <a:rPr lang="en-US" sz="2400" dirty="0" err="1">
                <a:solidFill>
                  <a:srgbClr val="424B52"/>
                </a:solidFill>
                <a:latin typeface="Arial" pitchFamily="34" charset="0"/>
              </a:rPr>
              <a:t>automatismos</a:t>
            </a:r>
            <a:r>
              <a:rPr lang="en-US" sz="2400" dirty="0">
                <a:solidFill>
                  <a:srgbClr val="424B52"/>
                </a:solidFill>
                <a:latin typeface="Arial" pitchFamily="34" charset="0"/>
              </a:rPr>
              <a:t>;</a:t>
            </a:r>
          </a:p>
          <a:p>
            <a:endParaRPr lang="en-US" sz="2400" dirty="0">
              <a:solidFill>
                <a:srgbClr val="424B52"/>
              </a:solidFill>
              <a:latin typeface="Arial" pitchFamily="34" charset="0"/>
            </a:endParaRPr>
          </a:p>
          <a:p>
            <a:endParaRPr lang="en-US" sz="2400" dirty="0">
              <a:solidFill>
                <a:srgbClr val="424B52"/>
              </a:solidFill>
              <a:latin typeface="Arial" pitchFamily="34" charset="0"/>
            </a:endParaRPr>
          </a:p>
        </p:txBody>
      </p:sp>
      <p:sp>
        <p:nvSpPr>
          <p:cNvPr id="5" name="CaixaDeTexto 13"/>
          <p:cNvSpPr txBox="1">
            <a:spLocks noChangeArrowheads="1"/>
          </p:cNvSpPr>
          <p:nvPr/>
        </p:nvSpPr>
        <p:spPr bwMode="auto">
          <a:xfrm>
            <a:off x="228600" y="228600"/>
            <a:ext cx="78486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3000" dirty="0" smtClean="0">
                <a:solidFill>
                  <a:srgbClr val="414B56"/>
                </a:solidFill>
                <a:latin typeface="Arial" pitchFamily="34" charset="0"/>
              </a:rPr>
              <a:t>Vantagens do Canal Email</a:t>
            </a:r>
            <a:endParaRPr lang="pt-PT" sz="3000" dirty="0">
              <a:solidFill>
                <a:srgbClr val="414B56"/>
              </a:solidFill>
              <a:latin typeface="Arial" pitchFamily="34" charset="0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PAG. </a:t>
            </a:r>
            <a:fld id="{666547F7-8C38-4E48-A7B9-6B03D3C5907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28600" y="1752600"/>
            <a:ext cx="7239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424B52"/>
                </a:solidFill>
                <a:latin typeface="Verdana" pitchFamily="34" charset="0"/>
              </a:rPr>
              <a:t>. </a:t>
            </a:r>
            <a:r>
              <a:rPr lang="en-US" sz="2400" dirty="0" err="1">
                <a:solidFill>
                  <a:srgbClr val="424B52"/>
                </a:solidFill>
                <a:latin typeface="Verdana" pitchFamily="34" charset="0"/>
              </a:rPr>
              <a:t>Desgaste</a:t>
            </a:r>
            <a:r>
              <a:rPr lang="en-US" sz="2400" dirty="0">
                <a:solidFill>
                  <a:srgbClr val="424B52"/>
                </a:solidFill>
                <a:latin typeface="Verdana" pitchFamily="34" charset="0"/>
              </a:rPr>
              <a:t> do canal </a:t>
            </a:r>
            <a:r>
              <a:rPr lang="en-US" sz="2400" dirty="0" err="1">
                <a:solidFill>
                  <a:srgbClr val="424B52"/>
                </a:solidFill>
                <a:latin typeface="Verdana" pitchFamily="34" charset="0"/>
              </a:rPr>
              <a:t>junto</a:t>
            </a:r>
            <a:r>
              <a:rPr lang="en-US" sz="2400" dirty="0">
                <a:solidFill>
                  <a:srgbClr val="424B52"/>
                </a:solidFill>
                <a:latin typeface="Verdana" pitchFamily="34" charset="0"/>
              </a:rPr>
              <a:t> do </a:t>
            </a:r>
            <a:r>
              <a:rPr lang="en-US" sz="2400" dirty="0" err="1">
                <a:solidFill>
                  <a:srgbClr val="424B52"/>
                </a:solidFill>
                <a:latin typeface="Verdana" pitchFamily="34" charset="0"/>
              </a:rPr>
              <a:t>consumidor</a:t>
            </a:r>
            <a:r>
              <a:rPr lang="en-US" sz="2400" dirty="0">
                <a:solidFill>
                  <a:srgbClr val="424B52"/>
                </a:solidFill>
                <a:latin typeface="Verdana" pitchFamily="34" charset="0"/>
              </a:rPr>
              <a:t>;</a:t>
            </a:r>
          </a:p>
          <a:p>
            <a:endParaRPr lang="en-US" sz="2400" dirty="0">
              <a:solidFill>
                <a:srgbClr val="424B52"/>
              </a:solidFill>
              <a:latin typeface="Verdana" pitchFamily="34" charset="0"/>
            </a:endParaRPr>
          </a:p>
          <a:p>
            <a:r>
              <a:rPr lang="en-US" sz="2400" dirty="0">
                <a:solidFill>
                  <a:srgbClr val="424B52"/>
                </a:solidFill>
                <a:latin typeface="Verdana" pitchFamily="34" charset="0"/>
              </a:rPr>
              <a:t>. </a:t>
            </a:r>
            <a:r>
              <a:rPr lang="en-US" sz="2400" dirty="0" err="1">
                <a:solidFill>
                  <a:srgbClr val="424B52"/>
                </a:solidFill>
                <a:latin typeface="Verdana" pitchFamily="34" charset="0"/>
              </a:rPr>
              <a:t>Barreiras</a:t>
            </a:r>
            <a:r>
              <a:rPr lang="en-US" sz="2400" dirty="0">
                <a:solidFill>
                  <a:srgbClr val="424B52"/>
                </a:solidFill>
                <a:latin typeface="Verdana" pitchFamily="34" charset="0"/>
              </a:rPr>
              <a:t> anti-SPAM;</a:t>
            </a:r>
          </a:p>
          <a:p>
            <a:endParaRPr lang="en-US" sz="2400" dirty="0">
              <a:solidFill>
                <a:srgbClr val="424B52"/>
              </a:solidFill>
              <a:latin typeface="Verdana" pitchFamily="34" charset="0"/>
            </a:endParaRPr>
          </a:p>
          <a:p>
            <a:endParaRPr lang="en-US" sz="2400" dirty="0">
              <a:solidFill>
                <a:srgbClr val="424B52"/>
              </a:solidFill>
              <a:latin typeface="Verdana" pitchFamily="34" charset="0"/>
            </a:endParaRPr>
          </a:p>
          <a:p>
            <a:endParaRPr lang="en-US" sz="2400" dirty="0">
              <a:solidFill>
                <a:srgbClr val="424B52"/>
              </a:solidFill>
              <a:latin typeface="Verdana" pitchFamily="34" charset="0"/>
            </a:endParaRPr>
          </a:p>
        </p:txBody>
      </p:sp>
      <p:sp>
        <p:nvSpPr>
          <p:cNvPr id="5" name="CaixaDeTexto 13"/>
          <p:cNvSpPr txBox="1">
            <a:spLocks noChangeArrowheads="1"/>
          </p:cNvSpPr>
          <p:nvPr/>
        </p:nvSpPr>
        <p:spPr bwMode="auto">
          <a:xfrm>
            <a:off x="228600" y="228600"/>
            <a:ext cx="78486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3000" dirty="0" smtClean="0">
                <a:solidFill>
                  <a:srgbClr val="414B56"/>
                </a:solidFill>
                <a:latin typeface="Arial" pitchFamily="34" charset="0"/>
              </a:rPr>
              <a:t>Desvantagens do Canal Email</a:t>
            </a:r>
            <a:endParaRPr lang="pt-PT" sz="3000" dirty="0">
              <a:solidFill>
                <a:srgbClr val="414B56"/>
              </a:solidFill>
              <a:latin typeface="Arial" pitchFamily="34" charset="0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PAG. </a:t>
            </a:r>
            <a:fld id="{666547F7-8C38-4E48-A7B9-6B03D3C5907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1986</TotalTime>
  <Words>1946</Words>
  <Application>Microsoft Office PowerPoint</Application>
  <PresentationFormat>Apresentação no Ecrã (4:3)</PresentationFormat>
  <Paragraphs>374</Paragraphs>
  <Slides>56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56</vt:i4>
      </vt:variant>
    </vt:vector>
  </HeadingPairs>
  <TitlesOfParts>
    <vt:vector size="57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Rui el Brás</dc:title>
  <dc:creator>Rui</dc:creator>
  <cp:lastModifiedBy>Luis Neto</cp:lastModifiedBy>
  <cp:revision>223</cp:revision>
  <dcterms:created xsi:type="dcterms:W3CDTF">2006-08-16T00:00:00Z</dcterms:created>
  <dcterms:modified xsi:type="dcterms:W3CDTF">2013-01-17T14:55:31Z</dcterms:modified>
</cp:coreProperties>
</file>