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1"/>
  </p:notesMasterIdLst>
  <p:sldIdLst>
    <p:sldId id="256" r:id="rId3"/>
    <p:sldId id="349" r:id="rId4"/>
    <p:sldId id="350" r:id="rId5"/>
    <p:sldId id="276" r:id="rId6"/>
    <p:sldId id="287" r:id="rId7"/>
    <p:sldId id="288" r:id="rId8"/>
    <p:sldId id="286" r:id="rId9"/>
    <p:sldId id="277" r:id="rId10"/>
    <p:sldId id="278" r:id="rId11"/>
    <p:sldId id="273" r:id="rId12"/>
    <p:sldId id="275" r:id="rId13"/>
    <p:sldId id="279" r:id="rId14"/>
    <p:sldId id="280" r:id="rId15"/>
    <p:sldId id="281" r:id="rId16"/>
    <p:sldId id="274" r:id="rId17"/>
    <p:sldId id="282" r:id="rId18"/>
    <p:sldId id="283" r:id="rId19"/>
    <p:sldId id="284" r:id="rId20"/>
    <p:sldId id="285" r:id="rId21"/>
    <p:sldId id="289" r:id="rId22"/>
    <p:sldId id="291" r:id="rId23"/>
    <p:sldId id="290" r:id="rId24"/>
    <p:sldId id="292" r:id="rId25"/>
    <p:sldId id="293" r:id="rId26"/>
    <p:sldId id="294" r:id="rId27"/>
    <p:sldId id="347" r:id="rId28"/>
    <p:sldId id="348" r:id="rId29"/>
    <p:sldId id="295" r:id="rId30"/>
    <p:sldId id="326" r:id="rId31"/>
    <p:sldId id="324" r:id="rId32"/>
    <p:sldId id="327" r:id="rId33"/>
    <p:sldId id="328" r:id="rId34"/>
    <p:sldId id="325" r:id="rId35"/>
    <p:sldId id="296" r:id="rId36"/>
    <p:sldId id="297" r:id="rId37"/>
    <p:sldId id="298" r:id="rId38"/>
    <p:sldId id="299" r:id="rId39"/>
    <p:sldId id="323" r:id="rId40"/>
    <p:sldId id="302" r:id="rId41"/>
    <p:sldId id="329" r:id="rId42"/>
    <p:sldId id="320" r:id="rId43"/>
    <p:sldId id="321" r:id="rId44"/>
    <p:sldId id="358" r:id="rId45"/>
    <p:sldId id="359" r:id="rId46"/>
    <p:sldId id="342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343" r:id="rId60"/>
    <p:sldId id="344" r:id="rId61"/>
    <p:sldId id="345" r:id="rId62"/>
    <p:sldId id="346" r:id="rId63"/>
    <p:sldId id="300" r:id="rId64"/>
    <p:sldId id="322" r:id="rId65"/>
    <p:sldId id="303" r:id="rId66"/>
    <p:sldId id="304" r:id="rId67"/>
    <p:sldId id="305" r:id="rId68"/>
    <p:sldId id="306" r:id="rId69"/>
    <p:sldId id="307" r:id="rId70"/>
    <p:sldId id="308" r:id="rId71"/>
    <p:sldId id="309" r:id="rId72"/>
    <p:sldId id="310" r:id="rId73"/>
    <p:sldId id="311" r:id="rId74"/>
    <p:sldId id="313" r:id="rId75"/>
    <p:sldId id="312" r:id="rId76"/>
    <p:sldId id="314" r:id="rId77"/>
    <p:sldId id="315" r:id="rId78"/>
    <p:sldId id="316" r:id="rId79"/>
    <p:sldId id="317" r:id="rId80"/>
    <p:sldId id="318" r:id="rId81"/>
    <p:sldId id="319" r:id="rId82"/>
    <p:sldId id="351" r:id="rId83"/>
    <p:sldId id="352" r:id="rId84"/>
    <p:sldId id="353" r:id="rId85"/>
    <p:sldId id="354" r:id="rId86"/>
    <p:sldId id="355" r:id="rId87"/>
    <p:sldId id="356" r:id="rId88"/>
    <p:sldId id="357" r:id="rId89"/>
    <p:sldId id="272" r:id="rId9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6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A7103-8D29-48A0-AF4B-FD3908957DEA}" type="datetimeFigureOut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A1B66-13E0-48BF-B064-4E46EF2CA7C6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0" y="5000636"/>
            <a:ext cx="9144000" cy="1470025"/>
          </a:xfrm>
        </p:spPr>
        <p:txBody>
          <a:bodyPr>
            <a:normAutofit/>
          </a:bodyPr>
          <a:lstStyle>
            <a:lvl1pPr>
              <a:defRPr sz="4000" i="1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pt-PT" dirty="0" smtClean="0"/>
              <a:t>comunicação e comércio electrónico</a:t>
            </a:r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1859-BE3F-4A0A-9D4A-B1AA71BDC109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9627-0CA6-43B6-8CBF-D8E5A6D950BB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3C06-9D93-4FA5-B257-FF4CA2F26550}" type="datetimeFigureOut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28DA-A69D-4F11-A2F3-37E0448A940A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3C06-9D93-4FA5-B257-FF4CA2F26550}" type="datetimeFigureOut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28DA-A69D-4F11-A2F3-37E0448A940A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3C06-9D93-4FA5-B257-FF4CA2F26550}" type="datetimeFigureOut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28DA-A69D-4F11-A2F3-37E0448A940A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3C06-9D93-4FA5-B257-FF4CA2F26550}" type="datetimeFigureOut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28DA-A69D-4F11-A2F3-37E0448A940A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3C06-9D93-4FA5-B257-FF4CA2F26550}" type="datetimeFigureOut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28DA-A69D-4F11-A2F3-37E0448A940A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3C06-9D93-4FA5-B257-FF4CA2F26550}" type="datetimeFigureOut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28DA-A69D-4F11-A2F3-37E0448A940A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3C06-9D93-4FA5-B257-FF4CA2F26550}" type="datetimeFigureOut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28DA-A69D-4F11-A2F3-37E0448A940A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3C06-9D93-4FA5-B257-FF4CA2F26550}" type="datetimeFigureOut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28DA-A69D-4F11-A2F3-37E0448A940A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botto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49950"/>
            <a:ext cx="9144000" cy="908050"/>
          </a:xfrm>
          <a:prstGeom prst="rect">
            <a:avLst/>
          </a:prstGeom>
        </p:spPr>
      </p:pic>
      <p:pic>
        <p:nvPicPr>
          <p:cNvPr id="7" name="Imagem 6" descr="top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30250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786347"/>
          </a:xfrm>
        </p:spPr>
        <p:txBody>
          <a:bodyPr/>
          <a:lstStyle>
            <a:lvl1pPr>
              <a:buClr>
                <a:srgbClr val="B7CD00"/>
              </a:buClr>
              <a:buFont typeface="Arial" pitchFamily="34" charset="0"/>
              <a:buChar char="•"/>
              <a:defRPr i="1">
                <a:solidFill>
                  <a:srgbClr val="003E6E"/>
                </a:solidFill>
                <a:latin typeface="Segoe UI" pitchFamily="34" charset="0"/>
                <a:cs typeface="Segoe UI" pitchFamily="34" charset="0"/>
              </a:defRPr>
            </a:lvl1pPr>
            <a:lvl2pPr>
              <a:buClr>
                <a:srgbClr val="B7CD00"/>
              </a:buClr>
              <a:buFont typeface="Arial" pitchFamily="34" charset="0"/>
              <a:buChar char="•"/>
              <a:defRPr i="1">
                <a:solidFill>
                  <a:srgbClr val="003E6E"/>
                </a:solidFill>
                <a:latin typeface="Segoe UI" pitchFamily="34" charset="0"/>
                <a:cs typeface="Segoe UI" pitchFamily="34" charset="0"/>
              </a:defRPr>
            </a:lvl2pPr>
            <a:lvl3pPr>
              <a:buClr>
                <a:srgbClr val="B7CD00"/>
              </a:buClr>
              <a:buFont typeface="Arial" pitchFamily="34" charset="0"/>
              <a:buChar char="•"/>
              <a:defRPr i="1">
                <a:solidFill>
                  <a:srgbClr val="003E6E"/>
                </a:solidFill>
                <a:latin typeface="Segoe UI" pitchFamily="34" charset="0"/>
                <a:cs typeface="Segoe UI" pitchFamily="34" charset="0"/>
              </a:defRPr>
            </a:lvl3pPr>
            <a:lvl4pPr>
              <a:buClr>
                <a:srgbClr val="B7CD00"/>
              </a:buClr>
              <a:buFont typeface="Arial" pitchFamily="34" charset="0"/>
              <a:buChar char="•"/>
              <a:defRPr i="1">
                <a:solidFill>
                  <a:srgbClr val="003E6E"/>
                </a:solidFill>
                <a:latin typeface="Segoe UI" pitchFamily="34" charset="0"/>
                <a:cs typeface="Segoe UI" pitchFamily="34" charset="0"/>
              </a:defRPr>
            </a:lvl4pPr>
            <a:lvl5pPr>
              <a:buClr>
                <a:srgbClr val="B7CD00"/>
              </a:buClr>
              <a:buFont typeface="Arial" pitchFamily="34" charset="0"/>
              <a:buChar char="•"/>
              <a:defRPr i="1">
                <a:solidFill>
                  <a:srgbClr val="003E6E"/>
                </a:soli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428860" y="142852"/>
            <a:ext cx="6715140" cy="500066"/>
          </a:xfrm>
        </p:spPr>
        <p:txBody>
          <a:bodyPr>
            <a:noAutofit/>
          </a:bodyPr>
          <a:lstStyle>
            <a:lvl1pPr algn="l">
              <a:defRPr sz="3000" i="1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11" name="Marcador de Posição da Data 10"/>
          <p:cNvSpPr>
            <a:spLocks noGrp="1"/>
          </p:cNvSpPr>
          <p:nvPr>
            <p:ph type="dt" sz="half" idx="10"/>
          </p:nvPr>
        </p:nvSpPr>
        <p:spPr>
          <a:xfrm>
            <a:off x="80946" y="6500834"/>
            <a:ext cx="2133600" cy="220641"/>
          </a:xfrm>
        </p:spPr>
        <p:txBody>
          <a:bodyPr/>
          <a:lstStyle>
            <a:lvl1pPr>
              <a:defRPr sz="1000" i="1">
                <a:solidFill>
                  <a:srgbClr val="003E6E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12" name="Marcador de Posição do Número do Diapositivo 11"/>
          <p:cNvSpPr>
            <a:spLocks noGrp="1"/>
          </p:cNvSpPr>
          <p:nvPr>
            <p:ph type="sldNum" sz="quarter" idx="11"/>
          </p:nvPr>
        </p:nvSpPr>
        <p:spPr>
          <a:xfrm>
            <a:off x="4081474" y="6500835"/>
            <a:ext cx="1062030" cy="214314"/>
          </a:xfrm>
        </p:spPr>
        <p:txBody>
          <a:bodyPr/>
          <a:lstStyle>
            <a:lvl1pPr algn="ctr">
              <a:defRPr sz="1000" i="1">
                <a:solidFill>
                  <a:srgbClr val="003E6E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AB17F315-92E9-4F3A-BA9C-1EA763AB3DD7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3C06-9D93-4FA5-B257-FF4CA2F26550}" type="datetimeFigureOut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28DA-A69D-4F11-A2F3-37E0448A940A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3C06-9D93-4FA5-B257-FF4CA2F26550}" type="datetimeFigureOut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28DA-A69D-4F11-A2F3-37E0448A940A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3C06-9D93-4FA5-B257-FF4CA2F26550}" type="datetimeFigureOut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28DA-A69D-4F11-A2F3-37E0448A940A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22BA-0316-4B4D-9BEF-5B39EDFE4E50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2943-F104-4C65-9FDE-C0CE520557D6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EB83-9EC6-4CDF-A221-643D2AF65C14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DB2F-F978-4E73-B6CB-14A8A574E5D4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0568-3377-4D5B-8E52-27C4508294F2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708C-EBF1-4760-B46B-87838E4AF292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5400-5F9D-4749-B0B3-9D4ED697D707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B9892-519A-4C8F-BF32-2029272F3B28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7F315-92E9-4F3A-BA9C-1EA763AB3DD7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63C06-9D93-4FA5-B257-FF4CA2F26550}" type="datetimeFigureOut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228DA-A69D-4F11-A2F3-37E0448A940A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077072"/>
            <a:ext cx="4860032" cy="2780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60032" y="4725144"/>
            <a:ext cx="4283968" cy="2132856"/>
          </a:xfrm>
        </p:spPr>
        <p:txBody>
          <a:bodyPr>
            <a:normAutofit/>
          </a:bodyPr>
          <a:lstStyle/>
          <a:p>
            <a:r>
              <a:rPr lang="pt-PT" b="1" dirty="0" smtClean="0"/>
              <a:t>Óptimos negócios com</a:t>
            </a:r>
            <a:br>
              <a:rPr lang="pt-PT" b="1" dirty="0" smtClean="0"/>
            </a:br>
            <a:r>
              <a:rPr lang="pt-PT" b="1" dirty="0" smtClean="0"/>
              <a:t>Epages 6.14.3 </a:t>
            </a:r>
            <a:endParaRPr lang="pt-PT" b="1" dirty="0"/>
          </a:p>
        </p:txBody>
      </p:sp>
      <p:pic>
        <p:nvPicPr>
          <p:cNvPr id="4" name="Imagem 6" descr="armando-fernan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653136"/>
            <a:ext cx="1656184" cy="1313192"/>
          </a:xfrm>
          <a:prstGeom prst="rect">
            <a:avLst/>
          </a:prstGeom>
        </p:spPr>
      </p:pic>
      <p:pic>
        <p:nvPicPr>
          <p:cNvPr id="6" name="Imagem 7" descr="ines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653136"/>
            <a:ext cx="1656000" cy="1277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Produtos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10</a:t>
            </a:fld>
            <a:endParaRPr lang="pt-PT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917294"/>
          </a:xfrm>
        </p:spPr>
        <p:txBody>
          <a:bodyPr/>
          <a:lstStyle/>
          <a:p>
            <a:pPr>
              <a:buNone/>
            </a:pPr>
            <a:r>
              <a:rPr lang="pt-PT" b="1" dirty="0" smtClean="0"/>
              <a:t>Ficha do Produto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11</a:t>
            </a:fld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375"/>
            <a:ext cx="9144000" cy="671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12</a:t>
            </a:fld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88" y="476"/>
            <a:ext cx="9144000" cy="685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13</a:t>
            </a:fld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75" y="130625"/>
            <a:ext cx="9180000" cy="672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14</a:t>
            </a:fld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375"/>
            <a:ext cx="9144000" cy="670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Produtos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15</a:t>
            </a:fld>
            <a:endParaRPr lang="pt-PT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917294"/>
          </a:xfrm>
        </p:spPr>
        <p:txBody>
          <a:bodyPr/>
          <a:lstStyle/>
          <a:p>
            <a:pPr>
              <a:buNone/>
            </a:pPr>
            <a:r>
              <a:rPr lang="pt-PT" b="1" dirty="0" smtClean="0"/>
              <a:t>Descrição &amp; Atributos do Produto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16</a:t>
            </a:fld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"/>
            <a:ext cx="9144000" cy="685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17</a:t>
            </a:fld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05"/>
            <a:ext cx="9144000" cy="68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18</a:t>
            </a:fld>
            <a:endParaRPr lang="pt-P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25"/>
            <a:ext cx="9144000" cy="68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Produtos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19</a:t>
            </a:fld>
            <a:endParaRPr lang="pt-PT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917294"/>
          </a:xfrm>
        </p:spPr>
        <p:txBody>
          <a:bodyPr/>
          <a:lstStyle/>
          <a:p>
            <a:pPr>
              <a:buNone/>
            </a:pPr>
            <a:r>
              <a:rPr lang="pt-PT" b="1" dirty="0" smtClean="0"/>
              <a:t>Produtos Personalizáveis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dirty="0" smtClean="0"/>
          </a:p>
          <a:p>
            <a:r>
              <a:rPr lang="pt-PT" dirty="0" smtClean="0"/>
              <a:t>Apresentação epages </a:t>
            </a:r>
            <a:r>
              <a:rPr lang="pt-PT" dirty="0" smtClean="0"/>
              <a:t>6.14</a:t>
            </a:r>
            <a:br>
              <a:rPr lang="pt-PT" dirty="0" smtClean="0"/>
            </a:br>
            <a:r>
              <a:rPr lang="pt-PT" sz="2000" b="1" dirty="0" smtClean="0"/>
              <a:t>Andreas Huber, Viamodul / </a:t>
            </a:r>
            <a:r>
              <a:rPr lang="pt-PT" sz="2000" b="1" dirty="0" err="1" smtClean="0"/>
              <a:t>Lojas-na.net</a:t>
            </a:r>
            <a:endParaRPr lang="pt-PT" b="1" dirty="0" smtClean="0"/>
          </a:p>
          <a:p>
            <a:r>
              <a:rPr lang="pt-PT" dirty="0" smtClean="0"/>
              <a:t>SEO sem violar as regras do </a:t>
            </a:r>
            <a:r>
              <a:rPr lang="pt-PT" dirty="0" smtClean="0"/>
              <a:t>Google</a:t>
            </a:r>
            <a:br>
              <a:rPr lang="pt-PT" dirty="0" smtClean="0"/>
            </a:br>
            <a:r>
              <a:rPr lang="pt-PT" b="1" dirty="0" smtClean="0"/>
              <a:t> </a:t>
            </a:r>
            <a:r>
              <a:rPr lang="pt-PT" sz="2000" b="1" dirty="0" smtClean="0"/>
              <a:t>Andreas </a:t>
            </a:r>
            <a:r>
              <a:rPr lang="pt-PT" sz="2000" b="1" dirty="0" smtClean="0"/>
              <a:t>Huber</a:t>
            </a:r>
          </a:p>
          <a:p>
            <a:r>
              <a:rPr lang="pt-PT" dirty="0" smtClean="0"/>
              <a:t>Técnicas </a:t>
            </a:r>
            <a:r>
              <a:rPr lang="pt-PT" dirty="0" smtClean="0"/>
              <a:t>de marketing com newsletters</a:t>
            </a:r>
            <a:br>
              <a:rPr lang="pt-PT" dirty="0" smtClean="0"/>
            </a:br>
            <a:r>
              <a:rPr lang="pt-PT" sz="2000" b="1" dirty="0" smtClean="0"/>
              <a:t> </a:t>
            </a:r>
            <a:r>
              <a:rPr lang="pt-PT" sz="2000" b="1" dirty="0" smtClean="0"/>
              <a:t>Luis Neto, </a:t>
            </a:r>
            <a:r>
              <a:rPr lang="pt-PT" sz="2000" b="1" dirty="0" err="1" smtClean="0"/>
              <a:t>inesting</a:t>
            </a:r>
            <a:endParaRPr lang="pt-PT" b="1" dirty="0" smtClean="0"/>
          </a:p>
          <a:p>
            <a:r>
              <a:rPr lang="pt-PT" dirty="0" smtClean="0"/>
              <a:t>Convidado especial: Armando Fernandes</a:t>
            </a:r>
            <a:r>
              <a:rPr lang="pt-PT" dirty="0" smtClean="0"/>
              <a:t>,</a:t>
            </a:r>
            <a:br>
              <a:rPr lang="pt-PT" dirty="0" smtClean="0"/>
            </a:br>
            <a:r>
              <a:rPr lang="pt-PT" b="1" dirty="0" smtClean="0"/>
              <a:t> </a:t>
            </a:r>
            <a:r>
              <a:rPr lang="pt-PT" sz="2000" b="1" dirty="0" smtClean="0"/>
              <a:t>Business </a:t>
            </a:r>
            <a:r>
              <a:rPr lang="pt-PT" sz="2000" b="1" dirty="0" err="1" smtClean="0"/>
              <a:t>Coach</a:t>
            </a:r>
            <a:r>
              <a:rPr lang="pt-PT" dirty="0" smtClean="0"/>
              <a:t> </a:t>
            </a:r>
            <a:endParaRPr lang="pt-PT" dirty="0" smtClean="0"/>
          </a:p>
          <a:p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Agenda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2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20</a:t>
            </a:fld>
            <a:endParaRPr lang="pt-P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486"/>
            <a:ext cx="9144000" cy="540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21</a:t>
            </a:fld>
            <a:endParaRPr lang="pt-P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22</a:t>
            </a:fld>
            <a:endParaRPr lang="pt-PT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875"/>
            <a:ext cx="9144000" cy="675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Criar um produto personalizável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23</a:t>
            </a:fld>
            <a:endParaRPr lang="pt-P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82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24</a:t>
            </a:fld>
            <a:endParaRPr lang="pt-P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0"/>
            <a:ext cx="9144000" cy="68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25</a:t>
            </a:fld>
            <a:endParaRPr lang="pt-P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625"/>
            <a:ext cx="9144000" cy="65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Conteúdo / Categorias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26</a:t>
            </a:fld>
            <a:endParaRPr lang="pt-PT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917294"/>
          </a:xfrm>
        </p:spPr>
        <p:txBody>
          <a:bodyPr/>
          <a:lstStyle/>
          <a:p>
            <a:pPr>
              <a:buNone/>
            </a:pPr>
            <a:r>
              <a:rPr lang="pt-PT" b="1" dirty="0" smtClean="0"/>
              <a:t>Galeria de Imagem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27</a:t>
            </a:fld>
            <a:endParaRPr lang="pt-PT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5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28</a:t>
            </a:fld>
            <a:endParaRPr lang="pt-PT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917294"/>
          </a:xfrm>
        </p:spPr>
        <p:txBody>
          <a:bodyPr/>
          <a:lstStyle/>
          <a:p>
            <a:pPr>
              <a:buNone/>
            </a:pPr>
            <a:r>
              <a:rPr lang="pt-PT" b="1" dirty="0" smtClean="0"/>
              <a:t>Marketing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Marketing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29</a:t>
            </a:fld>
            <a:endParaRPr lang="pt-PT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917294"/>
          </a:xfrm>
        </p:spPr>
        <p:txBody>
          <a:bodyPr/>
          <a:lstStyle/>
          <a:p>
            <a:pPr>
              <a:buNone/>
            </a:pPr>
            <a:r>
              <a:rPr lang="pt-PT" b="1" dirty="0" smtClean="0"/>
              <a:t>Criar ficheiros de exportação para portais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1408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11500" b="1" dirty="0" smtClean="0"/>
              <a:t>6.14.3</a:t>
            </a:r>
            <a:endParaRPr lang="pt-PT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3</a:t>
            </a:fld>
            <a:endParaRPr lang="pt-P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318" y="1700808"/>
            <a:ext cx="7020272" cy="166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30</a:t>
            </a:fld>
            <a:endParaRPr lang="pt-P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0"/>
            <a:ext cx="9144000" cy="68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31</a:t>
            </a:fld>
            <a:endParaRPr lang="pt-P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323"/>
            <a:ext cx="9144000" cy="683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32</a:t>
            </a:fld>
            <a:endParaRPr lang="pt-PT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99"/>
            <a:ext cx="9144000" cy="676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33</a:t>
            </a:fld>
            <a:endParaRPr lang="pt-PT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917294"/>
          </a:xfrm>
        </p:spPr>
        <p:txBody>
          <a:bodyPr/>
          <a:lstStyle/>
          <a:p>
            <a:pPr>
              <a:buNone/>
            </a:pPr>
            <a:r>
              <a:rPr lang="pt-PT" b="1" dirty="0" smtClean="0"/>
              <a:t>Definições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Definições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34</a:t>
            </a:fld>
            <a:endParaRPr lang="pt-PT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917294"/>
          </a:xfrm>
        </p:spPr>
        <p:txBody>
          <a:bodyPr/>
          <a:lstStyle/>
          <a:p>
            <a:pPr>
              <a:buNone/>
            </a:pPr>
            <a:r>
              <a:rPr lang="pt-PT" b="1" dirty="0" smtClean="0"/>
              <a:t>Acesso ao serviço para técnicos de apoio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35</a:t>
            </a:fld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875"/>
            <a:ext cx="9144000" cy="605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Definições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36</a:t>
            </a:fld>
            <a:endParaRPr lang="pt-PT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917294"/>
          </a:xfrm>
        </p:spPr>
        <p:txBody>
          <a:bodyPr/>
          <a:lstStyle/>
          <a:p>
            <a:pPr>
              <a:buNone/>
            </a:pPr>
            <a:r>
              <a:rPr lang="pt-PT" b="1" dirty="0" smtClean="0"/>
              <a:t>Formato de Números para Documentos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37</a:t>
            </a:fld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" y="31991"/>
            <a:ext cx="9144000" cy="648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38</a:t>
            </a:fld>
            <a:endParaRPr lang="pt-P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692"/>
            <a:ext cx="9144000" cy="687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Definições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39</a:t>
            </a:fld>
            <a:endParaRPr lang="pt-PT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917294"/>
          </a:xfrm>
        </p:spPr>
        <p:txBody>
          <a:bodyPr/>
          <a:lstStyle/>
          <a:p>
            <a:pPr>
              <a:buNone/>
            </a:pPr>
            <a:r>
              <a:rPr lang="pt-PT" b="1" dirty="0" smtClean="0"/>
              <a:t>Definições de Produto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Produtos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4</a:t>
            </a:fld>
            <a:endParaRPr lang="pt-PT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9172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PT" b="1" dirty="0" smtClean="0"/>
              <a:t>Encomendas</a:t>
            </a:r>
          </a:p>
          <a:p>
            <a:pPr>
              <a:buNone/>
            </a:pPr>
            <a:r>
              <a:rPr lang="pt-PT" b="1" dirty="0" smtClean="0"/>
              <a:t>Comentário à Encomenda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Definições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40</a:t>
            </a:fld>
            <a:endParaRPr lang="pt-PT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917294"/>
          </a:xfrm>
        </p:spPr>
        <p:txBody>
          <a:bodyPr/>
          <a:lstStyle/>
          <a:p>
            <a:pPr>
              <a:buNone/>
            </a:pPr>
            <a:r>
              <a:rPr lang="pt-PT" b="1" dirty="0" smtClean="0"/>
              <a:t>Número de Stock de Produto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41</a:t>
            </a:fld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42</a:t>
            </a:fld>
            <a:endParaRPr lang="pt-P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Configuração de imagens (</a:t>
            </a:r>
            <a:r>
              <a:rPr lang="pt-PT" dirty="0" err="1" smtClean="0"/>
              <a:t>Slideshow</a:t>
            </a:r>
            <a:r>
              <a:rPr lang="pt-PT" dirty="0" smtClean="0"/>
              <a:t> e tamanho)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Definições de Produto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43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44</a:t>
            </a:fld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Definições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45</a:t>
            </a:fld>
            <a:endParaRPr lang="pt-PT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917294"/>
          </a:xfrm>
        </p:spPr>
        <p:txBody>
          <a:bodyPr/>
          <a:lstStyle/>
          <a:p>
            <a:pPr>
              <a:buNone/>
            </a:pPr>
            <a:r>
              <a:rPr lang="pt-PT" b="1" dirty="0" smtClean="0"/>
              <a:t>Disponibilidade de Produto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46</a:t>
            </a:fld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47</a:t>
            </a:fld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75" y="0"/>
            <a:ext cx="9144000" cy="540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48</a:t>
            </a:fld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49</a:t>
            </a:fld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5</a:t>
            </a:fld>
            <a:endParaRPr lang="pt-P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50</a:t>
            </a:fld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51</a:t>
            </a:fld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52</a:t>
            </a:fld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53</a:t>
            </a:fld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54</a:t>
            </a:fld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55</a:t>
            </a:fld>
            <a:endParaRPr lang="pt-P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56</a:t>
            </a:fld>
            <a:endParaRPr lang="pt-P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Definições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57</a:t>
            </a:fld>
            <a:endParaRPr lang="pt-PT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16832"/>
            <a:ext cx="4198393" cy="328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3770313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Pesquisa por imagens semelhantes</a:t>
            </a:r>
          </a:p>
          <a:p>
            <a:r>
              <a:rPr lang="pt-PT" dirty="0" smtClean="0"/>
              <a:t>Abrange cores</a:t>
            </a:r>
          </a:p>
          <a:p>
            <a:r>
              <a:rPr lang="pt-PT" dirty="0" smtClean="0"/>
              <a:t>Simula a lógica de um funcionário</a:t>
            </a:r>
          </a:p>
          <a:p>
            <a:r>
              <a:rPr lang="pt-PT" dirty="0" smtClean="0"/>
              <a:t>Número de imagens indexadas recomendado: Superior a 500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58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PICALIKE SIMILARITY SEARCH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59</a:t>
            </a:fld>
            <a:endParaRPr lang="pt-P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7400"/>
            <a:ext cx="5100637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Comentário à encomenda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6</a:t>
            </a:fld>
            <a:endParaRPr lang="pt-P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2683"/>
            <a:ext cx="9144000" cy="607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PICALIKE COLOR SEARCH / FILTER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60</a:t>
            </a:fld>
            <a:endParaRPr lang="pt-P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451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Integração com e-mail</a:t>
            </a:r>
          </a:p>
          <a:p>
            <a:r>
              <a:rPr lang="pt-PT" dirty="0" smtClean="0"/>
              <a:t>Mailings legais (sem </a:t>
            </a:r>
            <a:r>
              <a:rPr lang="pt-PT" dirty="0" err="1" smtClean="0"/>
              <a:t>double-opt-in</a:t>
            </a:r>
            <a:r>
              <a:rPr lang="pt-PT" dirty="0" smtClean="0"/>
              <a:t>)</a:t>
            </a:r>
          </a:p>
          <a:p>
            <a:r>
              <a:rPr lang="pt-PT" dirty="0" smtClean="0"/>
              <a:t>Contempla </a:t>
            </a:r>
            <a:br>
              <a:rPr lang="pt-PT" dirty="0" smtClean="0"/>
            </a:br>
            <a:r>
              <a:rPr lang="pt-PT" dirty="0" smtClean="0"/>
              <a:t>histórico de </a:t>
            </a:r>
            <a:br>
              <a:rPr lang="pt-PT" dirty="0" smtClean="0"/>
            </a:br>
            <a:r>
              <a:rPr lang="pt-PT" dirty="0" smtClean="0"/>
              <a:t>compras 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PICALIKE VISUAL MAIL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61</a:t>
            </a:fld>
            <a:endParaRPr lang="pt-PT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2042" y="2284510"/>
            <a:ext cx="5371958" cy="457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62</a:t>
            </a:fld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75"/>
            <a:ext cx="9144000" cy="582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63</a:t>
            </a:fld>
            <a:endParaRPr lang="pt-P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Definições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64</a:t>
            </a:fld>
            <a:endParaRPr lang="pt-PT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917294"/>
          </a:xfrm>
        </p:spPr>
        <p:txBody>
          <a:bodyPr/>
          <a:lstStyle/>
          <a:p>
            <a:pPr>
              <a:buNone/>
            </a:pPr>
            <a:r>
              <a:rPr lang="pt-PT" b="1" dirty="0" smtClean="0"/>
              <a:t>Pesquisa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65</a:t>
            </a:fld>
            <a:endParaRPr lang="pt-P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75"/>
            <a:ext cx="9144000" cy="63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66</a:t>
            </a:fld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25"/>
            <a:ext cx="9144000" cy="648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67</a:t>
            </a:fld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25"/>
            <a:ext cx="9144000" cy="514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Definições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68</a:t>
            </a:fld>
            <a:endParaRPr lang="pt-PT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917294"/>
          </a:xfrm>
        </p:spPr>
        <p:txBody>
          <a:bodyPr/>
          <a:lstStyle/>
          <a:p>
            <a:pPr>
              <a:buNone/>
            </a:pPr>
            <a:r>
              <a:rPr lang="pt-PT" b="1" dirty="0" smtClean="0"/>
              <a:t>Carrinho de Compras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69</a:t>
            </a:fld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5" y="0"/>
            <a:ext cx="9144000" cy="68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Produtos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7</a:t>
            </a:fld>
            <a:endParaRPr lang="pt-PT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917294"/>
          </a:xfrm>
        </p:spPr>
        <p:txBody>
          <a:bodyPr/>
          <a:lstStyle/>
          <a:p>
            <a:pPr>
              <a:buNone/>
            </a:pPr>
            <a:r>
              <a:rPr lang="pt-PT" b="1" dirty="0" smtClean="0"/>
              <a:t>Listagem de Produtos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70</a:t>
            </a:fld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750"/>
            <a:ext cx="9144000" cy="670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71</a:t>
            </a:fld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75" y="11875"/>
            <a:ext cx="9144000" cy="563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72</a:t>
            </a:fld>
            <a:endParaRPr lang="pt-P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375"/>
            <a:ext cx="9144000" cy="678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73</a:t>
            </a:fld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4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74</a:t>
            </a:fld>
            <a:endParaRPr lang="pt-P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75</a:t>
            </a:fld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7962"/>
            <a:ext cx="9144000" cy="416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76</a:t>
            </a:fld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8722"/>
            <a:ext cx="9144000" cy="531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77</a:t>
            </a:fld>
            <a:endParaRPr lang="pt-PT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6" y="71250"/>
            <a:ext cx="9153526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Selecção do Meio de Envio conforme País do Cliente</a:t>
            </a:r>
          </a:p>
          <a:p>
            <a:r>
              <a:rPr lang="pt-PT" dirty="0" smtClean="0"/>
              <a:t>Exemplo: </a:t>
            </a:r>
          </a:p>
          <a:p>
            <a:pPr lvl="1"/>
            <a:r>
              <a:rPr lang="pt-PT" dirty="0" smtClean="0"/>
              <a:t>Envio “Europa”</a:t>
            </a:r>
          </a:p>
          <a:p>
            <a:pPr lvl="1"/>
            <a:r>
              <a:rPr lang="pt-PT" dirty="0" smtClean="0"/>
              <a:t>País “Alemanha”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Encomendas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78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79</a:t>
            </a:fld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0"/>
            <a:ext cx="9144000" cy="68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8</a:t>
            </a:fld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593"/>
            <a:ext cx="9144000" cy="557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80</a:t>
            </a:fld>
            <a:endParaRPr lang="pt-P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1547"/>
            <a:ext cx="8507288" cy="9893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PT" b="1" dirty="0" smtClean="0"/>
              <a:t>SEO</a:t>
            </a:r>
            <a:r>
              <a:rPr lang="pt-PT" dirty="0" smtClean="0"/>
              <a:t> - Como aplicar as melhores práticas sem violar as regras do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81</a:t>
            </a:fld>
            <a:endParaRPr lang="pt-PT" dirty="0"/>
          </a:p>
        </p:txBody>
      </p:sp>
      <p:sp>
        <p:nvSpPr>
          <p:cNvPr id="18434" name="AutoShape 2" descr="http://poweruser.aeiou.pt/wp-content/uploads/2012/12/google.jpg"/>
          <p:cNvSpPr>
            <a:spLocks noChangeAspect="1" noChangeArrowheads="1"/>
          </p:cNvSpPr>
          <p:nvPr/>
        </p:nvSpPr>
        <p:spPr bwMode="auto">
          <a:xfrm>
            <a:off x="63500" y="-136525"/>
            <a:ext cx="7038975" cy="3952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7920000" cy="290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4800" dirty="0" smtClean="0"/>
              <a:t>+ </a:t>
            </a:r>
            <a:endParaRPr lang="pt-PT" dirty="0" smtClean="0"/>
          </a:p>
          <a:p>
            <a:pPr lvl="1"/>
            <a:r>
              <a:rPr lang="pt-PT" dirty="0" smtClean="0"/>
              <a:t>Valor </a:t>
            </a:r>
            <a:r>
              <a:rPr lang="pt-PT" dirty="0" err="1" smtClean="0"/>
              <a:t>efetivo</a:t>
            </a:r>
            <a:r>
              <a:rPr lang="pt-PT" dirty="0" smtClean="0"/>
              <a:t> da empresa e do Web site</a:t>
            </a:r>
          </a:p>
          <a:p>
            <a:pPr lvl="1"/>
            <a:r>
              <a:rPr lang="pt-PT" dirty="0" smtClean="0"/>
              <a:t>“Sinais sociais”</a:t>
            </a:r>
          </a:p>
          <a:p>
            <a:pPr lvl="1"/>
            <a:r>
              <a:rPr lang="pt-PT" dirty="0" smtClean="0"/>
              <a:t>Questões técnicas</a:t>
            </a:r>
          </a:p>
          <a:p>
            <a:r>
              <a:rPr lang="pt-PT" sz="4800" dirty="0" smtClean="0"/>
              <a:t>-</a:t>
            </a:r>
            <a:endParaRPr lang="pt-PT" dirty="0" smtClean="0"/>
          </a:p>
          <a:p>
            <a:pPr lvl="1"/>
            <a:r>
              <a:rPr lang="pt-PT" dirty="0" smtClean="0"/>
              <a:t>Optimização para </a:t>
            </a:r>
            <a:r>
              <a:rPr lang="pt-PT" dirty="0" err="1" smtClean="0"/>
              <a:t>palavras-chaves</a:t>
            </a:r>
            <a:r>
              <a:rPr lang="pt-PT" dirty="0" smtClean="0"/>
              <a:t> em concreto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SEO – O que mudou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82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PT" dirty="0" smtClean="0"/>
              <a:t>Duplicar conteúdos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Empinar com </a:t>
            </a:r>
            <a:r>
              <a:rPr lang="pt-PT" dirty="0" err="1" smtClean="0"/>
              <a:t>palavras-chaves</a:t>
            </a:r>
            <a:endParaRPr lang="pt-PT" dirty="0" smtClean="0"/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“Páginas de Entrada” (</a:t>
            </a:r>
            <a:r>
              <a:rPr lang="pt-PT" dirty="0" err="1" smtClean="0"/>
              <a:t>doorways</a:t>
            </a:r>
            <a:r>
              <a:rPr lang="pt-PT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PT" dirty="0" smtClean="0"/>
              <a:t>Páginas sem ligação ao sistema de navegação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PT" dirty="0" smtClean="0"/>
              <a:t>Página que não fazem parte integral do Site</a:t>
            </a:r>
          </a:p>
          <a:p>
            <a:pPr marL="571500" indent="-514350">
              <a:buFont typeface="+mj-lt"/>
              <a:buAutoNum type="arabicPeriod"/>
            </a:pPr>
            <a:r>
              <a:rPr lang="pt-PT" dirty="0" smtClean="0"/>
              <a:t>Links no Rodapé</a:t>
            </a:r>
          </a:p>
          <a:p>
            <a:pPr marL="571500" indent="-514350">
              <a:buFont typeface="+mj-lt"/>
              <a:buAutoNum type="arabicPeriod"/>
            </a:pPr>
            <a:r>
              <a:rPr lang="pt-PT" dirty="0" smtClean="0"/>
              <a:t>Texto dos links sem qualidade </a:t>
            </a:r>
          </a:p>
          <a:p>
            <a:pPr marL="571500" indent="-514350">
              <a:buFont typeface="+mj-lt"/>
              <a:buAutoNum type="arabicPeriod"/>
            </a:pP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SEO – O que deve evitar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83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pt-PT" dirty="0" smtClean="0"/>
              <a:t>Páginas de baixa qualidade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pt-PT" dirty="0" smtClean="0"/>
              <a:t>Apresentação fraca</a:t>
            </a:r>
          </a:p>
          <a:p>
            <a:pPr marL="914400" lvl="1" indent="-514350">
              <a:buFont typeface="+mj-lt"/>
              <a:buAutoNum type="arabicPeriod"/>
            </a:pPr>
            <a:r>
              <a:rPr lang="pt-PT" dirty="0" smtClean="0"/>
              <a:t>Omissão de títulos (H1, H2, H3..)</a:t>
            </a:r>
          </a:p>
          <a:p>
            <a:pPr marL="914400" lvl="1" indent="-514350">
              <a:buFont typeface="+mj-lt"/>
              <a:buAutoNum type="arabicPeriod"/>
            </a:pPr>
            <a:r>
              <a:rPr lang="pt-PT" dirty="0" smtClean="0"/>
              <a:t>Textos extensos</a:t>
            </a:r>
          </a:p>
          <a:p>
            <a:pPr marL="914400" lvl="1" indent="-514350">
              <a:buFont typeface="+mj-lt"/>
              <a:buAutoNum type="arabicPeriod"/>
            </a:pPr>
            <a:r>
              <a:rPr lang="pt-PT" dirty="0" smtClean="0"/>
              <a:t>Tabelas para organizar textos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pt-PT" dirty="0" smtClean="0"/>
              <a:t>Conteúdos relevantes </a:t>
            </a:r>
            <a:r>
              <a:rPr lang="pt-PT" dirty="0" err="1" smtClean="0"/>
              <a:t>below</a:t>
            </a:r>
            <a:r>
              <a:rPr lang="pt-PT" dirty="0" smtClean="0"/>
              <a:t> </a:t>
            </a:r>
            <a:r>
              <a:rPr lang="pt-PT" dirty="0" err="1" smtClean="0"/>
              <a:t>fold</a:t>
            </a:r>
            <a:r>
              <a:rPr lang="pt-PT" dirty="0" smtClean="0"/>
              <a:t> </a:t>
            </a:r>
            <a:br>
              <a:rPr lang="pt-PT" dirty="0" smtClean="0"/>
            </a:br>
            <a:r>
              <a:rPr lang="pt-PT" sz="2400" dirty="0" smtClean="0"/>
              <a:t>Apenas visíveis com </a:t>
            </a:r>
            <a:r>
              <a:rPr lang="pt-PT" sz="2400" dirty="0" err="1" smtClean="0"/>
              <a:t>clicks</a:t>
            </a:r>
            <a:r>
              <a:rPr lang="pt-PT" sz="2400" dirty="0" smtClean="0"/>
              <a:t> (menus / </a:t>
            </a:r>
            <a:r>
              <a:rPr lang="pt-PT" sz="2400" dirty="0" err="1" smtClean="0"/>
              <a:t>tabs</a:t>
            </a:r>
            <a:r>
              <a:rPr lang="pt-PT" sz="2400" dirty="0" smtClean="0"/>
              <a:t>) ou </a:t>
            </a:r>
            <a:r>
              <a:rPr lang="pt-PT" sz="2400" dirty="0" err="1" smtClean="0"/>
              <a:t>scroll</a:t>
            </a:r>
            <a:r>
              <a:rPr lang="pt-PT" sz="2400" dirty="0" smtClean="0"/>
              <a:t> </a:t>
            </a:r>
            <a:r>
              <a:rPr lang="pt-PT" sz="2400" dirty="0" err="1" smtClean="0"/>
              <a:t>down</a:t>
            </a:r>
            <a:r>
              <a:rPr lang="pt-PT" sz="2400" dirty="0" smtClean="0"/>
              <a:t>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pt-PT" dirty="0" smtClean="0"/>
              <a:t>Problemas técnicos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SEO – O que deve evitar (2)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84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pt-PT" dirty="0" smtClean="0"/>
              <a:t>Escrita “pobre” </a:t>
            </a:r>
          </a:p>
          <a:p>
            <a:pPr marL="914400" lvl="1" indent="-514350"/>
            <a:r>
              <a:rPr lang="pt-PT" dirty="0" smtClean="0"/>
              <a:t>Vocabulário técnico ou desadequado</a:t>
            </a:r>
          </a:p>
          <a:p>
            <a:pPr marL="914400" lvl="1" indent="-514350"/>
            <a:r>
              <a:rPr lang="pt-PT" dirty="0" smtClean="0"/>
              <a:t>Texto pouco preciso</a:t>
            </a:r>
          </a:p>
          <a:p>
            <a:pPr marL="914400" lvl="1" indent="-514350"/>
            <a:r>
              <a:rPr lang="pt-PT" dirty="0" smtClean="0"/>
              <a:t>Textos demasiados extensos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pt-PT" dirty="0" smtClean="0"/>
              <a:t>Páginas em branco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pt-PT" dirty="0" err="1" smtClean="0"/>
              <a:t>Merry-Go-Around</a:t>
            </a:r>
            <a:r>
              <a:rPr lang="pt-PT" dirty="0" smtClean="0"/>
              <a:t> (</a:t>
            </a:r>
            <a:r>
              <a:rPr lang="pt-PT" dirty="0" err="1" smtClean="0"/>
              <a:t>Carrosel</a:t>
            </a:r>
            <a:r>
              <a:rPr lang="pt-PT" dirty="0" smtClean="0"/>
              <a:t>)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pt-PT" dirty="0" smtClean="0"/>
              <a:t>Links artificiais </a:t>
            </a:r>
          </a:p>
          <a:p>
            <a:pPr marL="914400" lvl="1" indent="-514350"/>
            <a:r>
              <a:rPr lang="pt-PT" dirty="0" smtClean="0"/>
              <a:t>Repetição excessiva de links</a:t>
            </a:r>
          </a:p>
          <a:p>
            <a:pPr marL="914400" lvl="1" indent="-514350"/>
            <a:r>
              <a:rPr lang="pt-PT" dirty="0" smtClean="0"/>
              <a:t>Ausência de links institucionais, </a:t>
            </a:r>
          </a:p>
          <a:p>
            <a:pPr marL="914400" lvl="1" indent="-514350"/>
            <a:r>
              <a:rPr lang="pt-PT" dirty="0" smtClean="0"/>
              <a:t>Links de portais conhecidos de venda de links</a:t>
            </a:r>
          </a:p>
          <a:p>
            <a:pPr marL="514350" indent="-514350">
              <a:buFont typeface="+mj-lt"/>
              <a:buAutoNum type="arabicPeriod" startAt="11"/>
            </a:pPr>
            <a:endParaRPr lang="pt-PT" dirty="0" smtClean="0"/>
          </a:p>
          <a:p>
            <a:pPr marL="514350" indent="-514350">
              <a:buFont typeface="+mj-lt"/>
              <a:buAutoNum type="arabicPeriod" startAt="11"/>
            </a:pPr>
            <a:endParaRPr lang="pt-PT" dirty="0" smtClean="0"/>
          </a:p>
          <a:p>
            <a:pPr marL="514350" indent="-514350"/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SEO – O que deve evitar (3)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85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4"/>
            </a:pPr>
            <a:r>
              <a:rPr lang="pt-PT" dirty="0" smtClean="0"/>
              <a:t>Links múltiplos para a mesma página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SEO – O que deve evitar (4)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86</a:t>
            </a:fld>
            <a:endParaRPr lang="pt-PT" dirty="0"/>
          </a:p>
        </p:txBody>
      </p:sp>
      <p:pic>
        <p:nvPicPr>
          <p:cNvPr id="108546" name="Picture 2" descr="Examples of duplicate content on The MotoGP St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6768752" cy="3796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Aposte numa estratégia  </a:t>
            </a:r>
          </a:p>
          <a:p>
            <a:pPr lvl="1"/>
            <a:r>
              <a:rPr lang="pt-PT" dirty="0" smtClean="0"/>
              <a:t>De conteúdos autênticos  e relevantes para os seus Clientes</a:t>
            </a:r>
          </a:p>
          <a:p>
            <a:pPr lvl="1"/>
            <a:r>
              <a:rPr lang="pt-PT" dirty="0" smtClean="0"/>
              <a:t>De Marketing Social</a:t>
            </a:r>
          </a:p>
          <a:p>
            <a:pPr lvl="1"/>
            <a:r>
              <a:rPr lang="pt-PT" dirty="0" smtClean="0"/>
              <a:t>Para ganhar a confiança do Google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87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sz="2400" b="1" dirty="0" smtClean="0"/>
          </a:p>
          <a:p>
            <a:pPr>
              <a:buNone/>
            </a:pPr>
            <a:r>
              <a:rPr lang="pt-PT" sz="2400" b="1" dirty="0" smtClean="0"/>
              <a:t>Obrigado pela </a:t>
            </a:r>
            <a:r>
              <a:rPr lang="pt-PT" sz="2400" b="1" dirty="0" smtClean="0"/>
              <a:t>atenção</a:t>
            </a:r>
            <a:r>
              <a:rPr lang="pt-PT" sz="2400" b="1" dirty="0" smtClean="0"/>
              <a:t>!</a:t>
            </a:r>
          </a:p>
          <a:p>
            <a:endParaRPr lang="pt-PT" sz="2400" b="1" dirty="0" smtClean="0"/>
          </a:p>
          <a:p>
            <a:endParaRPr lang="pt-PT" sz="2400" b="1" dirty="0" smtClean="0"/>
          </a:p>
          <a:p>
            <a:r>
              <a:rPr lang="pt-PT" sz="2400" b="1" dirty="0" smtClean="0"/>
              <a:t>Andreas Huber</a:t>
            </a:r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>ahuber@viamodul.pt</a:t>
            </a:r>
            <a:br>
              <a:rPr lang="pt-PT" sz="2400" dirty="0" smtClean="0"/>
            </a:br>
            <a:r>
              <a:rPr lang="pt-PT" sz="2400" dirty="0" smtClean="0"/>
              <a:t>TM: 936 810 645</a:t>
            </a:r>
            <a:br>
              <a:rPr lang="pt-PT" sz="2400" dirty="0" smtClean="0"/>
            </a:br>
            <a:endParaRPr lang="pt-PT" sz="2400" dirty="0" smtClean="0"/>
          </a:p>
          <a:p>
            <a:pPr>
              <a:buNone/>
            </a:pPr>
            <a:r>
              <a:rPr lang="pt-PT" sz="2400" dirty="0" smtClean="0"/>
              <a:t/>
            </a:r>
            <a:br>
              <a:rPr lang="pt-PT" sz="2400" dirty="0" smtClean="0"/>
            </a:br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Mais informações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88</a:t>
            </a:fld>
            <a:endParaRPr lang="pt-PT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1071546"/>
            <a:ext cx="3786214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B7CD00"/>
              </a:buClr>
              <a:buFont typeface="Arial" pitchFamily="34" charset="0"/>
              <a:buChar char="•"/>
            </a:pPr>
            <a:endParaRPr lang="pt-PT" sz="2400" i="1" dirty="0" smtClean="0">
              <a:solidFill>
                <a:srgbClr val="003E6E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B7CD00"/>
              </a:buClr>
              <a:buFont typeface="Arial" pitchFamily="34" charset="0"/>
              <a:buChar char="•"/>
            </a:pPr>
            <a:endParaRPr lang="pt-PT" sz="2400" i="1" dirty="0" smtClean="0">
              <a:solidFill>
                <a:srgbClr val="003E6E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B7CD00"/>
              </a:buClr>
              <a:buFont typeface="Arial" pitchFamily="34" charset="0"/>
              <a:buChar char="•"/>
            </a:pPr>
            <a:endParaRPr lang="pt-PT" sz="2400" i="1" dirty="0" smtClean="0">
              <a:solidFill>
                <a:srgbClr val="003E6E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B7CD00"/>
              </a:buClr>
              <a:buFont typeface="Arial" pitchFamily="34" charset="0"/>
              <a:buChar char="•"/>
            </a:pPr>
            <a:endParaRPr lang="pt-PT" sz="2400" i="1" dirty="0" smtClean="0">
              <a:solidFill>
                <a:srgbClr val="003E6E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B7CD00"/>
              </a:buClr>
              <a:buFont typeface="Arial" pitchFamily="34" charset="0"/>
              <a:buChar char="•"/>
            </a:pPr>
            <a:r>
              <a:rPr lang="pt-PT" sz="2400" i="1" dirty="0" smtClean="0">
                <a:solidFill>
                  <a:srgbClr val="003E6E"/>
                </a:solidFill>
                <a:latin typeface="Segoe UI" pitchFamily="34" charset="0"/>
                <a:cs typeface="Segoe UI" pitchFamily="34" charset="0"/>
              </a:rPr>
              <a:t>Site / Mail</a:t>
            </a:r>
            <a:br>
              <a:rPr lang="pt-PT" sz="2400" i="1" dirty="0" smtClean="0">
                <a:solidFill>
                  <a:srgbClr val="003E6E"/>
                </a:solidFill>
                <a:latin typeface="Segoe UI" pitchFamily="34" charset="0"/>
                <a:cs typeface="Segoe UI" pitchFamily="34" charset="0"/>
              </a:rPr>
            </a:br>
            <a:r>
              <a:rPr lang="pt-PT" sz="2400" i="1" dirty="0" smtClean="0">
                <a:solidFill>
                  <a:srgbClr val="003E6E"/>
                </a:solidFill>
                <a:latin typeface="Segoe UI" pitchFamily="34" charset="0"/>
                <a:cs typeface="Segoe UI" pitchFamily="34" charset="0"/>
              </a:rPr>
              <a:t>www.viamdul.pt</a:t>
            </a:r>
            <a:br>
              <a:rPr lang="pt-PT" sz="2400" i="1" dirty="0" smtClean="0">
                <a:solidFill>
                  <a:srgbClr val="003E6E"/>
                </a:solidFill>
                <a:latin typeface="Segoe UI" pitchFamily="34" charset="0"/>
                <a:cs typeface="Segoe UI" pitchFamily="34" charset="0"/>
              </a:rPr>
            </a:br>
            <a:r>
              <a:rPr lang="pt-PT" sz="2400" i="1" dirty="0" smtClean="0">
                <a:solidFill>
                  <a:srgbClr val="003E6E"/>
                </a:solidFill>
                <a:latin typeface="Segoe UI" pitchFamily="34" charset="0"/>
                <a:cs typeface="Segoe UI" pitchFamily="34" charset="0"/>
              </a:rPr>
              <a:t>info@viamodul.pt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13C-E48E-41D6-B734-CC337027E7AC}" type="datetime1">
              <a:rPr lang="pt-PT" smtClean="0"/>
              <a:pPr/>
              <a:t>17-01-2013</a:t>
            </a:fld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7F315-92E9-4F3A-BA9C-1EA763AB3DD7}" type="slidenum">
              <a:rPr lang="pt-PT" smtClean="0"/>
              <a:pPr/>
              <a:t>9</a:t>
            </a:fld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276"/>
            <a:ext cx="9144000" cy="557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545</Words>
  <Application>Microsoft Office PowerPoint</Application>
  <PresentationFormat>On-screen Show (4:3)</PresentationFormat>
  <Paragraphs>289</Paragraphs>
  <Slides>88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0" baseType="lpstr">
      <vt:lpstr>Tema do Office</vt:lpstr>
      <vt:lpstr>Custom Design</vt:lpstr>
      <vt:lpstr>Óptimos negócios com Epages 6.14.3 </vt:lpstr>
      <vt:lpstr>Agenda</vt:lpstr>
      <vt:lpstr>Slide 3</vt:lpstr>
      <vt:lpstr>Produtos</vt:lpstr>
      <vt:lpstr>Slide 5</vt:lpstr>
      <vt:lpstr>Comentário à encomenda</vt:lpstr>
      <vt:lpstr>Produtos</vt:lpstr>
      <vt:lpstr>Slide 8</vt:lpstr>
      <vt:lpstr>Slide 9</vt:lpstr>
      <vt:lpstr>Produtos</vt:lpstr>
      <vt:lpstr>Slide 11</vt:lpstr>
      <vt:lpstr>Slide 12</vt:lpstr>
      <vt:lpstr>Slide 13</vt:lpstr>
      <vt:lpstr>Slide 14</vt:lpstr>
      <vt:lpstr>Produtos</vt:lpstr>
      <vt:lpstr>Slide 16</vt:lpstr>
      <vt:lpstr>Slide 17</vt:lpstr>
      <vt:lpstr>Slide 18</vt:lpstr>
      <vt:lpstr>Produtos</vt:lpstr>
      <vt:lpstr>Slide 20</vt:lpstr>
      <vt:lpstr>Slide 21</vt:lpstr>
      <vt:lpstr>Slide 22</vt:lpstr>
      <vt:lpstr>Criar um produto personalizável</vt:lpstr>
      <vt:lpstr>Slide 24</vt:lpstr>
      <vt:lpstr>Slide 25</vt:lpstr>
      <vt:lpstr>Conteúdo / Categorias</vt:lpstr>
      <vt:lpstr>Slide 27</vt:lpstr>
      <vt:lpstr>Slide 28</vt:lpstr>
      <vt:lpstr>Marketing</vt:lpstr>
      <vt:lpstr>Slide 30</vt:lpstr>
      <vt:lpstr>Slide 31</vt:lpstr>
      <vt:lpstr>Slide 32</vt:lpstr>
      <vt:lpstr>Slide 33</vt:lpstr>
      <vt:lpstr>Definições</vt:lpstr>
      <vt:lpstr>Slide 35</vt:lpstr>
      <vt:lpstr>Definições</vt:lpstr>
      <vt:lpstr>Slide 37</vt:lpstr>
      <vt:lpstr>Slide 38</vt:lpstr>
      <vt:lpstr>Definições</vt:lpstr>
      <vt:lpstr>Definições</vt:lpstr>
      <vt:lpstr>Slide 41</vt:lpstr>
      <vt:lpstr>Slide 42</vt:lpstr>
      <vt:lpstr>Definições de Produto</vt:lpstr>
      <vt:lpstr>Slide 44</vt:lpstr>
      <vt:lpstr>Definições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Definições</vt:lpstr>
      <vt:lpstr>Slide 58</vt:lpstr>
      <vt:lpstr>PICALIKE SIMILARITY SEARCH</vt:lpstr>
      <vt:lpstr>PICALIKE COLOR SEARCH / FILTER</vt:lpstr>
      <vt:lpstr>PICALIKE VISUAL MAIL</vt:lpstr>
      <vt:lpstr>Slide 62</vt:lpstr>
      <vt:lpstr>Slide 63</vt:lpstr>
      <vt:lpstr>Definições</vt:lpstr>
      <vt:lpstr>Slide 65</vt:lpstr>
      <vt:lpstr>Slide 66</vt:lpstr>
      <vt:lpstr>Slide 67</vt:lpstr>
      <vt:lpstr>Definições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Encomendas</vt:lpstr>
      <vt:lpstr>Slide 79</vt:lpstr>
      <vt:lpstr>Slide 80</vt:lpstr>
      <vt:lpstr>Slide 81</vt:lpstr>
      <vt:lpstr>SEO – O que mudou</vt:lpstr>
      <vt:lpstr>SEO – O que deve evitar</vt:lpstr>
      <vt:lpstr>SEO – O que deve evitar (2)</vt:lpstr>
      <vt:lpstr>SEO – O que deve evitar (3)</vt:lpstr>
      <vt:lpstr>SEO – O que deve evitar (4)</vt:lpstr>
      <vt:lpstr>Slide 87</vt:lpstr>
      <vt:lpstr>Mais informações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Your User Name</dc:creator>
  <cp:lastModifiedBy>ahuber</cp:lastModifiedBy>
  <cp:revision>92</cp:revision>
  <dcterms:created xsi:type="dcterms:W3CDTF">2009-02-10T16:10:03Z</dcterms:created>
  <dcterms:modified xsi:type="dcterms:W3CDTF">2013-01-17T11:17:05Z</dcterms:modified>
</cp:coreProperties>
</file>