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570" r:id="rId3"/>
    <p:sldId id="495" r:id="rId4"/>
    <p:sldId id="405" r:id="rId5"/>
    <p:sldId id="447" r:id="rId6"/>
    <p:sldId id="477" r:id="rId7"/>
    <p:sldId id="486" r:id="rId8"/>
    <p:sldId id="487" r:id="rId9"/>
    <p:sldId id="488" r:id="rId10"/>
    <p:sldId id="489" r:id="rId11"/>
    <p:sldId id="387" r:id="rId12"/>
    <p:sldId id="388" r:id="rId13"/>
    <p:sldId id="462" r:id="rId14"/>
    <p:sldId id="461" r:id="rId15"/>
    <p:sldId id="563" r:id="rId16"/>
    <p:sldId id="560" r:id="rId17"/>
    <p:sldId id="561" r:id="rId18"/>
    <p:sldId id="562" r:id="rId19"/>
    <p:sldId id="493" r:id="rId20"/>
    <p:sldId id="569" r:id="rId21"/>
    <p:sldId id="472" r:id="rId22"/>
    <p:sldId id="508" r:id="rId23"/>
    <p:sldId id="504" r:id="rId24"/>
    <p:sldId id="496" r:id="rId25"/>
    <p:sldId id="501" r:id="rId26"/>
    <p:sldId id="565" r:id="rId27"/>
    <p:sldId id="557" r:id="rId28"/>
  </p:sldIdLst>
  <p:sldSz cx="9144000" cy="6858000" type="screen4x3"/>
  <p:notesSz cx="7102475" cy="10234613"/>
  <p:defaultTextStyle>
    <a:defPPr>
      <a:defRPr lang="pt-P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3300"/>
    <a:srgbClr val="3F3F3F"/>
    <a:srgbClr val="838383"/>
    <a:srgbClr val="2D2D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89261" autoAdjust="0"/>
  </p:normalViewPr>
  <p:slideViewPr>
    <p:cSldViewPr>
      <p:cViewPr>
        <p:scale>
          <a:sx n="66" d="100"/>
          <a:sy n="66" d="100"/>
        </p:scale>
        <p:origin x="-141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430"/>
    </p:cViewPr>
  </p:sorterViewPr>
  <p:notesViewPr>
    <p:cSldViewPr>
      <p:cViewPr varScale="1">
        <p:scale>
          <a:sx n="51" d="100"/>
          <a:sy n="51" d="100"/>
        </p:scale>
        <p:origin x="-2946" y="-90"/>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9048" tIns="49524" rIns="99048" bIns="49524" rtlCol="0"/>
          <a:lstStyle>
            <a:lvl1pPr algn="l" fontAlgn="auto">
              <a:spcBef>
                <a:spcPts val="0"/>
              </a:spcBef>
              <a:spcAft>
                <a:spcPts val="0"/>
              </a:spcAft>
              <a:defRPr sz="1300">
                <a:latin typeface="+mn-lt"/>
              </a:defRPr>
            </a:lvl1pPr>
          </a:lstStyle>
          <a:p>
            <a:pPr>
              <a:defRPr/>
            </a:pPr>
            <a:r>
              <a:rPr lang="pt-PT" dirty="0" smtClean="0"/>
              <a:t>Gestão </a:t>
            </a:r>
            <a:r>
              <a:rPr lang="pt-PT" dirty="0"/>
              <a:t>e Organização do Tempo</a:t>
            </a:r>
          </a:p>
        </p:txBody>
      </p:sp>
      <p:sp>
        <p:nvSpPr>
          <p:cNvPr id="3" name="Date Placeholder 2"/>
          <p:cNvSpPr>
            <a:spLocks noGrp="1"/>
          </p:cNvSpPr>
          <p:nvPr>
            <p:ph type="dt" sz="quarter" idx="1"/>
          </p:nvPr>
        </p:nvSpPr>
        <p:spPr>
          <a:xfrm>
            <a:off x="4022725" y="0"/>
            <a:ext cx="3078163" cy="511175"/>
          </a:xfrm>
          <a:prstGeom prst="rect">
            <a:avLst/>
          </a:prstGeom>
        </p:spPr>
        <p:txBody>
          <a:bodyPr vert="horz" lIns="99048" tIns="49524" rIns="99048" bIns="49524" rtlCol="0"/>
          <a:lstStyle>
            <a:lvl1pPr algn="r" fontAlgn="auto">
              <a:spcBef>
                <a:spcPts val="0"/>
              </a:spcBef>
              <a:spcAft>
                <a:spcPts val="0"/>
              </a:spcAft>
              <a:defRPr sz="1300">
                <a:latin typeface="+mn-lt"/>
              </a:defRPr>
            </a:lvl1pPr>
          </a:lstStyle>
          <a:p>
            <a:pPr>
              <a:defRPr/>
            </a:pPr>
            <a:r>
              <a:rPr lang="pt-PT" dirty="0" smtClean="0"/>
              <a:t>16-10-2012</a:t>
            </a:r>
            <a:endParaRPr lang="pt-PT" dirty="0"/>
          </a:p>
        </p:txBody>
      </p:sp>
      <p:sp>
        <p:nvSpPr>
          <p:cNvPr id="4" name="Footer Placeholder 3"/>
          <p:cNvSpPr>
            <a:spLocks noGrp="1"/>
          </p:cNvSpPr>
          <p:nvPr>
            <p:ph type="ftr" sz="quarter" idx="2"/>
          </p:nvPr>
        </p:nvSpPr>
        <p:spPr>
          <a:xfrm>
            <a:off x="0" y="9721850"/>
            <a:ext cx="3078163" cy="511175"/>
          </a:xfrm>
          <a:prstGeom prst="rect">
            <a:avLst/>
          </a:prstGeom>
        </p:spPr>
        <p:txBody>
          <a:bodyPr vert="horz" lIns="99048" tIns="49524" rIns="99048" bIns="49524" rtlCol="0" anchor="b"/>
          <a:lstStyle>
            <a:lvl1pPr algn="l" fontAlgn="auto">
              <a:spcBef>
                <a:spcPts val="0"/>
              </a:spcBef>
              <a:spcAft>
                <a:spcPts val="0"/>
              </a:spcAft>
              <a:defRPr sz="1300">
                <a:latin typeface="+mn-lt"/>
              </a:defRPr>
            </a:lvl1pPr>
          </a:lstStyle>
          <a:p>
            <a:pPr>
              <a:defRPr/>
            </a:pPr>
            <a:r>
              <a:rPr lang="pt-PT" dirty="0"/>
              <a:t>Armando Fernandes </a:t>
            </a:r>
            <a:r>
              <a:rPr lang="pt-PT" dirty="0" smtClean="0"/>
              <a:t>– Business Coach</a:t>
            </a:r>
            <a:endParaRPr lang="pt-PT" dirty="0"/>
          </a:p>
        </p:txBody>
      </p:sp>
      <p:sp>
        <p:nvSpPr>
          <p:cNvPr id="5" name="Slide Number Placeholder 4"/>
          <p:cNvSpPr>
            <a:spLocks noGrp="1"/>
          </p:cNvSpPr>
          <p:nvPr>
            <p:ph type="sldNum" sz="quarter" idx="3"/>
          </p:nvPr>
        </p:nvSpPr>
        <p:spPr>
          <a:xfrm>
            <a:off x="4022725" y="9721850"/>
            <a:ext cx="3078163" cy="511175"/>
          </a:xfrm>
          <a:prstGeom prst="rect">
            <a:avLst/>
          </a:prstGeom>
        </p:spPr>
        <p:txBody>
          <a:bodyPr vert="horz" lIns="99048" tIns="49524" rIns="99048" bIns="49524" rtlCol="0" anchor="b"/>
          <a:lstStyle>
            <a:lvl1pPr algn="r" fontAlgn="auto">
              <a:spcBef>
                <a:spcPts val="0"/>
              </a:spcBef>
              <a:spcAft>
                <a:spcPts val="0"/>
              </a:spcAft>
              <a:defRPr sz="1300">
                <a:latin typeface="+mn-lt"/>
              </a:defRPr>
            </a:lvl1pPr>
          </a:lstStyle>
          <a:p>
            <a:pPr>
              <a:defRPr/>
            </a:pPr>
            <a:fld id="{552472EA-5BE3-4126-A402-39982AA6A564}" type="slidenum">
              <a:rPr lang="pt-PT"/>
              <a:pPr>
                <a:defRPr/>
              </a:pPr>
              <a:t>‹nº›</a:t>
            </a:fld>
            <a:endParaRPr lang="pt-PT" dirty="0"/>
          </a:p>
        </p:txBody>
      </p:sp>
    </p:spTree>
    <p:extLst>
      <p:ext uri="{BB962C8B-B14F-4D97-AF65-F5344CB8AC3E}">
        <p14:creationId xmlns:p14="http://schemas.microsoft.com/office/powerpoint/2010/main" val="340669166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9048" tIns="49524" rIns="99048" bIns="49524" rtlCol="0"/>
          <a:lstStyle>
            <a:lvl1pPr algn="l" fontAlgn="auto">
              <a:spcBef>
                <a:spcPts val="0"/>
              </a:spcBef>
              <a:spcAft>
                <a:spcPts val="0"/>
              </a:spcAft>
              <a:defRPr sz="1300">
                <a:latin typeface="+mn-lt"/>
              </a:defRPr>
            </a:lvl1pPr>
          </a:lstStyle>
          <a:p>
            <a:pPr>
              <a:defRPr/>
            </a:pPr>
            <a:r>
              <a:rPr lang="pt-PT" dirty="0" smtClean="0"/>
              <a:t>Workshop </a:t>
            </a:r>
            <a:r>
              <a:rPr lang="pt-PT" dirty="0"/>
              <a:t>- Gestão e Organização do Tempo</a:t>
            </a:r>
          </a:p>
        </p:txBody>
      </p:sp>
      <p:sp>
        <p:nvSpPr>
          <p:cNvPr id="4" name="Slide Image Placeholder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48" tIns="49524" rIns="99048" bIns="49524" rtlCol="0" anchor="ctr"/>
          <a:lstStyle/>
          <a:p>
            <a:pPr lvl="0"/>
            <a:endParaRPr lang="pt-PT" noProof="0" dirty="0"/>
          </a:p>
        </p:txBody>
      </p:sp>
      <p:sp>
        <p:nvSpPr>
          <p:cNvPr id="5" name="Notes Placeholder 4"/>
          <p:cNvSpPr>
            <a:spLocks noGrp="1"/>
          </p:cNvSpPr>
          <p:nvPr>
            <p:ph type="body" sz="quarter" idx="3"/>
          </p:nvPr>
        </p:nvSpPr>
        <p:spPr>
          <a:xfrm>
            <a:off x="709613" y="4860925"/>
            <a:ext cx="5683250" cy="4605338"/>
          </a:xfrm>
          <a:prstGeom prst="rect">
            <a:avLst/>
          </a:prstGeom>
        </p:spPr>
        <p:txBody>
          <a:bodyPr vert="horz" lIns="99048" tIns="49524" rIns="99048" bIns="4952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pt-PT" noProof="0"/>
          </a:p>
        </p:txBody>
      </p:sp>
      <p:sp>
        <p:nvSpPr>
          <p:cNvPr id="6" name="Footer Placeholder 5"/>
          <p:cNvSpPr>
            <a:spLocks noGrp="1"/>
          </p:cNvSpPr>
          <p:nvPr>
            <p:ph type="ftr" sz="quarter" idx="4"/>
          </p:nvPr>
        </p:nvSpPr>
        <p:spPr>
          <a:xfrm>
            <a:off x="0" y="9721850"/>
            <a:ext cx="3078163" cy="511175"/>
          </a:xfrm>
          <a:prstGeom prst="rect">
            <a:avLst/>
          </a:prstGeom>
        </p:spPr>
        <p:txBody>
          <a:bodyPr vert="horz" lIns="99048" tIns="49524" rIns="99048" bIns="49524" rtlCol="0" anchor="b"/>
          <a:lstStyle>
            <a:lvl1pPr algn="l" fontAlgn="auto">
              <a:spcBef>
                <a:spcPts val="0"/>
              </a:spcBef>
              <a:spcAft>
                <a:spcPts val="0"/>
              </a:spcAft>
              <a:defRPr sz="1300">
                <a:latin typeface="+mn-lt"/>
              </a:defRPr>
            </a:lvl1pPr>
          </a:lstStyle>
          <a:p>
            <a:pPr>
              <a:defRPr/>
            </a:pPr>
            <a:r>
              <a:rPr lang="pt-PT" dirty="0"/>
              <a:t>Armando Fernandes - Consultor de Negócios</a:t>
            </a:r>
          </a:p>
        </p:txBody>
      </p:sp>
      <p:sp>
        <p:nvSpPr>
          <p:cNvPr id="7" name="Slide Number Placeholder 6"/>
          <p:cNvSpPr>
            <a:spLocks noGrp="1"/>
          </p:cNvSpPr>
          <p:nvPr>
            <p:ph type="sldNum" sz="quarter" idx="5"/>
          </p:nvPr>
        </p:nvSpPr>
        <p:spPr>
          <a:xfrm>
            <a:off x="4022725" y="9721850"/>
            <a:ext cx="3078163" cy="511175"/>
          </a:xfrm>
          <a:prstGeom prst="rect">
            <a:avLst/>
          </a:prstGeom>
        </p:spPr>
        <p:txBody>
          <a:bodyPr vert="horz" lIns="99048" tIns="49524" rIns="99048" bIns="49524" rtlCol="0" anchor="b"/>
          <a:lstStyle>
            <a:lvl1pPr algn="r" fontAlgn="auto">
              <a:spcBef>
                <a:spcPts val="0"/>
              </a:spcBef>
              <a:spcAft>
                <a:spcPts val="0"/>
              </a:spcAft>
              <a:defRPr sz="1300">
                <a:latin typeface="+mn-lt"/>
              </a:defRPr>
            </a:lvl1pPr>
          </a:lstStyle>
          <a:p>
            <a:pPr>
              <a:defRPr/>
            </a:pPr>
            <a:fld id="{3E98C9A4-B134-4AB9-A07F-D289CA4D5A56}" type="slidenum">
              <a:rPr lang="pt-PT"/>
              <a:pPr>
                <a:defRPr/>
              </a:pPr>
              <a:t>‹nº›</a:t>
            </a:fld>
            <a:endParaRPr lang="pt-PT" dirty="0"/>
          </a:p>
        </p:txBody>
      </p:sp>
    </p:spTree>
    <p:extLst>
      <p:ext uri="{BB962C8B-B14F-4D97-AF65-F5344CB8AC3E}">
        <p14:creationId xmlns:p14="http://schemas.microsoft.com/office/powerpoint/2010/main" val="3426339962"/>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pt-PT" dirty="0" smtClean="0"/>
          </a:p>
        </p:txBody>
      </p:sp>
      <p:sp>
        <p:nvSpPr>
          <p:cNvPr id="4" name="Slide Number Placeholder 3"/>
          <p:cNvSpPr>
            <a:spLocks noGrp="1"/>
          </p:cNvSpPr>
          <p:nvPr>
            <p:ph type="sldNum" sz="quarter" idx="5"/>
          </p:nvPr>
        </p:nvSpPr>
        <p:spPr/>
        <p:txBody>
          <a:bodyPr/>
          <a:lstStyle/>
          <a:p>
            <a:pPr>
              <a:defRPr/>
            </a:pPr>
            <a:fld id="{80FE660E-8FAE-41CE-B9FD-AE329B44E162}" type="slidenum">
              <a:rPr lang="pt-PT" smtClean="0"/>
              <a:pPr>
                <a:defRPr/>
              </a:pPr>
              <a:t>1</a:t>
            </a:fld>
            <a:endParaRPr lang="pt-PT" dirty="0"/>
          </a:p>
        </p:txBody>
      </p:sp>
      <p:sp>
        <p:nvSpPr>
          <p:cNvPr id="5" name="Footer Placeholder 4"/>
          <p:cNvSpPr>
            <a:spLocks noGrp="1"/>
          </p:cNvSpPr>
          <p:nvPr>
            <p:ph type="ftr" sz="quarter" idx="4"/>
          </p:nvPr>
        </p:nvSpPr>
        <p:spPr/>
        <p:txBody>
          <a:bodyPr/>
          <a:lstStyle/>
          <a:p>
            <a:pPr>
              <a:defRPr/>
            </a:pPr>
            <a:r>
              <a:rPr lang="pt-PT" dirty="0"/>
              <a:t>Armando Fernandes - Consultor de Negócios</a:t>
            </a:r>
          </a:p>
        </p:txBody>
      </p:sp>
      <p:sp>
        <p:nvSpPr>
          <p:cNvPr id="6" name="Header Placeholder 5"/>
          <p:cNvSpPr>
            <a:spLocks noGrp="1"/>
          </p:cNvSpPr>
          <p:nvPr>
            <p:ph type="hdr" sz="quarter"/>
          </p:nvPr>
        </p:nvSpPr>
        <p:spPr/>
        <p:txBody>
          <a:bodyPr/>
          <a:lstStyle/>
          <a:p>
            <a:pPr>
              <a:defRPr/>
            </a:pPr>
            <a:r>
              <a:rPr lang="pt-PT" dirty="0" smtClean="0"/>
              <a:t>Workshop </a:t>
            </a:r>
            <a:r>
              <a:rPr lang="pt-PT" dirty="0"/>
              <a:t>- Gestão e Organização do Tempo</a:t>
            </a:r>
          </a:p>
        </p:txBody>
      </p:sp>
      <p:sp>
        <p:nvSpPr>
          <p:cNvPr id="7" name="Date Placeholder 6"/>
          <p:cNvSpPr>
            <a:spLocks noGrp="1"/>
          </p:cNvSpPr>
          <p:nvPr>
            <p:ph type="dt" sz="quarter" idx="1"/>
          </p:nvPr>
        </p:nvSpPr>
        <p:spPr>
          <a:xfrm>
            <a:off x="4022725" y="0"/>
            <a:ext cx="3078163" cy="511175"/>
          </a:xfrm>
          <a:prstGeom prst="rect">
            <a:avLst/>
          </a:prstGeom>
        </p:spPr>
        <p:txBody>
          <a:bodyPr/>
          <a:lstStyle/>
          <a:p>
            <a:pPr>
              <a:defRPr/>
            </a:pPr>
            <a:r>
              <a:rPr lang="pt-PT" dirty="0"/>
              <a:t>30-06-2010</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804912" indent="-309582">
              <a:defRPr>
                <a:solidFill>
                  <a:schemeClr val="tx1"/>
                </a:solidFill>
                <a:latin typeface="Arial" charset="0"/>
              </a:defRPr>
            </a:lvl2pPr>
            <a:lvl3pPr marL="1238326" indent="-247665">
              <a:defRPr>
                <a:solidFill>
                  <a:schemeClr val="tx1"/>
                </a:solidFill>
                <a:latin typeface="Arial" charset="0"/>
              </a:defRPr>
            </a:lvl3pPr>
            <a:lvl4pPr marL="1733657" indent="-247665">
              <a:defRPr>
                <a:solidFill>
                  <a:schemeClr val="tx1"/>
                </a:solidFill>
                <a:latin typeface="Arial" charset="0"/>
              </a:defRPr>
            </a:lvl4pPr>
            <a:lvl5pPr marL="2228987" indent="-247665">
              <a:defRPr>
                <a:solidFill>
                  <a:schemeClr val="tx1"/>
                </a:solidFill>
                <a:latin typeface="Arial" charset="0"/>
              </a:defRPr>
            </a:lvl5pPr>
            <a:lvl6pPr marL="2724318" indent="-247665" eaLnBrk="0" fontAlgn="base" hangingPunct="0">
              <a:spcBef>
                <a:spcPct val="0"/>
              </a:spcBef>
              <a:spcAft>
                <a:spcPct val="0"/>
              </a:spcAft>
              <a:defRPr>
                <a:solidFill>
                  <a:schemeClr val="tx1"/>
                </a:solidFill>
                <a:latin typeface="Arial" charset="0"/>
              </a:defRPr>
            </a:lvl6pPr>
            <a:lvl7pPr marL="3219648" indent="-247665" eaLnBrk="0" fontAlgn="base" hangingPunct="0">
              <a:spcBef>
                <a:spcPct val="0"/>
              </a:spcBef>
              <a:spcAft>
                <a:spcPct val="0"/>
              </a:spcAft>
              <a:defRPr>
                <a:solidFill>
                  <a:schemeClr val="tx1"/>
                </a:solidFill>
                <a:latin typeface="Arial" charset="0"/>
              </a:defRPr>
            </a:lvl7pPr>
            <a:lvl8pPr marL="3714979" indent="-247665" eaLnBrk="0" fontAlgn="base" hangingPunct="0">
              <a:spcBef>
                <a:spcPct val="0"/>
              </a:spcBef>
              <a:spcAft>
                <a:spcPct val="0"/>
              </a:spcAft>
              <a:defRPr>
                <a:solidFill>
                  <a:schemeClr val="tx1"/>
                </a:solidFill>
                <a:latin typeface="Arial" charset="0"/>
              </a:defRPr>
            </a:lvl8pPr>
            <a:lvl9pPr marL="4210309" indent="-247665" eaLnBrk="0" fontAlgn="base" hangingPunct="0">
              <a:spcBef>
                <a:spcPct val="0"/>
              </a:spcBef>
              <a:spcAft>
                <a:spcPct val="0"/>
              </a:spcAft>
              <a:defRPr>
                <a:solidFill>
                  <a:schemeClr val="tx1"/>
                </a:solidFill>
                <a:latin typeface="Arial" charset="0"/>
              </a:defRPr>
            </a:lvl9pPr>
          </a:lstStyle>
          <a:p>
            <a:fld id="{4C8BCFAB-74F1-4A10-80EA-517E2E8B4A47}" type="slidenum">
              <a:rPr lang="en-US"/>
              <a:pPr/>
              <a:t>18</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Increase Productive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Marcador de Posição da Imagem do Diapositivo 1"/>
          <p:cNvSpPr>
            <a:spLocks noGrp="1" noRot="1" noChangeAspect="1" noTextEdit="1"/>
          </p:cNvSpPr>
          <p:nvPr>
            <p:ph type="sldImg"/>
          </p:nvPr>
        </p:nvSpPr>
        <p:spPr bwMode="auto">
          <a:noFill/>
          <a:ln>
            <a:solidFill>
              <a:srgbClr val="000000"/>
            </a:solidFill>
            <a:miter lim="800000"/>
            <a:headEnd/>
            <a:tailEnd/>
          </a:ln>
        </p:spPr>
      </p:sp>
      <p:sp>
        <p:nvSpPr>
          <p:cNvPr id="79875" name="Marcador de Posição de Notas 2"/>
          <p:cNvSpPr>
            <a:spLocks noGrp="1"/>
          </p:cNvSpPr>
          <p:nvPr>
            <p:ph type="body" idx="1"/>
          </p:nvPr>
        </p:nvSpPr>
        <p:spPr bwMode="auto">
          <a:noFill/>
        </p:spPr>
        <p:txBody>
          <a:bodyPr wrap="square" numCol="1" anchor="t" anchorCtr="0" compatLnSpc="1">
            <a:prstTxWarp prst="textNoShape">
              <a:avLst/>
            </a:prstTxWarp>
          </a:bodyPr>
          <a:lstStyle/>
          <a:p>
            <a:endParaRPr lang="pt-PT" smtClean="0"/>
          </a:p>
        </p:txBody>
      </p:sp>
      <p:sp>
        <p:nvSpPr>
          <p:cNvPr id="4" name="Marcador de Posição do Cabeçalho 3"/>
          <p:cNvSpPr>
            <a:spLocks noGrp="1"/>
          </p:cNvSpPr>
          <p:nvPr>
            <p:ph type="hdr" sz="quarter"/>
          </p:nvPr>
        </p:nvSpPr>
        <p:spPr/>
        <p:txBody>
          <a:bodyPr/>
          <a:lstStyle/>
          <a:p>
            <a:pPr>
              <a:defRPr/>
            </a:pPr>
            <a:r>
              <a:rPr lang="pt-PT" dirty="0" smtClean="0"/>
              <a:t>Workshop - Gestão e Organização do Tempo</a:t>
            </a:r>
            <a:endParaRPr lang="pt-PT" dirty="0"/>
          </a:p>
        </p:txBody>
      </p:sp>
      <p:sp>
        <p:nvSpPr>
          <p:cNvPr id="5" name="Marcador de Posição da Data 4"/>
          <p:cNvSpPr>
            <a:spLocks noGrp="1"/>
          </p:cNvSpPr>
          <p:nvPr>
            <p:ph type="dt" sz="quarter" idx="1"/>
          </p:nvPr>
        </p:nvSpPr>
        <p:spPr>
          <a:xfrm>
            <a:off x="4022725" y="0"/>
            <a:ext cx="3078163" cy="511175"/>
          </a:xfrm>
          <a:prstGeom prst="rect">
            <a:avLst/>
          </a:prstGeom>
        </p:spPr>
        <p:txBody>
          <a:bodyPr/>
          <a:lstStyle/>
          <a:p>
            <a:pPr>
              <a:defRPr/>
            </a:pPr>
            <a:r>
              <a:rPr lang="pt-PT"/>
              <a:t>30-06-2010</a:t>
            </a:r>
          </a:p>
        </p:txBody>
      </p:sp>
      <p:sp>
        <p:nvSpPr>
          <p:cNvPr id="6" name="Marcador de Posição do Rodapé 5"/>
          <p:cNvSpPr>
            <a:spLocks noGrp="1"/>
          </p:cNvSpPr>
          <p:nvPr>
            <p:ph type="ftr" sz="quarter" idx="4"/>
          </p:nvPr>
        </p:nvSpPr>
        <p:spPr/>
        <p:txBody>
          <a:bodyPr/>
          <a:lstStyle/>
          <a:p>
            <a:pPr>
              <a:defRPr/>
            </a:pPr>
            <a:r>
              <a:rPr lang="pt-PT" smtClean="0"/>
              <a:t>Armando Fernandes - Consultor de Negócios</a:t>
            </a:r>
            <a:endParaRPr lang="pt-PT"/>
          </a:p>
        </p:txBody>
      </p:sp>
      <p:sp>
        <p:nvSpPr>
          <p:cNvPr id="7" name="Marcador de Posição do Número do Diapositivo 6"/>
          <p:cNvSpPr>
            <a:spLocks noGrp="1"/>
          </p:cNvSpPr>
          <p:nvPr>
            <p:ph type="sldNum" sz="quarter" idx="5"/>
          </p:nvPr>
        </p:nvSpPr>
        <p:spPr/>
        <p:txBody>
          <a:bodyPr/>
          <a:lstStyle/>
          <a:p>
            <a:pPr>
              <a:defRPr/>
            </a:pPr>
            <a:fld id="{DB91E220-2F80-452B-B786-2D71309CF964}" type="slidenum">
              <a:rPr lang="pt-PT" smtClean="0"/>
              <a:pPr>
                <a:defRPr/>
              </a:pPr>
              <a:t>21</a:t>
            </a:fld>
            <a:endParaRPr lang="pt-P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Marcador de Posição da Imagem do Diapositivo 1"/>
          <p:cNvSpPr>
            <a:spLocks noGrp="1" noRot="1" noChangeAspect="1" noTextEdit="1"/>
          </p:cNvSpPr>
          <p:nvPr>
            <p:ph type="sldImg"/>
          </p:nvPr>
        </p:nvSpPr>
        <p:spPr bwMode="auto">
          <a:noFill/>
          <a:ln>
            <a:solidFill>
              <a:srgbClr val="000000"/>
            </a:solidFill>
            <a:miter lim="800000"/>
            <a:headEnd/>
            <a:tailEnd/>
          </a:ln>
        </p:spPr>
      </p:sp>
      <p:sp>
        <p:nvSpPr>
          <p:cNvPr id="102403" name="Marcador de Posição de Notas 2"/>
          <p:cNvSpPr>
            <a:spLocks noGrp="1"/>
          </p:cNvSpPr>
          <p:nvPr>
            <p:ph type="body" idx="1"/>
          </p:nvPr>
        </p:nvSpPr>
        <p:spPr bwMode="auto">
          <a:noFill/>
        </p:spPr>
        <p:txBody>
          <a:bodyPr wrap="square" numCol="1" anchor="t" anchorCtr="0" compatLnSpc="1">
            <a:prstTxWarp prst="textNoShape">
              <a:avLst/>
            </a:prstTxWarp>
          </a:bodyPr>
          <a:lstStyle/>
          <a:p>
            <a:endParaRPr lang="pt-PT" dirty="0" smtClean="0"/>
          </a:p>
        </p:txBody>
      </p:sp>
      <p:sp>
        <p:nvSpPr>
          <p:cNvPr id="4" name="Marcador de Posição do Cabeçalho 3"/>
          <p:cNvSpPr>
            <a:spLocks noGrp="1"/>
          </p:cNvSpPr>
          <p:nvPr>
            <p:ph type="hdr" sz="quarter"/>
          </p:nvPr>
        </p:nvSpPr>
        <p:spPr/>
        <p:txBody>
          <a:bodyPr/>
          <a:lstStyle/>
          <a:p>
            <a:pPr>
              <a:defRPr/>
            </a:pPr>
            <a:r>
              <a:rPr lang="pt-PT" dirty="0" smtClean="0"/>
              <a:t>Workshop - Gestão e Organização do Tempo</a:t>
            </a:r>
            <a:endParaRPr lang="pt-PT" dirty="0"/>
          </a:p>
        </p:txBody>
      </p:sp>
      <p:sp>
        <p:nvSpPr>
          <p:cNvPr id="5" name="Marcador de Posição da Data 4"/>
          <p:cNvSpPr>
            <a:spLocks noGrp="1"/>
          </p:cNvSpPr>
          <p:nvPr>
            <p:ph type="dt" sz="quarter" idx="1"/>
          </p:nvPr>
        </p:nvSpPr>
        <p:spPr>
          <a:xfrm>
            <a:off x="4022725" y="0"/>
            <a:ext cx="3078163" cy="511175"/>
          </a:xfrm>
          <a:prstGeom prst="rect">
            <a:avLst/>
          </a:prstGeom>
        </p:spPr>
        <p:txBody>
          <a:bodyPr/>
          <a:lstStyle/>
          <a:p>
            <a:pPr>
              <a:defRPr/>
            </a:pPr>
            <a:r>
              <a:rPr lang="pt-PT" dirty="0"/>
              <a:t>30-06-2010</a:t>
            </a:r>
          </a:p>
        </p:txBody>
      </p:sp>
      <p:sp>
        <p:nvSpPr>
          <p:cNvPr id="6" name="Marcador de Posição do Rodapé 5"/>
          <p:cNvSpPr>
            <a:spLocks noGrp="1"/>
          </p:cNvSpPr>
          <p:nvPr>
            <p:ph type="ftr" sz="quarter" idx="4"/>
          </p:nvPr>
        </p:nvSpPr>
        <p:spPr/>
        <p:txBody>
          <a:bodyPr/>
          <a:lstStyle/>
          <a:p>
            <a:pPr>
              <a:defRPr/>
            </a:pPr>
            <a:r>
              <a:rPr lang="pt-PT" dirty="0" smtClean="0"/>
              <a:t>Armando Fernandes - Consultor de Negócios</a:t>
            </a:r>
            <a:endParaRPr lang="pt-PT" dirty="0"/>
          </a:p>
        </p:txBody>
      </p:sp>
      <p:sp>
        <p:nvSpPr>
          <p:cNvPr id="7" name="Marcador de Posição do Número do Diapositivo 6"/>
          <p:cNvSpPr>
            <a:spLocks noGrp="1"/>
          </p:cNvSpPr>
          <p:nvPr>
            <p:ph type="sldNum" sz="quarter" idx="5"/>
          </p:nvPr>
        </p:nvSpPr>
        <p:spPr/>
        <p:txBody>
          <a:bodyPr/>
          <a:lstStyle/>
          <a:p>
            <a:pPr>
              <a:defRPr/>
            </a:pPr>
            <a:fld id="{D1E4EFEA-EE9C-46A8-B879-1F7051D3C88B}" type="slidenum">
              <a:rPr lang="pt-PT" smtClean="0"/>
              <a:pPr>
                <a:defRPr/>
              </a:pPr>
              <a:t>26</a:t>
            </a:fld>
            <a:endParaRPr lang="pt-PT"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3"/>
          <p:cNvSpPr>
            <a:spLocks noGrp="1" noChangeArrowheads="1"/>
          </p:cNvSpPr>
          <p:nvPr>
            <p:ph type="sldNum" sz="quarter" idx="5"/>
          </p:nvPr>
        </p:nvSpPr>
        <p:spPr/>
        <p:txBody>
          <a:bodyPr/>
          <a:lstStyle/>
          <a:p>
            <a:pPr>
              <a:defRPr/>
            </a:pPr>
            <a:fld id="{D7AE7376-9BC2-4898-9253-8594067211BA}" type="slidenum">
              <a:rPr lang="en-US"/>
              <a:pPr>
                <a:defRPr/>
              </a:pPr>
              <a:t>2</a:t>
            </a:fld>
            <a:endParaRPr lang="en-US"/>
          </a:p>
        </p:txBody>
      </p:sp>
      <p:sp>
        <p:nvSpPr>
          <p:cNvPr id="105475" name="Rectangle 7"/>
          <p:cNvSpPr txBox="1">
            <a:spLocks noGrp="1" noChangeArrowheads="1"/>
          </p:cNvSpPr>
          <p:nvPr/>
        </p:nvSpPr>
        <p:spPr bwMode="auto">
          <a:xfrm>
            <a:off x="4024525" y="9723439"/>
            <a:ext cx="3077951"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55" tIns="49528" rIns="99055" bIns="49528"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20000"/>
              </a:spcBef>
              <a:buFontTx/>
              <a:buChar char="•"/>
            </a:pPr>
            <a:fld id="{506BBA7F-C6A7-4D53-AE93-FC9DFD5EFFBA}" type="slidenum">
              <a:rPr lang="pt-PT" sz="1300"/>
              <a:pPr algn="r" eaLnBrk="1" hangingPunct="1">
                <a:spcBef>
                  <a:spcPct val="20000"/>
                </a:spcBef>
                <a:buFontTx/>
                <a:buChar char="•"/>
              </a:pPr>
              <a:t>2</a:t>
            </a:fld>
            <a:endParaRPr lang="pt-PT" sz="1300"/>
          </a:p>
        </p:txBody>
      </p:sp>
      <p:sp>
        <p:nvSpPr>
          <p:cNvPr id="105476" name="Rectangle 2"/>
          <p:cNvSpPr>
            <a:spLocks noGrp="1" noRot="1" noChangeAspect="1" noChangeArrowheads="1" noTextEdit="1"/>
          </p:cNvSpPr>
          <p:nvPr>
            <p:ph type="sldImg"/>
          </p:nvPr>
        </p:nvSpPr>
        <p:spPr bwMode="auto">
          <a:xfrm>
            <a:off x="995363"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9055" tIns="49528" rIns="99055" bIns="49528" numCol="1" anchor="t" anchorCtr="0" compatLnSpc="1">
            <a:prstTxWarp prst="textNoShape">
              <a:avLst/>
            </a:prstTxWarp>
          </a:bodyPr>
          <a:lstStyle/>
          <a:p>
            <a:pPr eaLnBrk="1" hangingPunct="1"/>
            <a:r>
              <a:rPr lang="pt-PT" smtClean="0"/>
              <a:t>Vou lançar-vos um desafio</a:t>
            </a:r>
          </a:p>
          <a:p>
            <a:pPr eaLnBrk="1" hangingPunct="1"/>
            <a:r>
              <a:rPr lang="pt-PT" smtClean="0"/>
              <a:t>Escrevam 3 coisas que deviam efectuar no vosso negócio a que actualmente não fazem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4022725" y="9721850"/>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fld id="{A5FD9806-75FD-4372-B70C-A89F383A6BF8}" type="slidenum">
              <a:rPr lang="en-US" sz="1300"/>
              <a:pPr algn="r"/>
              <a:t>3</a:t>
            </a:fld>
            <a:endParaRPr lang="en-US" sz="1300"/>
          </a:p>
        </p:txBody>
      </p:sp>
      <p:sp>
        <p:nvSpPr>
          <p:cNvPr id="63491" name="Rectangle 2"/>
          <p:cNvSpPr>
            <a:spLocks noGrp="1" noRot="1" noChangeAspect="1" noChangeArrowheads="1" noTextEdit="1"/>
          </p:cNvSpPr>
          <p:nvPr>
            <p:ph type="sldImg"/>
          </p:nvPr>
        </p:nvSpPr>
        <p:spPr bwMode="auto">
          <a:xfrm>
            <a:off x="995363" y="769938"/>
            <a:ext cx="5114925" cy="3835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2" name="Rectangle 3"/>
          <p:cNvSpPr>
            <a:spLocks noGrp="1" noChangeArrowheads="1"/>
          </p:cNvSpPr>
          <p:nvPr>
            <p:ph type="body" idx="1"/>
          </p:nvPr>
        </p:nvSpPr>
        <p:spPr bwMode="auto">
          <a:xfrm>
            <a:off x="946150" y="4860925"/>
            <a:ext cx="5210175" cy="4603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Notes:</a:t>
            </a:r>
          </a:p>
        </p:txBody>
      </p:sp>
      <p:sp>
        <p:nvSpPr>
          <p:cNvPr id="2" name="Footer Placeholder 1"/>
          <p:cNvSpPr>
            <a:spLocks noGrp="1"/>
          </p:cNvSpPr>
          <p:nvPr>
            <p:ph type="ftr" sz="quarter" idx="4"/>
          </p:nvPr>
        </p:nvSpPr>
        <p:spPr/>
        <p:txBody>
          <a:bodyPr/>
          <a:lstStyle/>
          <a:p>
            <a:pPr>
              <a:defRPr/>
            </a:pPr>
            <a:r>
              <a:rPr lang="pt-PT"/>
              <a:t>Armando Fernandes - Consultor de Negócios</a:t>
            </a:r>
          </a:p>
        </p:txBody>
      </p:sp>
      <p:sp>
        <p:nvSpPr>
          <p:cNvPr id="3" name="Header Placeholder 2"/>
          <p:cNvSpPr>
            <a:spLocks noGrp="1"/>
          </p:cNvSpPr>
          <p:nvPr>
            <p:ph type="hdr" sz="quarter"/>
          </p:nvPr>
        </p:nvSpPr>
        <p:spPr/>
        <p:txBody>
          <a:bodyPr/>
          <a:lstStyle/>
          <a:p>
            <a:pPr>
              <a:defRPr/>
            </a:pPr>
            <a:r>
              <a:rPr lang="pt-PT" dirty="0" smtClean="0"/>
              <a:t>Workshop </a:t>
            </a:r>
            <a:r>
              <a:rPr lang="pt-PT" dirty="0"/>
              <a:t>- Gestão e Organização do Tempo</a:t>
            </a:r>
          </a:p>
        </p:txBody>
      </p:sp>
      <p:sp>
        <p:nvSpPr>
          <p:cNvPr id="4" name="Date Placeholder 3"/>
          <p:cNvSpPr>
            <a:spLocks noGrp="1"/>
          </p:cNvSpPr>
          <p:nvPr>
            <p:ph type="dt" sz="quarter" idx="1"/>
          </p:nvPr>
        </p:nvSpPr>
        <p:spPr>
          <a:xfrm>
            <a:off x="4022725" y="0"/>
            <a:ext cx="3078163" cy="511175"/>
          </a:xfrm>
          <a:prstGeom prst="rect">
            <a:avLst/>
          </a:prstGeom>
        </p:spPr>
        <p:txBody>
          <a:bodyPr/>
          <a:lstStyle/>
          <a:p>
            <a:pPr>
              <a:defRPr/>
            </a:pPr>
            <a:r>
              <a:rPr lang="pt-PT"/>
              <a:t>30-06-2010</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Marcador de Posição da Imagem do Diapositivo 1"/>
          <p:cNvSpPr>
            <a:spLocks noGrp="1" noRot="1" noChangeAspect="1" noTextEdit="1"/>
          </p:cNvSpPr>
          <p:nvPr>
            <p:ph type="sldImg"/>
          </p:nvPr>
        </p:nvSpPr>
        <p:spPr bwMode="auto">
          <a:noFill/>
          <a:ln>
            <a:solidFill>
              <a:srgbClr val="000000"/>
            </a:solidFill>
            <a:miter lim="800000"/>
            <a:headEnd/>
            <a:tailEnd/>
          </a:ln>
        </p:spPr>
      </p:sp>
      <p:sp>
        <p:nvSpPr>
          <p:cNvPr id="64515" name="Marcador de Posição de Notas 2"/>
          <p:cNvSpPr>
            <a:spLocks noGrp="1"/>
          </p:cNvSpPr>
          <p:nvPr>
            <p:ph type="body" idx="1"/>
          </p:nvPr>
        </p:nvSpPr>
        <p:spPr bwMode="auto">
          <a:noFill/>
        </p:spPr>
        <p:txBody>
          <a:bodyPr wrap="square" numCol="1" anchor="t" anchorCtr="0" compatLnSpc="1">
            <a:prstTxWarp prst="textNoShape">
              <a:avLst/>
            </a:prstTxWarp>
          </a:bodyPr>
          <a:lstStyle/>
          <a:p>
            <a:endParaRPr lang="pt-PT" dirty="0" smtClean="0"/>
          </a:p>
        </p:txBody>
      </p:sp>
      <p:sp>
        <p:nvSpPr>
          <p:cNvPr id="4" name="Marcador de Posição do Cabeçalho 3"/>
          <p:cNvSpPr>
            <a:spLocks noGrp="1"/>
          </p:cNvSpPr>
          <p:nvPr>
            <p:ph type="hdr" sz="quarter"/>
          </p:nvPr>
        </p:nvSpPr>
        <p:spPr/>
        <p:txBody>
          <a:bodyPr/>
          <a:lstStyle/>
          <a:p>
            <a:pPr>
              <a:defRPr/>
            </a:pPr>
            <a:r>
              <a:rPr lang="pt-PT" dirty="0" smtClean="0"/>
              <a:t>Workshop - Gestão e Organização do Tempo</a:t>
            </a:r>
            <a:endParaRPr lang="pt-PT" dirty="0"/>
          </a:p>
        </p:txBody>
      </p:sp>
      <p:sp>
        <p:nvSpPr>
          <p:cNvPr id="5" name="Marcador de Posição da Data 4"/>
          <p:cNvSpPr>
            <a:spLocks noGrp="1"/>
          </p:cNvSpPr>
          <p:nvPr>
            <p:ph type="dt" sz="quarter" idx="1"/>
          </p:nvPr>
        </p:nvSpPr>
        <p:spPr>
          <a:xfrm>
            <a:off x="4022725" y="0"/>
            <a:ext cx="3078163" cy="511175"/>
          </a:xfrm>
          <a:prstGeom prst="rect">
            <a:avLst/>
          </a:prstGeom>
        </p:spPr>
        <p:txBody>
          <a:bodyPr/>
          <a:lstStyle/>
          <a:p>
            <a:pPr>
              <a:defRPr/>
            </a:pPr>
            <a:r>
              <a:rPr lang="pt-PT" dirty="0"/>
              <a:t>30-06-2010</a:t>
            </a:r>
          </a:p>
        </p:txBody>
      </p:sp>
      <p:sp>
        <p:nvSpPr>
          <p:cNvPr id="6" name="Marcador de Posição do Rodapé 5"/>
          <p:cNvSpPr>
            <a:spLocks noGrp="1"/>
          </p:cNvSpPr>
          <p:nvPr>
            <p:ph type="ftr" sz="quarter" idx="4"/>
          </p:nvPr>
        </p:nvSpPr>
        <p:spPr/>
        <p:txBody>
          <a:bodyPr/>
          <a:lstStyle/>
          <a:p>
            <a:pPr>
              <a:defRPr/>
            </a:pPr>
            <a:r>
              <a:rPr lang="pt-PT" dirty="0" smtClean="0"/>
              <a:t>Armando Fernandes - Consultor de Negócios</a:t>
            </a:r>
            <a:endParaRPr lang="pt-PT" dirty="0"/>
          </a:p>
        </p:txBody>
      </p:sp>
      <p:sp>
        <p:nvSpPr>
          <p:cNvPr id="7" name="Marcador de Posição do Número do Diapositivo 6"/>
          <p:cNvSpPr>
            <a:spLocks noGrp="1"/>
          </p:cNvSpPr>
          <p:nvPr>
            <p:ph type="sldNum" sz="quarter" idx="5"/>
          </p:nvPr>
        </p:nvSpPr>
        <p:spPr/>
        <p:txBody>
          <a:bodyPr/>
          <a:lstStyle/>
          <a:p>
            <a:pPr>
              <a:defRPr/>
            </a:pPr>
            <a:fld id="{039153C4-01A3-4E0C-8F89-2DE78DA2E6F3}" type="slidenum">
              <a:rPr lang="pt-PT" smtClean="0"/>
              <a:pPr>
                <a:defRPr/>
              </a:pPr>
              <a:t>4</a:t>
            </a:fld>
            <a:endParaRPr lang="pt-PT"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Marcador de Posição da Imagem do Diapositivo 1"/>
          <p:cNvSpPr>
            <a:spLocks noGrp="1" noRot="1" noChangeAspect="1" noTextEdit="1"/>
          </p:cNvSpPr>
          <p:nvPr>
            <p:ph type="sldImg"/>
          </p:nvPr>
        </p:nvSpPr>
        <p:spPr bwMode="auto">
          <a:noFill/>
          <a:ln>
            <a:solidFill>
              <a:srgbClr val="000000"/>
            </a:solidFill>
            <a:miter lim="800000"/>
            <a:headEnd/>
            <a:tailEnd/>
          </a:ln>
        </p:spPr>
      </p:sp>
      <p:sp>
        <p:nvSpPr>
          <p:cNvPr id="65539" name="Marcador de Posição de Notas 2"/>
          <p:cNvSpPr>
            <a:spLocks noGrp="1"/>
          </p:cNvSpPr>
          <p:nvPr>
            <p:ph type="body" idx="1"/>
          </p:nvPr>
        </p:nvSpPr>
        <p:spPr bwMode="auto">
          <a:noFill/>
        </p:spPr>
        <p:txBody>
          <a:bodyPr wrap="square" numCol="1" anchor="t" anchorCtr="0" compatLnSpc="1">
            <a:prstTxWarp prst="textNoShape">
              <a:avLst/>
            </a:prstTxWarp>
          </a:bodyPr>
          <a:lstStyle/>
          <a:p>
            <a:endParaRPr lang="pt-PT" dirty="0" smtClean="0"/>
          </a:p>
        </p:txBody>
      </p:sp>
      <p:sp>
        <p:nvSpPr>
          <p:cNvPr id="4" name="Marcador de Posição do Cabeçalho 3"/>
          <p:cNvSpPr>
            <a:spLocks noGrp="1"/>
          </p:cNvSpPr>
          <p:nvPr>
            <p:ph type="hdr" sz="quarter"/>
          </p:nvPr>
        </p:nvSpPr>
        <p:spPr/>
        <p:txBody>
          <a:bodyPr/>
          <a:lstStyle/>
          <a:p>
            <a:pPr>
              <a:defRPr/>
            </a:pPr>
            <a:r>
              <a:rPr lang="pt-PT" dirty="0" smtClean="0"/>
              <a:t>Workshop - Gestão e Organização do Tempo</a:t>
            </a:r>
            <a:endParaRPr lang="pt-PT" dirty="0"/>
          </a:p>
        </p:txBody>
      </p:sp>
      <p:sp>
        <p:nvSpPr>
          <p:cNvPr id="5" name="Marcador de Posição da Data 4"/>
          <p:cNvSpPr>
            <a:spLocks noGrp="1"/>
          </p:cNvSpPr>
          <p:nvPr>
            <p:ph type="dt" sz="quarter" idx="1"/>
          </p:nvPr>
        </p:nvSpPr>
        <p:spPr>
          <a:xfrm>
            <a:off x="4022725" y="0"/>
            <a:ext cx="3078163" cy="511175"/>
          </a:xfrm>
          <a:prstGeom prst="rect">
            <a:avLst/>
          </a:prstGeom>
        </p:spPr>
        <p:txBody>
          <a:bodyPr/>
          <a:lstStyle/>
          <a:p>
            <a:pPr>
              <a:defRPr/>
            </a:pPr>
            <a:r>
              <a:rPr lang="pt-PT" dirty="0"/>
              <a:t>30-06-2010</a:t>
            </a:r>
          </a:p>
        </p:txBody>
      </p:sp>
      <p:sp>
        <p:nvSpPr>
          <p:cNvPr id="6" name="Marcador de Posição do Rodapé 5"/>
          <p:cNvSpPr>
            <a:spLocks noGrp="1"/>
          </p:cNvSpPr>
          <p:nvPr>
            <p:ph type="ftr" sz="quarter" idx="4"/>
          </p:nvPr>
        </p:nvSpPr>
        <p:spPr/>
        <p:txBody>
          <a:bodyPr/>
          <a:lstStyle/>
          <a:p>
            <a:pPr>
              <a:defRPr/>
            </a:pPr>
            <a:r>
              <a:rPr lang="pt-PT" dirty="0" smtClean="0"/>
              <a:t>Armando Fernandes - Consultor de Negócios</a:t>
            </a:r>
            <a:endParaRPr lang="pt-PT" dirty="0"/>
          </a:p>
        </p:txBody>
      </p:sp>
      <p:sp>
        <p:nvSpPr>
          <p:cNvPr id="7" name="Marcador de Posição do Número do Diapositivo 6"/>
          <p:cNvSpPr>
            <a:spLocks noGrp="1"/>
          </p:cNvSpPr>
          <p:nvPr>
            <p:ph type="sldNum" sz="quarter" idx="5"/>
          </p:nvPr>
        </p:nvSpPr>
        <p:spPr/>
        <p:txBody>
          <a:bodyPr/>
          <a:lstStyle/>
          <a:p>
            <a:pPr>
              <a:defRPr/>
            </a:pPr>
            <a:fld id="{D37C7DE4-A605-4960-825B-21B8DA4E6271}" type="slidenum">
              <a:rPr lang="pt-PT" smtClean="0"/>
              <a:pPr>
                <a:defRPr/>
              </a:pPr>
              <a:t>5</a:t>
            </a:fld>
            <a:endParaRPr lang="pt-PT"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4022725" y="9721850"/>
            <a:ext cx="3078163" cy="511175"/>
          </a:xfrm>
          <a:prstGeom prst="rect">
            <a:avLst/>
          </a:prstGeom>
          <a:noFill/>
          <a:ln w="9525">
            <a:noFill/>
            <a:miter lim="800000"/>
            <a:headEnd/>
            <a:tailEnd/>
          </a:ln>
        </p:spPr>
        <p:txBody>
          <a:bodyPr lIns="99048" tIns="49524" rIns="99048" bIns="49524" anchor="b"/>
          <a:lstStyle/>
          <a:p>
            <a:pPr algn="r" eaLnBrk="0" hangingPunct="0"/>
            <a:fld id="{1BD89701-6578-479E-B7C0-727AA6FD85E8}" type="slidenum">
              <a:rPr lang="en-US" sz="1300"/>
              <a:pPr algn="r" eaLnBrk="0" hangingPunct="0"/>
              <a:t>11</a:t>
            </a:fld>
            <a:endParaRPr lang="en-US" sz="1300" dirty="0"/>
          </a:p>
        </p:txBody>
      </p:sp>
      <p:sp>
        <p:nvSpPr>
          <p:cNvPr id="67587" name="Rectangle 2"/>
          <p:cNvSpPr>
            <a:spLocks noGrp="1" noRot="1" noChangeAspect="1" noChangeArrowheads="1" noTextEdit="1"/>
          </p:cNvSpPr>
          <p:nvPr>
            <p:ph type="sldImg"/>
          </p:nvPr>
        </p:nvSpPr>
        <p:spPr bwMode="auto">
          <a:xfrm>
            <a:off x="995363" y="769938"/>
            <a:ext cx="5114925" cy="3835400"/>
          </a:xfrm>
          <a:noFill/>
          <a:ln>
            <a:solidFill>
              <a:srgbClr val="000000"/>
            </a:solidFill>
            <a:miter lim="800000"/>
            <a:headEnd/>
            <a:tailEnd/>
          </a:ln>
        </p:spPr>
      </p:sp>
      <p:sp>
        <p:nvSpPr>
          <p:cNvPr id="67588" name="Rectangle 3"/>
          <p:cNvSpPr>
            <a:spLocks noGrp="1" noChangeArrowheads="1"/>
          </p:cNvSpPr>
          <p:nvPr>
            <p:ph type="body" idx="1"/>
          </p:nvPr>
        </p:nvSpPr>
        <p:spPr bwMode="auto">
          <a:xfrm>
            <a:off x="946150" y="4860925"/>
            <a:ext cx="5210175" cy="4603750"/>
          </a:xfrm>
          <a:noFill/>
        </p:spPr>
        <p:txBody>
          <a:bodyPr wrap="square" numCol="1" anchor="t" anchorCtr="0" compatLnSpc="1">
            <a:prstTxWarp prst="textNoShape">
              <a:avLst/>
            </a:prstTxWarp>
          </a:bodyPr>
          <a:lstStyle/>
          <a:p>
            <a:pPr eaLnBrk="1" hangingPunct="1"/>
            <a:endParaRPr lang="en-AU" dirty="0" smtClean="0"/>
          </a:p>
        </p:txBody>
      </p:sp>
      <p:sp>
        <p:nvSpPr>
          <p:cNvPr id="2" name="Footer Placeholder 1"/>
          <p:cNvSpPr>
            <a:spLocks noGrp="1"/>
          </p:cNvSpPr>
          <p:nvPr>
            <p:ph type="ftr" sz="quarter" idx="4"/>
          </p:nvPr>
        </p:nvSpPr>
        <p:spPr/>
        <p:txBody>
          <a:bodyPr/>
          <a:lstStyle/>
          <a:p>
            <a:pPr>
              <a:defRPr/>
            </a:pPr>
            <a:r>
              <a:rPr lang="pt-PT" dirty="0"/>
              <a:t>Armando Fernandes - Consultor de Negócios</a:t>
            </a:r>
          </a:p>
        </p:txBody>
      </p:sp>
      <p:sp>
        <p:nvSpPr>
          <p:cNvPr id="3" name="Header Placeholder 2"/>
          <p:cNvSpPr>
            <a:spLocks noGrp="1"/>
          </p:cNvSpPr>
          <p:nvPr>
            <p:ph type="hdr" sz="quarter"/>
          </p:nvPr>
        </p:nvSpPr>
        <p:spPr/>
        <p:txBody>
          <a:bodyPr/>
          <a:lstStyle/>
          <a:p>
            <a:pPr>
              <a:defRPr/>
            </a:pPr>
            <a:r>
              <a:rPr lang="pt-PT" dirty="0" smtClean="0"/>
              <a:t>Workshop </a:t>
            </a:r>
            <a:r>
              <a:rPr lang="pt-PT" dirty="0"/>
              <a:t>- Gestão e Organização do Tempo</a:t>
            </a:r>
          </a:p>
        </p:txBody>
      </p:sp>
      <p:sp>
        <p:nvSpPr>
          <p:cNvPr id="4" name="Date Placeholder 3"/>
          <p:cNvSpPr>
            <a:spLocks noGrp="1"/>
          </p:cNvSpPr>
          <p:nvPr>
            <p:ph type="dt" sz="quarter" idx="1"/>
          </p:nvPr>
        </p:nvSpPr>
        <p:spPr>
          <a:xfrm>
            <a:off x="4022725" y="0"/>
            <a:ext cx="3078163" cy="511175"/>
          </a:xfrm>
          <a:prstGeom prst="rect">
            <a:avLst/>
          </a:prstGeom>
        </p:spPr>
        <p:txBody>
          <a:bodyPr/>
          <a:lstStyle/>
          <a:p>
            <a:pPr>
              <a:defRPr/>
            </a:pPr>
            <a:r>
              <a:rPr lang="pt-PT" dirty="0"/>
              <a:t>30-06-2010</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4022725" y="9721850"/>
            <a:ext cx="3078163" cy="511175"/>
          </a:xfrm>
          <a:prstGeom prst="rect">
            <a:avLst/>
          </a:prstGeom>
          <a:noFill/>
          <a:ln w="9525">
            <a:noFill/>
            <a:miter lim="800000"/>
            <a:headEnd/>
            <a:tailEnd/>
          </a:ln>
        </p:spPr>
        <p:txBody>
          <a:bodyPr lIns="99048" tIns="49524" rIns="99048" bIns="49524" anchor="b"/>
          <a:lstStyle/>
          <a:p>
            <a:pPr algn="r" eaLnBrk="0" hangingPunct="0"/>
            <a:fld id="{80BBCCCD-A722-4FB6-9E04-6B9D40D30952}" type="slidenum">
              <a:rPr lang="en-US" sz="1300"/>
              <a:pPr algn="r" eaLnBrk="0" hangingPunct="0"/>
              <a:t>12</a:t>
            </a:fld>
            <a:endParaRPr lang="en-US" sz="1300" dirty="0"/>
          </a:p>
        </p:txBody>
      </p:sp>
      <p:sp>
        <p:nvSpPr>
          <p:cNvPr id="68611" name="Rectangle 2"/>
          <p:cNvSpPr>
            <a:spLocks noGrp="1" noRot="1" noChangeAspect="1" noChangeArrowheads="1" noTextEdit="1"/>
          </p:cNvSpPr>
          <p:nvPr>
            <p:ph type="sldImg"/>
          </p:nvPr>
        </p:nvSpPr>
        <p:spPr bwMode="auto">
          <a:xfrm>
            <a:off x="995363" y="769938"/>
            <a:ext cx="5113337" cy="3833812"/>
          </a:xfrm>
          <a:noFill/>
          <a:ln>
            <a:solidFill>
              <a:srgbClr val="000000"/>
            </a:solidFill>
            <a:miter lim="800000"/>
            <a:headEnd/>
            <a:tailEnd/>
          </a:ln>
        </p:spPr>
      </p:sp>
      <p:sp>
        <p:nvSpPr>
          <p:cNvPr id="68612" name="Rectangle 3"/>
          <p:cNvSpPr>
            <a:spLocks noGrp="1" noChangeArrowheads="1"/>
          </p:cNvSpPr>
          <p:nvPr>
            <p:ph type="body" idx="1"/>
          </p:nvPr>
        </p:nvSpPr>
        <p:spPr bwMode="auto">
          <a:xfrm>
            <a:off x="946150" y="4860925"/>
            <a:ext cx="5210175" cy="4603750"/>
          </a:xfrm>
          <a:noFill/>
        </p:spPr>
        <p:txBody>
          <a:bodyPr wrap="square" numCol="1" anchor="t" anchorCtr="0" compatLnSpc="1">
            <a:prstTxWarp prst="textNoShape">
              <a:avLst/>
            </a:prstTxWarp>
          </a:bodyPr>
          <a:lstStyle/>
          <a:p>
            <a:pPr eaLnBrk="1" hangingPunct="1"/>
            <a:endParaRPr lang="en-AU" dirty="0" smtClean="0"/>
          </a:p>
        </p:txBody>
      </p:sp>
      <p:sp>
        <p:nvSpPr>
          <p:cNvPr id="2" name="Footer Placeholder 1"/>
          <p:cNvSpPr>
            <a:spLocks noGrp="1"/>
          </p:cNvSpPr>
          <p:nvPr>
            <p:ph type="ftr" sz="quarter" idx="4"/>
          </p:nvPr>
        </p:nvSpPr>
        <p:spPr/>
        <p:txBody>
          <a:bodyPr/>
          <a:lstStyle/>
          <a:p>
            <a:pPr>
              <a:defRPr/>
            </a:pPr>
            <a:r>
              <a:rPr lang="pt-PT" dirty="0"/>
              <a:t>Armando Fernandes - Consultor de Negócios</a:t>
            </a:r>
          </a:p>
        </p:txBody>
      </p:sp>
      <p:sp>
        <p:nvSpPr>
          <p:cNvPr id="3" name="Header Placeholder 2"/>
          <p:cNvSpPr>
            <a:spLocks noGrp="1"/>
          </p:cNvSpPr>
          <p:nvPr>
            <p:ph type="hdr" sz="quarter"/>
          </p:nvPr>
        </p:nvSpPr>
        <p:spPr/>
        <p:txBody>
          <a:bodyPr/>
          <a:lstStyle/>
          <a:p>
            <a:pPr>
              <a:defRPr/>
            </a:pPr>
            <a:r>
              <a:rPr lang="pt-PT" dirty="0" smtClean="0"/>
              <a:t>Workshop </a:t>
            </a:r>
            <a:r>
              <a:rPr lang="pt-PT" dirty="0"/>
              <a:t>- Gestão e Organização do Tempo</a:t>
            </a:r>
          </a:p>
        </p:txBody>
      </p:sp>
      <p:sp>
        <p:nvSpPr>
          <p:cNvPr id="4" name="Date Placeholder 3"/>
          <p:cNvSpPr>
            <a:spLocks noGrp="1"/>
          </p:cNvSpPr>
          <p:nvPr>
            <p:ph type="dt" sz="quarter" idx="1"/>
          </p:nvPr>
        </p:nvSpPr>
        <p:spPr>
          <a:xfrm>
            <a:off x="4022725" y="0"/>
            <a:ext cx="3078163" cy="511175"/>
          </a:xfrm>
          <a:prstGeom prst="rect">
            <a:avLst/>
          </a:prstGeom>
        </p:spPr>
        <p:txBody>
          <a:bodyPr/>
          <a:lstStyle/>
          <a:p>
            <a:pPr>
              <a:defRPr/>
            </a:pPr>
            <a:r>
              <a:rPr lang="pt-PT" dirty="0"/>
              <a:t>30-06-2010</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TextEdit="1"/>
          </p:cNvSpPr>
          <p:nvPr>
            <p:ph type="sldImg"/>
          </p:nvPr>
        </p:nvSpPr>
        <p:spPr bwMode="auto">
          <a:noFill/>
          <a:ln>
            <a:solidFill>
              <a:srgbClr val="000000"/>
            </a:solidFill>
            <a:miter lim="800000"/>
            <a:headEnd/>
            <a:tailEnd/>
          </a:ln>
        </p:spPr>
      </p:sp>
      <p:sp>
        <p:nvSpPr>
          <p:cNvPr id="70659" name="Rectangle 3"/>
          <p:cNvSpPr>
            <a:spLocks noGrp="1"/>
          </p:cNvSpPr>
          <p:nvPr>
            <p:ph type="body" idx="1"/>
          </p:nvPr>
        </p:nvSpPr>
        <p:spPr bwMode="auto">
          <a:xfrm>
            <a:off x="946150" y="4860925"/>
            <a:ext cx="5210175" cy="4605338"/>
          </a:xfrm>
          <a:noFill/>
        </p:spPr>
        <p:txBody>
          <a:bodyPr wrap="square" numCol="1" anchor="t" anchorCtr="0" compatLnSpc="1">
            <a:prstTxWarp prst="textNoShape">
              <a:avLst/>
            </a:prstTxWarp>
            <a:normAutofit fontScale="55000" lnSpcReduction="20000"/>
          </a:bodyPr>
          <a:lstStyle/>
          <a:p>
            <a:pPr eaLnBrk="1" hangingPunct="1"/>
            <a:r>
              <a:rPr lang="es-MX" smtClean="0"/>
              <a:t>Cuadrante I. Cuadrante de la supervivencia.</a:t>
            </a:r>
          </a:p>
          <a:p>
            <a:pPr eaLnBrk="1" hangingPunct="1"/>
            <a:r>
              <a:rPr lang="es-MX" smtClean="0"/>
              <a:t>Ejemplos de cuando estamos aquí.</a:t>
            </a:r>
          </a:p>
          <a:p>
            <a:pPr eaLnBrk="1" hangingPunct="1"/>
            <a:r>
              <a:rPr lang="es-MX" smtClean="0"/>
              <a:t>	Trabajos urgentes que tienen que entregarse hoy.</a:t>
            </a:r>
          </a:p>
          <a:p>
            <a:pPr eaLnBrk="1" hangingPunct="1"/>
            <a:r>
              <a:rPr lang="es-MX" smtClean="0"/>
              <a:t>	Ir al médico por un dolor muy fuerte.</a:t>
            </a:r>
          </a:p>
          <a:p>
            <a:pPr eaLnBrk="1" hangingPunct="1"/>
            <a:r>
              <a:rPr lang="es-MX" smtClean="0"/>
              <a:t>	Reparar algo que se ha roto por falta de mantenimiento y que se requiere urgentemente.</a:t>
            </a:r>
          </a:p>
          <a:p>
            <a:pPr eaLnBrk="1" hangingPunct="1"/>
            <a:endParaRPr lang="es-MX" smtClean="0"/>
          </a:p>
          <a:p>
            <a:pPr eaLnBrk="1" hangingPunct="1"/>
            <a:r>
              <a:rPr lang="es-MX" smtClean="0"/>
              <a:t>Cuadrante II. Cuadrante del liderazgo.</a:t>
            </a:r>
          </a:p>
          <a:p>
            <a:pPr eaLnBrk="1" hangingPunct="1"/>
            <a:r>
              <a:rPr lang="es-MX" smtClean="0"/>
              <a:t>	Todo lo preventivo como ir a un chequeo médico de rutina, o llevar el coche a mantenimiento preventivo.</a:t>
            </a:r>
          </a:p>
          <a:p>
            <a:pPr eaLnBrk="1" hangingPunct="1"/>
            <a:r>
              <a:rPr lang="es-MX" smtClean="0"/>
              <a:t>	La preparación y el estudio, normalmente estan aquí.</a:t>
            </a:r>
          </a:p>
          <a:p>
            <a:pPr eaLnBrk="1" hangingPunct="1"/>
            <a:r>
              <a:rPr lang="es-MX" smtClean="0"/>
              <a:t>	Convivir con la familia.</a:t>
            </a:r>
          </a:p>
          <a:p>
            <a:pPr eaLnBrk="1" hangingPunct="1"/>
            <a:endParaRPr lang="es-MX" smtClean="0"/>
          </a:p>
          <a:p>
            <a:pPr eaLnBrk="1" hangingPunct="1"/>
            <a:r>
              <a:rPr lang="es-MX" smtClean="0"/>
              <a:t>Aunque este es el segundo cuadrante, explicalo al final, después de hablar del III y el IV.</a:t>
            </a:r>
          </a:p>
          <a:p>
            <a:pPr eaLnBrk="1" hangingPunct="1"/>
            <a:endParaRPr lang="es-MX" smtClean="0"/>
          </a:p>
          <a:p>
            <a:pPr eaLnBrk="1" hangingPunct="1"/>
            <a:r>
              <a:rPr lang="es-MX" smtClean="0"/>
              <a:t>Cuadrante III. Cuadrante del engaño.</a:t>
            </a:r>
          </a:p>
          <a:p>
            <a:pPr eaLnBrk="1" hangingPunct="1"/>
            <a:r>
              <a:rPr lang="es-MX" smtClean="0"/>
              <a:t>	Por ejemplo esos reportes que no dormimos por entregarlos en fecha y hora, y que luego pasan dias o semanas sin que alguien los lea.</a:t>
            </a:r>
          </a:p>
          <a:p>
            <a:pPr eaLnBrk="1" hangingPunct="1"/>
            <a:r>
              <a:rPr lang="es-MX" smtClean="0"/>
              <a:t>	Ejemplo las reuniones a las que llegamos urgentemente, y que después de estar dos horas nos damos cuenta que no tiene ningun sentido estar ahí.</a:t>
            </a:r>
          </a:p>
          <a:p>
            <a:pPr eaLnBrk="1" hangingPunct="1"/>
            <a:endParaRPr lang="es-MX" smtClean="0"/>
          </a:p>
          <a:p>
            <a:pPr eaLnBrk="1" hangingPunct="1"/>
            <a:r>
              <a:rPr lang="es-MX" smtClean="0"/>
              <a:t>Cuando estamos haciendo cosas del cuadrante III, normalmente es porque alguien no se dio tiempo para planificar, y analizar si esa actividad ademas de urgente, tenía alguna importancia.</a:t>
            </a:r>
          </a:p>
          <a:p>
            <a:pPr eaLnBrk="1" hangingPunct="1"/>
            <a:endParaRPr lang="es-MX" smtClean="0"/>
          </a:p>
          <a:p>
            <a:pPr eaLnBrk="1" hangingPunct="1"/>
            <a:r>
              <a:rPr lang="es-MX" smtClean="0"/>
              <a:t>Cuadrante IV. </a:t>
            </a:r>
          </a:p>
          <a:p>
            <a:pPr eaLnBrk="1" hangingPunct="1"/>
            <a:r>
              <a:rPr lang="es-MX" smtClean="0"/>
              <a:t>	El cuadrante del desperdicio.</a:t>
            </a:r>
          </a:p>
          <a:p>
            <a:pPr eaLnBrk="1" hangingPunct="1"/>
            <a:r>
              <a:rPr lang="es-MX" smtClean="0"/>
              <a:t>	Aquí está la ociocidad inutil, el chisme, la pérdida de tiempo sin sentido.</a:t>
            </a:r>
          </a:p>
          <a:p>
            <a:pPr eaLnBrk="1" hangingPunct="1"/>
            <a:r>
              <a:rPr lang="es-MX" smtClean="0"/>
              <a:t>	Aquí nacen los vicios.</a:t>
            </a:r>
          </a:p>
          <a:p>
            <a:pPr eaLnBrk="1" hangingPunct="1"/>
            <a:endParaRPr lang="es-MX" smtClean="0"/>
          </a:p>
          <a:p>
            <a:pPr eaLnBrk="1" hangingPunct="1"/>
            <a:r>
              <a:rPr lang="es-MX" smtClean="0"/>
              <a:t>Algunas reflexiones que hacer respecto a esta Matriz de Covey:</a:t>
            </a:r>
          </a:p>
          <a:p>
            <a:pPr eaLnBrk="1" hangingPunct="1"/>
            <a:r>
              <a:rPr lang="es-MX" smtClean="0"/>
              <a:t>	Como nos sentimos cuando estamos en cada uno de los cuadrantes? </a:t>
            </a:r>
          </a:p>
          <a:p>
            <a:pPr eaLnBrk="1" hangingPunct="1"/>
            <a:r>
              <a:rPr lang="es-MX" smtClean="0"/>
              <a:t>	Cuanto tiempo estamos en cada uno?</a:t>
            </a:r>
          </a:p>
          <a:p>
            <a:pPr eaLnBrk="1" hangingPunct="1"/>
            <a:r>
              <a:rPr lang="es-MX" smtClean="0"/>
              <a:t>	En el cuadrante uno nos sentimos presionados y angustiados, en el tres frustrados, en el cuatro ociosos e imporductivos. En el dos nos sentimos con control.</a:t>
            </a:r>
          </a:p>
          <a:p>
            <a:pPr eaLnBrk="1" hangingPunct="1"/>
            <a:endParaRPr lang="es-MX" smtClean="0"/>
          </a:p>
          <a:p>
            <a:pPr eaLnBrk="1" hangingPunct="1"/>
            <a:r>
              <a:rPr lang="es-MX" smtClean="0"/>
              <a:t>	Donde estan normalmente los bomberos? Cuando apagan fuegos están en el I, pero mas vale que siempre estén en el dos para estar listos para apagar incendios.  Una empresa proactiva, es capaz de tomar proyectos críticos del cuadrante uno y responder favorablemente a ellos.</a:t>
            </a:r>
          </a:p>
          <a:p>
            <a:pPr eaLnBrk="1" hangingPunct="1"/>
            <a:endParaRPr lang="es-MX" smtClean="0"/>
          </a:p>
          <a:p>
            <a:pPr eaLnBrk="1" hangingPunct="1"/>
            <a:endParaRPr lang="es-MX" smtClean="0"/>
          </a:p>
          <a:p>
            <a:pPr eaLnBrk="1" hangingPunct="1"/>
            <a:endParaRPr lang="es-MX" smtClean="0"/>
          </a:p>
          <a:p>
            <a:pPr eaLnBrk="1" hangingPunct="1"/>
            <a:endParaRPr lang="es-ES" smtClean="0"/>
          </a:p>
        </p:txBody>
      </p:sp>
      <p:sp>
        <p:nvSpPr>
          <p:cNvPr id="2" name="Footer Placeholder 1"/>
          <p:cNvSpPr>
            <a:spLocks noGrp="1"/>
          </p:cNvSpPr>
          <p:nvPr>
            <p:ph type="ftr" sz="quarter" idx="4"/>
          </p:nvPr>
        </p:nvSpPr>
        <p:spPr/>
        <p:txBody>
          <a:bodyPr/>
          <a:lstStyle/>
          <a:p>
            <a:pPr>
              <a:defRPr/>
            </a:pPr>
            <a:r>
              <a:rPr lang="pt-PT"/>
              <a:t>Armando Fernandes - Consultor de Negócios</a:t>
            </a:r>
          </a:p>
        </p:txBody>
      </p:sp>
      <p:sp>
        <p:nvSpPr>
          <p:cNvPr id="3" name="Header Placeholder 2"/>
          <p:cNvSpPr>
            <a:spLocks noGrp="1"/>
          </p:cNvSpPr>
          <p:nvPr>
            <p:ph type="hdr" sz="quarter"/>
          </p:nvPr>
        </p:nvSpPr>
        <p:spPr/>
        <p:txBody>
          <a:bodyPr/>
          <a:lstStyle/>
          <a:p>
            <a:pPr>
              <a:defRPr/>
            </a:pPr>
            <a:r>
              <a:rPr lang="pt-PT" dirty="0" smtClean="0"/>
              <a:t>Workshop </a:t>
            </a:r>
            <a:r>
              <a:rPr lang="pt-PT" dirty="0"/>
              <a:t>- Gestão e Organização do Tempo</a:t>
            </a:r>
          </a:p>
        </p:txBody>
      </p:sp>
      <p:sp>
        <p:nvSpPr>
          <p:cNvPr id="4" name="Date Placeholder 3"/>
          <p:cNvSpPr>
            <a:spLocks noGrp="1"/>
          </p:cNvSpPr>
          <p:nvPr>
            <p:ph type="dt" sz="quarter" idx="1"/>
          </p:nvPr>
        </p:nvSpPr>
        <p:spPr>
          <a:xfrm>
            <a:off x="4022725" y="0"/>
            <a:ext cx="3078163" cy="511175"/>
          </a:xfrm>
          <a:prstGeom prst="rect">
            <a:avLst/>
          </a:prstGeom>
        </p:spPr>
        <p:txBody>
          <a:bodyPr/>
          <a:lstStyle/>
          <a:p>
            <a:pPr>
              <a:defRPr/>
            </a:pPr>
            <a:r>
              <a:rPr lang="pt-PT"/>
              <a:t>30-06-2010</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p:spPr>
      </p:sp>
      <p:sp>
        <p:nvSpPr>
          <p:cNvPr id="71683" name="Rectangle 3"/>
          <p:cNvSpPr>
            <a:spLocks noGrp="1"/>
          </p:cNvSpPr>
          <p:nvPr>
            <p:ph type="body" idx="1"/>
          </p:nvPr>
        </p:nvSpPr>
        <p:spPr bwMode="auto">
          <a:xfrm>
            <a:off x="946150" y="4860925"/>
            <a:ext cx="5210175" cy="4605338"/>
          </a:xfrm>
          <a:noFill/>
        </p:spPr>
        <p:txBody>
          <a:bodyPr wrap="square" numCol="1" anchor="t" anchorCtr="0" compatLnSpc="1">
            <a:prstTxWarp prst="textNoShape">
              <a:avLst/>
            </a:prstTxWarp>
            <a:normAutofit fontScale="55000" lnSpcReduction="20000"/>
          </a:bodyPr>
          <a:lstStyle/>
          <a:p>
            <a:pPr eaLnBrk="1" hangingPunct="1"/>
            <a:r>
              <a:rPr lang="es-MX" smtClean="0"/>
              <a:t>Cuadrante I. Cuadrante de la supervivencia.</a:t>
            </a:r>
          </a:p>
          <a:p>
            <a:pPr eaLnBrk="1" hangingPunct="1"/>
            <a:r>
              <a:rPr lang="es-MX" smtClean="0"/>
              <a:t>Ejemplos de cuando estamos aquí.</a:t>
            </a:r>
          </a:p>
          <a:p>
            <a:pPr eaLnBrk="1" hangingPunct="1"/>
            <a:r>
              <a:rPr lang="es-MX" smtClean="0"/>
              <a:t>	Trabajos urgentes que tienen que entregarse hoy.</a:t>
            </a:r>
          </a:p>
          <a:p>
            <a:pPr eaLnBrk="1" hangingPunct="1"/>
            <a:r>
              <a:rPr lang="es-MX" smtClean="0"/>
              <a:t>	Ir al médico por un dolor muy fuerte.</a:t>
            </a:r>
          </a:p>
          <a:p>
            <a:pPr eaLnBrk="1" hangingPunct="1"/>
            <a:r>
              <a:rPr lang="es-MX" smtClean="0"/>
              <a:t>	Reparar algo que se ha roto por falta de mantenimiento y que se requiere urgentemente.</a:t>
            </a:r>
          </a:p>
          <a:p>
            <a:pPr eaLnBrk="1" hangingPunct="1"/>
            <a:endParaRPr lang="es-MX" smtClean="0"/>
          </a:p>
          <a:p>
            <a:pPr eaLnBrk="1" hangingPunct="1"/>
            <a:r>
              <a:rPr lang="es-MX" smtClean="0"/>
              <a:t>Cuadrante II. Cuadrante del liderazgo.</a:t>
            </a:r>
          </a:p>
          <a:p>
            <a:pPr eaLnBrk="1" hangingPunct="1"/>
            <a:r>
              <a:rPr lang="es-MX" smtClean="0"/>
              <a:t>	Todo lo preventivo como ir a un chequeo médico de rutina, o llevar el coche a mantenimiento preventivo.</a:t>
            </a:r>
          </a:p>
          <a:p>
            <a:pPr eaLnBrk="1" hangingPunct="1"/>
            <a:r>
              <a:rPr lang="es-MX" smtClean="0"/>
              <a:t>	La preparación y el estudio, normalmente estan aquí.</a:t>
            </a:r>
          </a:p>
          <a:p>
            <a:pPr eaLnBrk="1" hangingPunct="1"/>
            <a:r>
              <a:rPr lang="es-MX" smtClean="0"/>
              <a:t>	Convivir con la familia.</a:t>
            </a:r>
          </a:p>
          <a:p>
            <a:pPr eaLnBrk="1" hangingPunct="1"/>
            <a:endParaRPr lang="es-MX" smtClean="0"/>
          </a:p>
          <a:p>
            <a:pPr eaLnBrk="1" hangingPunct="1"/>
            <a:r>
              <a:rPr lang="es-MX" smtClean="0"/>
              <a:t>Aunque este es el segundo cuadrante, explicalo al final, después de hablar del III y el IV.</a:t>
            </a:r>
          </a:p>
          <a:p>
            <a:pPr eaLnBrk="1" hangingPunct="1"/>
            <a:endParaRPr lang="es-MX" smtClean="0"/>
          </a:p>
          <a:p>
            <a:pPr eaLnBrk="1" hangingPunct="1"/>
            <a:r>
              <a:rPr lang="es-MX" smtClean="0"/>
              <a:t>Cuadrante III. Cuadrante del engaño.</a:t>
            </a:r>
          </a:p>
          <a:p>
            <a:pPr eaLnBrk="1" hangingPunct="1"/>
            <a:r>
              <a:rPr lang="es-MX" smtClean="0"/>
              <a:t>	Por ejemplo esos reportes que no dormimos por entregarlos en fecha y hora, y que luego pasan dias o semanas sin que alguien los lea.</a:t>
            </a:r>
          </a:p>
          <a:p>
            <a:pPr eaLnBrk="1" hangingPunct="1"/>
            <a:r>
              <a:rPr lang="es-MX" smtClean="0"/>
              <a:t>	Ejemplo las reuniones a las que llegamos urgentemente, y que después de estar dos horas nos damos cuenta que no tiene ningun sentido estar ahí.</a:t>
            </a:r>
          </a:p>
          <a:p>
            <a:pPr eaLnBrk="1" hangingPunct="1"/>
            <a:endParaRPr lang="es-MX" smtClean="0"/>
          </a:p>
          <a:p>
            <a:pPr eaLnBrk="1" hangingPunct="1"/>
            <a:r>
              <a:rPr lang="es-MX" smtClean="0"/>
              <a:t>Cuando estamos haciendo cosas del cuadrante III, normalmente es porque alguien no se dio tiempo para planificar, y analizar si esa actividad ademas de urgente, tenía alguna importancia.</a:t>
            </a:r>
          </a:p>
          <a:p>
            <a:pPr eaLnBrk="1" hangingPunct="1"/>
            <a:endParaRPr lang="es-MX" smtClean="0"/>
          </a:p>
          <a:p>
            <a:pPr eaLnBrk="1" hangingPunct="1"/>
            <a:r>
              <a:rPr lang="es-MX" smtClean="0"/>
              <a:t>Cuadrante IV. </a:t>
            </a:r>
          </a:p>
          <a:p>
            <a:pPr eaLnBrk="1" hangingPunct="1"/>
            <a:r>
              <a:rPr lang="es-MX" smtClean="0"/>
              <a:t>	El cuadrante del desperdicio.</a:t>
            </a:r>
          </a:p>
          <a:p>
            <a:pPr eaLnBrk="1" hangingPunct="1"/>
            <a:r>
              <a:rPr lang="es-MX" smtClean="0"/>
              <a:t>	Aquí está la ociocidad inutil, el chisme, la pérdida de tiempo sin sentido.</a:t>
            </a:r>
          </a:p>
          <a:p>
            <a:pPr eaLnBrk="1" hangingPunct="1"/>
            <a:r>
              <a:rPr lang="es-MX" smtClean="0"/>
              <a:t>	Aquí nacen los vicios.</a:t>
            </a:r>
          </a:p>
          <a:p>
            <a:pPr eaLnBrk="1" hangingPunct="1"/>
            <a:endParaRPr lang="es-MX" smtClean="0"/>
          </a:p>
          <a:p>
            <a:pPr eaLnBrk="1" hangingPunct="1"/>
            <a:r>
              <a:rPr lang="es-MX" smtClean="0"/>
              <a:t>Algunas reflexiones que hacer respecto a esta Matriz de Covey:</a:t>
            </a:r>
          </a:p>
          <a:p>
            <a:pPr eaLnBrk="1" hangingPunct="1"/>
            <a:r>
              <a:rPr lang="es-MX" smtClean="0"/>
              <a:t>	Como nos sentimos cuando estamos en cada uno de los cuadrantes? </a:t>
            </a:r>
          </a:p>
          <a:p>
            <a:pPr eaLnBrk="1" hangingPunct="1"/>
            <a:r>
              <a:rPr lang="es-MX" smtClean="0"/>
              <a:t>	Cuanto tiempo estamos en cada uno?</a:t>
            </a:r>
          </a:p>
          <a:p>
            <a:pPr eaLnBrk="1" hangingPunct="1"/>
            <a:r>
              <a:rPr lang="es-MX" smtClean="0"/>
              <a:t>	En el cuadrante uno nos sentimos presionados y angustiados, en el tres frustrados, en el cuatro ociosos e imporductivos. En el dos nos sentimos con control.</a:t>
            </a:r>
          </a:p>
          <a:p>
            <a:pPr eaLnBrk="1" hangingPunct="1"/>
            <a:endParaRPr lang="es-MX" smtClean="0"/>
          </a:p>
          <a:p>
            <a:pPr eaLnBrk="1" hangingPunct="1"/>
            <a:r>
              <a:rPr lang="es-MX" smtClean="0"/>
              <a:t>	Donde estan normalmente los bomberos? Cuando apagan fuegos están en el I, pero mas vale que siempre estén en el dos para estar listos para apagar incendios.  Una empresa proactiva, es capaz de tomar proyectos críticos del cuadrante uno y responder favorablemente a ellos.</a:t>
            </a:r>
          </a:p>
          <a:p>
            <a:pPr eaLnBrk="1" hangingPunct="1"/>
            <a:endParaRPr lang="es-MX" smtClean="0"/>
          </a:p>
          <a:p>
            <a:pPr eaLnBrk="1" hangingPunct="1"/>
            <a:endParaRPr lang="es-MX" smtClean="0"/>
          </a:p>
          <a:p>
            <a:pPr eaLnBrk="1" hangingPunct="1"/>
            <a:endParaRPr lang="es-MX" smtClean="0"/>
          </a:p>
          <a:p>
            <a:pPr eaLnBrk="1" hangingPunct="1"/>
            <a:endParaRPr lang="es-ES" smtClean="0"/>
          </a:p>
        </p:txBody>
      </p:sp>
      <p:sp>
        <p:nvSpPr>
          <p:cNvPr id="2" name="Footer Placeholder 1"/>
          <p:cNvSpPr>
            <a:spLocks noGrp="1"/>
          </p:cNvSpPr>
          <p:nvPr>
            <p:ph type="ftr" sz="quarter" idx="4"/>
          </p:nvPr>
        </p:nvSpPr>
        <p:spPr/>
        <p:txBody>
          <a:bodyPr/>
          <a:lstStyle/>
          <a:p>
            <a:pPr>
              <a:defRPr/>
            </a:pPr>
            <a:r>
              <a:rPr lang="pt-PT"/>
              <a:t>Armando Fernandes - Consultor de Negócios</a:t>
            </a:r>
          </a:p>
        </p:txBody>
      </p:sp>
      <p:sp>
        <p:nvSpPr>
          <p:cNvPr id="3" name="Header Placeholder 2"/>
          <p:cNvSpPr>
            <a:spLocks noGrp="1"/>
          </p:cNvSpPr>
          <p:nvPr>
            <p:ph type="hdr" sz="quarter"/>
          </p:nvPr>
        </p:nvSpPr>
        <p:spPr/>
        <p:txBody>
          <a:bodyPr/>
          <a:lstStyle/>
          <a:p>
            <a:pPr>
              <a:defRPr/>
            </a:pPr>
            <a:r>
              <a:rPr lang="pt-PT" dirty="0" smtClean="0"/>
              <a:t>Workshop </a:t>
            </a:r>
            <a:r>
              <a:rPr lang="pt-PT" dirty="0"/>
              <a:t>- Gestão e Organização do Tempo</a:t>
            </a:r>
          </a:p>
        </p:txBody>
      </p:sp>
      <p:sp>
        <p:nvSpPr>
          <p:cNvPr id="4" name="Date Placeholder 3"/>
          <p:cNvSpPr>
            <a:spLocks noGrp="1"/>
          </p:cNvSpPr>
          <p:nvPr>
            <p:ph type="dt" sz="quarter" idx="1"/>
          </p:nvPr>
        </p:nvSpPr>
        <p:spPr>
          <a:xfrm>
            <a:off x="4022725" y="0"/>
            <a:ext cx="3078163" cy="511175"/>
          </a:xfrm>
          <a:prstGeom prst="rect">
            <a:avLst/>
          </a:prstGeom>
        </p:spPr>
        <p:txBody>
          <a:bodyPr/>
          <a:lstStyle/>
          <a:p>
            <a:pPr>
              <a:defRPr/>
            </a:pPr>
            <a:r>
              <a:rPr lang="pt-PT"/>
              <a:t>30-06-2010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11" name="Footer Placeholder 4"/>
          <p:cNvSpPr>
            <a:spLocks noGrp="1"/>
          </p:cNvSpPr>
          <p:nvPr>
            <p:ph type="ftr" sz="quarter" idx="3"/>
          </p:nvPr>
        </p:nvSpPr>
        <p:spPr>
          <a:xfrm>
            <a:off x="395536" y="6497960"/>
            <a:ext cx="5184576" cy="360040"/>
          </a:xfrm>
          <a:prstGeom prst="rect">
            <a:avLst/>
          </a:prstGeom>
        </p:spPr>
        <p:txBody>
          <a:bodyPr/>
          <a:lstStyle>
            <a:lvl1pPr>
              <a:defRPr sz="1000" b="1">
                <a:solidFill>
                  <a:schemeClr val="tx1"/>
                </a:solidFill>
              </a:defRPr>
            </a:lvl1pPr>
          </a:lstStyle>
          <a:p>
            <a:pPr>
              <a:defRPr/>
            </a:pPr>
            <a:r>
              <a:rPr lang="pt-PT" dirty="0" smtClean="0"/>
              <a:t>Formação em Gestão do Tempo  por Armando Fernandes</a:t>
            </a:r>
            <a:endParaRPr lang="pt-PT" dirty="0"/>
          </a:p>
        </p:txBody>
      </p:sp>
      <p:sp>
        <p:nvSpPr>
          <p:cNvPr id="12" name="Slide Number Placeholder 5"/>
          <p:cNvSpPr>
            <a:spLocks noGrp="1"/>
          </p:cNvSpPr>
          <p:nvPr>
            <p:ph type="sldNum" sz="quarter" idx="4"/>
          </p:nvPr>
        </p:nvSpPr>
        <p:spPr>
          <a:xfrm>
            <a:off x="7092280" y="6453336"/>
            <a:ext cx="1590675" cy="293117"/>
          </a:xfrm>
          <a:prstGeom prst="rect">
            <a:avLst/>
          </a:prstGeom>
        </p:spPr>
        <p:txBody>
          <a:bodyPr/>
          <a:lstStyle>
            <a:lvl1pPr>
              <a:defRPr sz="1000" b="1">
                <a:solidFill>
                  <a:schemeClr val="tx1"/>
                </a:solidFill>
              </a:defRPr>
            </a:lvl1pPr>
          </a:lstStyle>
          <a:p>
            <a:pPr algn="r">
              <a:defRPr/>
            </a:pPr>
            <a:fld id="{229654E9-0C84-4238-A2D4-DF06A831539D}" type="slidenum">
              <a:rPr lang="pt-PT" smtClean="0"/>
              <a:pPr algn="r">
                <a:defRPr/>
              </a:pPr>
              <a:t>‹nº›</a:t>
            </a:fld>
            <a:endParaRPr lang="pt-PT"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11" name="Footer Placeholder 4"/>
          <p:cNvSpPr>
            <a:spLocks noGrp="1"/>
          </p:cNvSpPr>
          <p:nvPr>
            <p:ph type="ftr" sz="quarter" idx="3"/>
          </p:nvPr>
        </p:nvSpPr>
        <p:spPr>
          <a:xfrm>
            <a:off x="395536" y="6497960"/>
            <a:ext cx="5184576" cy="360040"/>
          </a:xfrm>
          <a:prstGeom prst="rect">
            <a:avLst/>
          </a:prstGeom>
        </p:spPr>
        <p:txBody>
          <a:bodyPr/>
          <a:lstStyle>
            <a:lvl1pPr>
              <a:defRPr sz="1000" b="1">
                <a:solidFill>
                  <a:schemeClr val="tx1"/>
                </a:solidFill>
              </a:defRPr>
            </a:lvl1pPr>
          </a:lstStyle>
          <a:p>
            <a:pPr>
              <a:defRPr/>
            </a:pPr>
            <a:r>
              <a:rPr lang="pt-PT" dirty="0" smtClean="0"/>
              <a:t>Formação em Gestão do Tempo  por Armando Fernandes</a:t>
            </a:r>
            <a:endParaRPr lang="pt-PT" dirty="0"/>
          </a:p>
        </p:txBody>
      </p:sp>
      <p:sp>
        <p:nvSpPr>
          <p:cNvPr id="12" name="Slide Number Placeholder 5"/>
          <p:cNvSpPr>
            <a:spLocks noGrp="1"/>
          </p:cNvSpPr>
          <p:nvPr>
            <p:ph type="sldNum" sz="quarter" idx="4"/>
          </p:nvPr>
        </p:nvSpPr>
        <p:spPr>
          <a:xfrm>
            <a:off x="7092280" y="6453336"/>
            <a:ext cx="1590675" cy="293117"/>
          </a:xfrm>
          <a:prstGeom prst="rect">
            <a:avLst/>
          </a:prstGeom>
        </p:spPr>
        <p:txBody>
          <a:bodyPr/>
          <a:lstStyle>
            <a:lvl1pPr>
              <a:defRPr sz="1000" b="1">
                <a:solidFill>
                  <a:schemeClr val="tx1"/>
                </a:solidFill>
              </a:defRPr>
            </a:lvl1pPr>
          </a:lstStyle>
          <a:p>
            <a:pPr algn="r">
              <a:defRPr/>
            </a:pPr>
            <a:fld id="{229654E9-0C84-4238-A2D4-DF06A831539D}" type="slidenum">
              <a:rPr lang="pt-PT" smtClean="0"/>
              <a:pPr algn="r">
                <a:defRPr/>
              </a:pPr>
              <a:t>‹nº›</a:t>
            </a:fld>
            <a:endParaRPr lang="pt-PT"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71625" y="6286500"/>
            <a:ext cx="1162050" cy="365125"/>
          </a:xfrm>
          <a:prstGeom prst="rect">
            <a:avLst/>
          </a:prstGeom>
        </p:spPr>
        <p:txBody>
          <a:bodyPr/>
          <a:lstStyle>
            <a:lvl1pPr>
              <a:defRPr/>
            </a:lvl1pPr>
          </a:lstStyle>
          <a:p>
            <a:pPr>
              <a:defRPr/>
            </a:pPr>
            <a:fld id="{ED09AED7-0FE2-4B89-9052-805668C4AEA2}" type="datetimeFigureOut">
              <a:rPr lang="pt-PT"/>
              <a:pPr>
                <a:defRPr/>
              </a:pPr>
              <a:t>17-01-2013</a:t>
            </a:fld>
            <a:endParaRPr lang="pt-PT"/>
          </a:p>
        </p:txBody>
      </p:sp>
      <p:sp>
        <p:nvSpPr>
          <p:cNvPr id="3" name="Footer Placeholder 2"/>
          <p:cNvSpPr>
            <a:spLocks noGrp="1"/>
          </p:cNvSpPr>
          <p:nvPr>
            <p:ph type="ftr" sz="quarter" idx="11"/>
          </p:nvPr>
        </p:nvSpPr>
        <p:spPr/>
        <p:txBody>
          <a:bodyPr/>
          <a:lstStyle>
            <a:lvl1pPr>
              <a:defRPr/>
            </a:lvl1pPr>
          </a:lstStyle>
          <a:p>
            <a:pPr>
              <a:defRPr/>
            </a:pPr>
            <a:endParaRPr lang="pt-PT"/>
          </a:p>
        </p:txBody>
      </p:sp>
      <p:sp>
        <p:nvSpPr>
          <p:cNvPr id="4" name="Slide Number Placeholder 3"/>
          <p:cNvSpPr>
            <a:spLocks noGrp="1"/>
          </p:cNvSpPr>
          <p:nvPr>
            <p:ph type="sldNum" sz="quarter" idx="12"/>
          </p:nvPr>
        </p:nvSpPr>
        <p:spPr/>
        <p:txBody>
          <a:bodyPr/>
          <a:lstStyle>
            <a:lvl1pPr>
              <a:defRPr/>
            </a:lvl1pPr>
          </a:lstStyle>
          <a:p>
            <a:pPr>
              <a:defRPr/>
            </a:pPr>
            <a:fld id="{BF2BF5C6-BF33-4B90-A9B9-E82C696D59D0}" type="slidenum">
              <a:rPr lang="pt-PT"/>
              <a:pPr>
                <a:defRPr/>
              </a:pPr>
              <a:t>‹nº›</a:t>
            </a:fld>
            <a:endParaRPr lang="pt-PT"/>
          </a:p>
        </p:txBody>
      </p:sp>
    </p:spTree>
    <p:extLst>
      <p:ext uri="{BB962C8B-B14F-4D97-AF65-F5344CB8AC3E}">
        <p14:creationId xmlns:p14="http://schemas.microsoft.com/office/powerpoint/2010/main" val="41490419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pt-PT" smtClean="0"/>
          </a:p>
        </p:txBody>
      </p:sp>
      <p:sp>
        <p:nvSpPr>
          <p:cNvPr id="1027" name="Text Placeholder 2"/>
          <p:cNvSpPr>
            <a:spLocks noGrp="1"/>
          </p:cNvSpPr>
          <p:nvPr>
            <p:ph type="body" idx="1"/>
          </p:nvPr>
        </p:nvSpPr>
        <p:spPr bwMode="auto">
          <a:xfrm>
            <a:off x="467544" y="155679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pt-PT" dirty="0" smtClean="0"/>
          </a:p>
        </p:txBody>
      </p:sp>
      <p:sp>
        <p:nvSpPr>
          <p:cNvPr id="12" name="Footer Placeholder 4"/>
          <p:cNvSpPr>
            <a:spLocks noGrp="1"/>
          </p:cNvSpPr>
          <p:nvPr>
            <p:ph type="ftr" sz="quarter" idx="3"/>
          </p:nvPr>
        </p:nvSpPr>
        <p:spPr>
          <a:xfrm>
            <a:off x="395536" y="6497960"/>
            <a:ext cx="5184576" cy="360040"/>
          </a:xfrm>
          <a:prstGeom prst="rect">
            <a:avLst/>
          </a:prstGeom>
        </p:spPr>
        <p:txBody>
          <a:bodyPr/>
          <a:lstStyle>
            <a:lvl1pPr>
              <a:defRPr sz="1000" b="1">
                <a:solidFill>
                  <a:schemeClr val="tx1"/>
                </a:solidFill>
              </a:defRPr>
            </a:lvl1pPr>
          </a:lstStyle>
          <a:p>
            <a:pPr>
              <a:defRPr/>
            </a:pPr>
            <a:r>
              <a:rPr lang="pt-PT" dirty="0" smtClean="0"/>
              <a:t>Formação em Gestão do Tempo  por Armando Fernandes</a:t>
            </a:r>
            <a:endParaRPr lang="pt-PT" dirty="0"/>
          </a:p>
        </p:txBody>
      </p:sp>
      <p:sp>
        <p:nvSpPr>
          <p:cNvPr id="13" name="Slide Number Placeholder 5"/>
          <p:cNvSpPr>
            <a:spLocks noGrp="1"/>
          </p:cNvSpPr>
          <p:nvPr>
            <p:ph type="sldNum" sz="quarter" idx="4"/>
          </p:nvPr>
        </p:nvSpPr>
        <p:spPr>
          <a:xfrm>
            <a:off x="7092280" y="6453336"/>
            <a:ext cx="1590675" cy="293117"/>
          </a:xfrm>
          <a:prstGeom prst="rect">
            <a:avLst/>
          </a:prstGeom>
        </p:spPr>
        <p:txBody>
          <a:bodyPr/>
          <a:lstStyle>
            <a:lvl1pPr>
              <a:defRPr sz="1000" b="1">
                <a:solidFill>
                  <a:schemeClr val="tx1"/>
                </a:solidFill>
              </a:defRPr>
            </a:lvl1pPr>
          </a:lstStyle>
          <a:p>
            <a:pPr algn="r">
              <a:defRPr/>
            </a:pPr>
            <a:fld id="{229654E9-0C84-4238-A2D4-DF06A831539D}" type="slidenum">
              <a:rPr lang="pt-PT" smtClean="0"/>
              <a:pPr algn="r">
                <a:defRPr/>
              </a:pPr>
              <a:t>‹nº›</a:t>
            </a:fld>
            <a:endParaRPr lang="pt-PT" dirty="0"/>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Lst>
  <p:timing>
    <p:tnLst>
      <p:par>
        <p:cTn id="1" dur="indefinite" restart="never" nodeType="tmRoot"/>
      </p:par>
    </p:tnLst>
  </p:timing>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itaca-pensamento.blogspot.com/" TargetMode="External"/><Relationship Id="rId2" Type="http://schemas.openxmlformats.org/officeDocument/2006/relationships/hyperlink" Target="http://www.personal-business-coach.pt/" TargetMode="External"/><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hyperlink" Target="mailto:armando.fernandes@personal-business-coach.p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611560" y="2780928"/>
            <a:ext cx="7772400" cy="1470025"/>
          </a:xfrm>
        </p:spPr>
        <p:txBody>
          <a:bodyPr/>
          <a:lstStyle/>
          <a:p>
            <a:pPr eaLnBrk="1" hangingPunct="1"/>
            <a:r>
              <a:rPr lang="pt-PT" sz="3600" b="1" dirty="0" smtClean="0"/>
              <a:t>GESTÃO E ORGANIZAÇÃO DO TEMPO</a:t>
            </a:r>
            <a:r>
              <a:rPr lang="pt-PT" sz="4000" b="1" dirty="0" smtClean="0"/>
              <a:t> </a:t>
            </a:r>
            <a:br>
              <a:rPr lang="pt-PT" sz="4000" b="1" dirty="0" smtClean="0"/>
            </a:br>
            <a:r>
              <a:rPr lang="pt-PT" sz="4000" b="1" dirty="0" smtClean="0"/>
              <a:t/>
            </a:r>
            <a:br>
              <a:rPr lang="pt-PT" sz="4000" b="1" dirty="0" smtClean="0"/>
            </a:br>
            <a:r>
              <a:rPr lang="pt-PT" sz="4000" b="1" dirty="0" smtClean="0"/>
              <a:t>Elaborado por </a:t>
            </a:r>
            <a:br>
              <a:rPr lang="pt-PT" sz="4000" b="1" dirty="0" smtClean="0"/>
            </a:br>
            <a:r>
              <a:rPr lang="pt-PT" sz="4000" b="1" dirty="0" smtClean="0"/>
              <a:t>Armando Fernandes </a:t>
            </a:r>
            <a:br>
              <a:rPr lang="pt-PT" sz="4000" b="1" dirty="0" smtClean="0"/>
            </a:br>
            <a:r>
              <a:rPr lang="pt-PT" sz="4000" b="1" dirty="0" smtClean="0"/>
              <a:t/>
            </a:r>
            <a:br>
              <a:rPr lang="pt-PT" sz="4000" b="1" dirty="0" smtClean="0"/>
            </a:br>
            <a:r>
              <a:rPr lang="pt-PT" sz="4000" b="1" dirty="0" smtClean="0"/>
              <a:t>17 Janeiro 2013</a:t>
            </a:r>
            <a:br>
              <a:rPr lang="pt-PT" sz="4000" b="1" dirty="0" smtClean="0"/>
            </a:br>
            <a:endParaRPr lang="pt-PT" sz="4000" b="1" dirty="0" smtClean="0"/>
          </a:p>
        </p:txBody>
      </p:sp>
      <p:sp>
        <p:nvSpPr>
          <p:cNvPr id="3" name="Marcador de Posição do Rodapé 2"/>
          <p:cNvSpPr>
            <a:spLocks noGrp="1"/>
          </p:cNvSpPr>
          <p:nvPr>
            <p:ph type="ftr" sz="quarter" idx="3"/>
          </p:nvPr>
        </p:nvSpPr>
        <p:spPr>
          <a:xfrm>
            <a:off x="395536" y="6497960"/>
            <a:ext cx="4968552" cy="360040"/>
          </a:xfrm>
        </p:spPr>
        <p:txBody>
          <a:bodyPr/>
          <a:lstStyle/>
          <a:p>
            <a:pPr>
              <a:defRPr/>
            </a:pPr>
            <a:r>
              <a:rPr lang="pt-PT" dirty="0" smtClean="0"/>
              <a:t>Gestão do Tempo por Armando Fernandes   </a:t>
            </a:r>
            <a:endParaRPr lang="pt-PT" dirty="0"/>
          </a:p>
        </p:txBody>
      </p:sp>
      <p:sp>
        <p:nvSpPr>
          <p:cNvPr id="4" name="Marcador de Posição do Número do Diapositivo 3"/>
          <p:cNvSpPr>
            <a:spLocks noGrp="1"/>
          </p:cNvSpPr>
          <p:nvPr>
            <p:ph type="sldNum" sz="quarter" idx="4"/>
          </p:nvPr>
        </p:nvSpPr>
        <p:spPr>
          <a:xfrm>
            <a:off x="7092280" y="6453336"/>
            <a:ext cx="1590675" cy="293117"/>
          </a:xfrm>
        </p:spPr>
        <p:txBody>
          <a:bodyPr/>
          <a:lstStyle/>
          <a:p>
            <a:pPr algn="r">
              <a:defRPr/>
            </a:pPr>
            <a:fld id="{229654E9-0C84-4238-A2D4-DF06A831539D}" type="slidenum">
              <a:rPr lang="pt-PT" smtClean="0"/>
              <a:pPr algn="r">
                <a:defRPr/>
              </a:pPr>
              <a:t>1</a:t>
            </a:fld>
            <a:endParaRPr lang="pt-P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solidFill>
                  <a:srgbClr val="FF0000"/>
                </a:solidFill>
              </a:rPr>
              <a:t>Eficácia e Eficiência</a:t>
            </a:r>
            <a:endParaRPr lang="pt-PT" dirty="0"/>
          </a:p>
        </p:txBody>
      </p:sp>
      <p:pic>
        <p:nvPicPr>
          <p:cNvPr id="4" name="Imagem 3" descr="a2.jpg"/>
          <p:cNvPicPr>
            <a:picLocks noChangeAspect="1"/>
          </p:cNvPicPr>
          <p:nvPr/>
        </p:nvPicPr>
        <p:blipFill>
          <a:blip r:embed="rId2" cstate="print"/>
          <a:stretch>
            <a:fillRect/>
          </a:stretch>
        </p:blipFill>
        <p:spPr>
          <a:xfrm>
            <a:off x="671512" y="1238250"/>
            <a:ext cx="7800975" cy="4381500"/>
          </a:xfrm>
          <a:prstGeom prst="rect">
            <a:avLst/>
          </a:prstGeom>
        </p:spPr>
      </p:pic>
      <p:sp>
        <p:nvSpPr>
          <p:cNvPr id="3" name="Marcador de Posição do Rodapé 2"/>
          <p:cNvSpPr>
            <a:spLocks noGrp="1"/>
          </p:cNvSpPr>
          <p:nvPr>
            <p:ph type="ftr" sz="quarter" idx="3"/>
          </p:nvPr>
        </p:nvSpPr>
        <p:spPr>
          <a:xfrm>
            <a:off x="395536" y="6497960"/>
            <a:ext cx="5184576" cy="360040"/>
          </a:xfrm>
        </p:spPr>
        <p:txBody>
          <a:bodyPr/>
          <a:lstStyle/>
          <a:p>
            <a:pPr>
              <a:defRPr/>
            </a:pPr>
            <a:r>
              <a:rPr lang="pt-PT" dirty="0" smtClean="0"/>
              <a:t>Gestão do Tempo por Armando Fernandes – Business Coach </a:t>
            </a:r>
            <a:endParaRPr lang="pt-PT" dirty="0"/>
          </a:p>
        </p:txBody>
      </p:sp>
      <p:sp>
        <p:nvSpPr>
          <p:cNvPr id="5" name="Marcador de Posição do Número do Diapositivo 4"/>
          <p:cNvSpPr>
            <a:spLocks noGrp="1"/>
          </p:cNvSpPr>
          <p:nvPr>
            <p:ph type="sldNum" sz="quarter" idx="4"/>
          </p:nvPr>
        </p:nvSpPr>
        <p:spPr>
          <a:xfrm>
            <a:off x="7092280" y="6453336"/>
            <a:ext cx="1590675" cy="293117"/>
          </a:xfrm>
        </p:spPr>
        <p:txBody>
          <a:bodyPr/>
          <a:lstStyle/>
          <a:p>
            <a:pPr algn="r">
              <a:defRPr/>
            </a:pPr>
            <a:fld id="{229654E9-0C84-4238-A2D4-DF06A831539D}" type="slidenum">
              <a:rPr lang="pt-PT" smtClean="0"/>
              <a:pPr algn="r">
                <a:defRPr/>
              </a:pPr>
              <a:t>10</a:t>
            </a:fld>
            <a:endParaRPr lang="pt-P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a:xfrm>
            <a:off x="304800" y="123371"/>
            <a:ext cx="4419600" cy="762000"/>
          </a:xfrm>
        </p:spPr>
        <p:txBody>
          <a:bodyPr/>
          <a:lstStyle/>
          <a:p>
            <a:pPr eaLnBrk="1" hangingPunct="1">
              <a:defRPr/>
            </a:pPr>
            <a:r>
              <a:rPr lang="en-US" sz="4200" b="1" dirty="0" smtClean="0">
                <a:solidFill>
                  <a:srgbClr val="FF6600"/>
                </a:solidFill>
                <a:effectLst>
                  <a:outerShdw blurRad="38100" dist="38100" dir="2700000" algn="tl">
                    <a:srgbClr val="000000"/>
                  </a:outerShdw>
                </a:effectLst>
              </a:rPr>
              <a:t>Alvo Temporal...</a:t>
            </a:r>
          </a:p>
        </p:txBody>
      </p:sp>
      <p:sp>
        <p:nvSpPr>
          <p:cNvPr id="67587" name="Oval 3"/>
          <p:cNvSpPr>
            <a:spLocks noChangeArrowheads="1"/>
          </p:cNvSpPr>
          <p:nvPr/>
        </p:nvSpPr>
        <p:spPr bwMode="auto">
          <a:xfrm>
            <a:off x="2667000" y="381000"/>
            <a:ext cx="6172200" cy="6172200"/>
          </a:xfrm>
          <a:prstGeom prst="ellipse">
            <a:avLst/>
          </a:prstGeom>
          <a:solidFill>
            <a:srgbClr val="FF9900"/>
          </a:solidFill>
          <a:ln w="63500">
            <a:noFill/>
            <a:round/>
            <a:headEnd/>
            <a:tailEnd/>
          </a:ln>
        </p:spPr>
        <p:txBody>
          <a:bodyPr wrap="none" anchor="ctr"/>
          <a:lstStyle/>
          <a:p>
            <a:pPr eaLnBrk="0" hangingPunct="0"/>
            <a:endParaRPr lang="pt-PT" dirty="0"/>
          </a:p>
        </p:txBody>
      </p:sp>
      <p:sp>
        <p:nvSpPr>
          <p:cNvPr id="67588" name="Oval 4"/>
          <p:cNvSpPr>
            <a:spLocks noChangeArrowheads="1"/>
          </p:cNvSpPr>
          <p:nvPr/>
        </p:nvSpPr>
        <p:spPr bwMode="auto">
          <a:xfrm>
            <a:off x="3352800" y="1066800"/>
            <a:ext cx="4802188" cy="4800600"/>
          </a:xfrm>
          <a:prstGeom prst="ellipse">
            <a:avLst/>
          </a:prstGeom>
          <a:noFill/>
          <a:ln w="31750">
            <a:solidFill>
              <a:srgbClr val="0000FF"/>
            </a:solidFill>
            <a:round/>
            <a:headEnd/>
            <a:tailEnd/>
          </a:ln>
        </p:spPr>
        <p:txBody>
          <a:bodyPr wrap="none" anchor="ctr"/>
          <a:lstStyle/>
          <a:p>
            <a:pPr eaLnBrk="0" hangingPunct="0"/>
            <a:endParaRPr lang="pt-PT" dirty="0"/>
          </a:p>
        </p:txBody>
      </p:sp>
      <p:sp>
        <p:nvSpPr>
          <p:cNvPr id="67589" name="Oval 5"/>
          <p:cNvSpPr>
            <a:spLocks noChangeArrowheads="1"/>
          </p:cNvSpPr>
          <p:nvPr/>
        </p:nvSpPr>
        <p:spPr bwMode="auto">
          <a:xfrm>
            <a:off x="4038600" y="1752600"/>
            <a:ext cx="3508375" cy="3508375"/>
          </a:xfrm>
          <a:prstGeom prst="ellipse">
            <a:avLst/>
          </a:prstGeom>
          <a:noFill/>
          <a:ln w="31750">
            <a:solidFill>
              <a:srgbClr val="0000FF"/>
            </a:solidFill>
            <a:round/>
            <a:headEnd/>
            <a:tailEnd/>
          </a:ln>
        </p:spPr>
        <p:txBody>
          <a:bodyPr wrap="none" anchor="ctr"/>
          <a:lstStyle/>
          <a:p>
            <a:pPr eaLnBrk="0" hangingPunct="0"/>
            <a:endParaRPr lang="pt-PT" dirty="0"/>
          </a:p>
        </p:txBody>
      </p:sp>
      <p:sp>
        <p:nvSpPr>
          <p:cNvPr id="67590" name="Oval 6"/>
          <p:cNvSpPr>
            <a:spLocks noChangeArrowheads="1"/>
          </p:cNvSpPr>
          <p:nvPr/>
        </p:nvSpPr>
        <p:spPr bwMode="auto">
          <a:xfrm>
            <a:off x="4724400" y="2438400"/>
            <a:ext cx="2133600" cy="2133600"/>
          </a:xfrm>
          <a:prstGeom prst="ellipse">
            <a:avLst/>
          </a:prstGeom>
          <a:noFill/>
          <a:ln w="31750">
            <a:solidFill>
              <a:schemeClr val="accent1"/>
            </a:solidFill>
            <a:round/>
            <a:headEnd/>
            <a:tailEnd/>
          </a:ln>
        </p:spPr>
        <p:txBody>
          <a:bodyPr wrap="none" anchor="ctr"/>
          <a:lstStyle/>
          <a:p>
            <a:pPr eaLnBrk="0" hangingPunct="0"/>
            <a:endParaRPr lang="pt-PT" dirty="0"/>
          </a:p>
        </p:txBody>
      </p:sp>
      <p:sp>
        <p:nvSpPr>
          <p:cNvPr id="67591" name="WordArt 7"/>
          <p:cNvSpPr>
            <a:spLocks noChangeArrowheads="1" noChangeShapeType="1" noTextEdit="1"/>
          </p:cNvSpPr>
          <p:nvPr/>
        </p:nvSpPr>
        <p:spPr bwMode="auto">
          <a:xfrm>
            <a:off x="3276600" y="838200"/>
            <a:ext cx="5029200" cy="3810000"/>
          </a:xfrm>
          <a:prstGeom prst="rect">
            <a:avLst/>
          </a:prstGeom>
        </p:spPr>
        <p:txBody>
          <a:bodyPr spcFirstLastPara="1" wrap="none" fromWordArt="1">
            <a:prstTxWarp prst="textArchUp">
              <a:avLst>
                <a:gd name="adj" fmla="val 10890420"/>
              </a:avLst>
            </a:prstTxWarp>
          </a:bodyPr>
          <a:lstStyle/>
          <a:p>
            <a:pPr algn="ctr"/>
            <a:r>
              <a:rPr lang="pt-PT" sz="3600" kern="10" dirty="0">
                <a:ln w="9525">
                  <a:solidFill>
                    <a:srgbClr val="000000"/>
                  </a:solidFill>
                  <a:round/>
                  <a:headEnd/>
                  <a:tailEnd/>
                </a:ln>
                <a:solidFill>
                  <a:srgbClr val="FF00FF"/>
                </a:solidFill>
                <a:latin typeface="Arial Black"/>
              </a:rPr>
              <a:t>Não Urgente &amp; Não Importante</a:t>
            </a:r>
          </a:p>
        </p:txBody>
      </p:sp>
      <p:sp>
        <p:nvSpPr>
          <p:cNvPr id="67592" name="WordArt 8"/>
          <p:cNvSpPr>
            <a:spLocks noChangeArrowheads="1" noChangeShapeType="1" noTextEdit="1"/>
          </p:cNvSpPr>
          <p:nvPr/>
        </p:nvSpPr>
        <p:spPr bwMode="auto">
          <a:xfrm>
            <a:off x="3733800" y="1524000"/>
            <a:ext cx="4114800" cy="3505200"/>
          </a:xfrm>
          <a:prstGeom prst="rect">
            <a:avLst/>
          </a:prstGeom>
        </p:spPr>
        <p:txBody>
          <a:bodyPr spcFirstLastPara="1" wrap="none" fromWordArt="1">
            <a:prstTxWarp prst="textArchUp">
              <a:avLst>
                <a:gd name="adj" fmla="val 11295556"/>
              </a:avLst>
            </a:prstTxWarp>
          </a:bodyPr>
          <a:lstStyle/>
          <a:p>
            <a:pPr algn="ctr"/>
            <a:r>
              <a:rPr lang="pt-PT" sz="3600" kern="10" dirty="0">
                <a:ln w="9525">
                  <a:solidFill>
                    <a:srgbClr val="000000"/>
                  </a:solidFill>
                  <a:round/>
                  <a:headEnd/>
                  <a:tailEnd/>
                </a:ln>
                <a:solidFill>
                  <a:srgbClr val="FF00FF"/>
                </a:solidFill>
                <a:latin typeface="Arial Black"/>
              </a:rPr>
              <a:t>Urgente &amp; Não Importante</a:t>
            </a:r>
          </a:p>
        </p:txBody>
      </p:sp>
      <p:sp>
        <p:nvSpPr>
          <p:cNvPr id="67593" name="WordArt 9"/>
          <p:cNvSpPr>
            <a:spLocks noChangeArrowheads="1" noChangeShapeType="1" noTextEdit="1"/>
          </p:cNvSpPr>
          <p:nvPr/>
        </p:nvSpPr>
        <p:spPr bwMode="auto">
          <a:xfrm>
            <a:off x="4343400" y="2209800"/>
            <a:ext cx="2819400" cy="2590800"/>
          </a:xfrm>
          <a:prstGeom prst="rect">
            <a:avLst/>
          </a:prstGeom>
        </p:spPr>
        <p:txBody>
          <a:bodyPr spcFirstLastPara="1" wrap="none" fromWordArt="1">
            <a:prstTxWarp prst="textArchUp">
              <a:avLst>
                <a:gd name="adj" fmla="val 11899748"/>
              </a:avLst>
            </a:prstTxWarp>
          </a:bodyPr>
          <a:lstStyle/>
          <a:p>
            <a:pPr algn="ctr"/>
            <a:r>
              <a:rPr lang="pt-PT" sz="3600" kern="10" dirty="0">
                <a:ln w="9525">
                  <a:solidFill>
                    <a:srgbClr val="000000"/>
                  </a:solidFill>
                  <a:round/>
                  <a:headEnd/>
                  <a:tailEnd/>
                </a:ln>
                <a:solidFill>
                  <a:srgbClr val="FF00FF"/>
                </a:solidFill>
                <a:latin typeface="Arial Black"/>
              </a:rPr>
              <a:t>Urgente &amp; Importante</a:t>
            </a:r>
          </a:p>
        </p:txBody>
      </p:sp>
      <p:sp>
        <p:nvSpPr>
          <p:cNvPr id="67594" name="WordArt 10"/>
          <p:cNvSpPr>
            <a:spLocks noChangeArrowheads="1" noChangeShapeType="1" noTextEdit="1"/>
          </p:cNvSpPr>
          <p:nvPr/>
        </p:nvSpPr>
        <p:spPr bwMode="auto">
          <a:xfrm>
            <a:off x="4876800" y="2743200"/>
            <a:ext cx="1828800" cy="762000"/>
          </a:xfrm>
          <a:prstGeom prst="rect">
            <a:avLst/>
          </a:prstGeom>
        </p:spPr>
        <p:txBody>
          <a:bodyPr wrap="none" fromWordArt="1">
            <a:prstTxWarp prst="textPlain">
              <a:avLst>
                <a:gd name="adj" fmla="val 50000"/>
              </a:avLst>
            </a:prstTxWarp>
          </a:bodyPr>
          <a:lstStyle/>
          <a:p>
            <a:pPr algn="ctr"/>
            <a:r>
              <a:rPr lang="pt-PT" sz="3600" kern="10" dirty="0">
                <a:ln w="9525">
                  <a:solidFill>
                    <a:srgbClr val="000000"/>
                  </a:solidFill>
                  <a:round/>
                  <a:headEnd/>
                  <a:tailEnd/>
                </a:ln>
                <a:solidFill>
                  <a:srgbClr val="FF00FF"/>
                </a:solidFill>
                <a:effectLst>
                  <a:outerShdw dist="35921" dir="2700000" algn="ctr" rotWithShape="0">
                    <a:srgbClr val="C0C0C0"/>
                  </a:outerShdw>
                </a:effectLst>
                <a:latin typeface="Impact"/>
              </a:rPr>
              <a:t>Não Urgente</a:t>
            </a:r>
          </a:p>
          <a:p>
            <a:pPr algn="ctr"/>
            <a:r>
              <a:rPr lang="pt-PT" sz="3600" kern="10" dirty="0">
                <a:ln w="9525">
                  <a:solidFill>
                    <a:srgbClr val="000000"/>
                  </a:solidFill>
                  <a:round/>
                  <a:headEnd/>
                  <a:tailEnd/>
                </a:ln>
                <a:solidFill>
                  <a:srgbClr val="FF00FF"/>
                </a:solidFill>
                <a:effectLst>
                  <a:outerShdw dist="35921" dir="2700000" algn="ctr" rotWithShape="0">
                    <a:srgbClr val="C0C0C0"/>
                  </a:outerShdw>
                </a:effectLst>
                <a:latin typeface="Impact"/>
              </a:rPr>
              <a:t>mas Importante</a:t>
            </a:r>
          </a:p>
        </p:txBody>
      </p:sp>
      <p:sp>
        <p:nvSpPr>
          <p:cNvPr id="67595" name="WordArt 11" descr="Narrow vertical"/>
          <p:cNvSpPr>
            <a:spLocks noChangeArrowheads="1" noChangeShapeType="1" noTextEdit="1"/>
          </p:cNvSpPr>
          <p:nvPr/>
        </p:nvSpPr>
        <p:spPr bwMode="auto">
          <a:xfrm>
            <a:off x="4333875" y="5486400"/>
            <a:ext cx="2752725" cy="931863"/>
          </a:xfrm>
          <a:prstGeom prst="rect">
            <a:avLst/>
          </a:prstGeom>
        </p:spPr>
        <p:txBody>
          <a:bodyPr wrap="none" fromWordArt="1">
            <a:prstTxWarp prst="textCanDown">
              <a:avLst>
                <a:gd name="adj" fmla="val 33333"/>
              </a:avLst>
            </a:prstTxWarp>
          </a:bodyPr>
          <a:lstStyle/>
          <a:p>
            <a:pPr algn="ctr"/>
            <a:r>
              <a:rPr lang="pt-PT" sz="3600" kern="10" dirty="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latin typeface="Arial Black"/>
              </a:rPr>
              <a:t>Distracção</a:t>
            </a:r>
          </a:p>
        </p:txBody>
      </p:sp>
      <p:sp>
        <p:nvSpPr>
          <p:cNvPr id="67596" name="WordArt 12" descr="Narrow vertical"/>
          <p:cNvSpPr>
            <a:spLocks noChangeArrowheads="1" noChangeShapeType="1" noTextEdit="1"/>
          </p:cNvSpPr>
          <p:nvPr/>
        </p:nvSpPr>
        <p:spPr bwMode="auto">
          <a:xfrm>
            <a:off x="4724400" y="5011738"/>
            <a:ext cx="2057400" cy="779462"/>
          </a:xfrm>
          <a:prstGeom prst="rect">
            <a:avLst/>
          </a:prstGeom>
        </p:spPr>
        <p:txBody>
          <a:bodyPr wrap="none" fromWordArt="1">
            <a:prstTxWarp prst="textCanDown">
              <a:avLst>
                <a:gd name="adj" fmla="val 33333"/>
              </a:avLst>
            </a:prstTxWarp>
          </a:bodyPr>
          <a:lstStyle/>
          <a:p>
            <a:pPr algn="ctr"/>
            <a:r>
              <a:rPr lang="pt-PT" sz="3600" kern="10" dirty="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latin typeface="Arial Black"/>
              </a:rPr>
              <a:t>Ilusão</a:t>
            </a:r>
          </a:p>
        </p:txBody>
      </p:sp>
      <p:sp>
        <p:nvSpPr>
          <p:cNvPr id="67597" name="WordArt 13" descr="Narrow vertical"/>
          <p:cNvSpPr>
            <a:spLocks noChangeArrowheads="1" noChangeShapeType="1" noTextEdit="1"/>
          </p:cNvSpPr>
          <p:nvPr/>
        </p:nvSpPr>
        <p:spPr bwMode="auto">
          <a:xfrm>
            <a:off x="4876800" y="4343400"/>
            <a:ext cx="1828800" cy="779463"/>
          </a:xfrm>
          <a:prstGeom prst="rect">
            <a:avLst/>
          </a:prstGeom>
        </p:spPr>
        <p:txBody>
          <a:bodyPr wrap="none" fromWordArt="1">
            <a:prstTxWarp prst="textCanDown">
              <a:avLst>
                <a:gd name="adj" fmla="val 33333"/>
              </a:avLst>
            </a:prstTxWarp>
          </a:bodyPr>
          <a:lstStyle/>
          <a:p>
            <a:pPr algn="ctr"/>
            <a:r>
              <a:rPr lang="pt-PT" sz="3600" kern="10" dirty="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latin typeface="Arial Black"/>
              </a:rPr>
              <a:t>Resposta</a:t>
            </a:r>
          </a:p>
        </p:txBody>
      </p:sp>
      <p:sp>
        <p:nvSpPr>
          <p:cNvPr id="67598" name="WordArt 14" descr="Narrow vertical"/>
          <p:cNvSpPr>
            <a:spLocks noChangeArrowheads="1" noChangeShapeType="1" noTextEdit="1"/>
          </p:cNvSpPr>
          <p:nvPr/>
        </p:nvSpPr>
        <p:spPr bwMode="auto">
          <a:xfrm>
            <a:off x="5105400" y="3581400"/>
            <a:ext cx="1219200" cy="703263"/>
          </a:xfrm>
          <a:prstGeom prst="rect">
            <a:avLst/>
          </a:prstGeom>
        </p:spPr>
        <p:txBody>
          <a:bodyPr wrap="none" fromWordArt="1">
            <a:prstTxWarp prst="textCanDown">
              <a:avLst>
                <a:gd name="adj" fmla="val 0"/>
              </a:avLst>
            </a:prstTxWarp>
          </a:bodyPr>
          <a:lstStyle/>
          <a:p>
            <a:pPr algn="ctr"/>
            <a:r>
              <a:rPr lang="pt-PT" sz="3600" kern="10" dirty="0">
                <a:ln w="12700">
                  <a:solidFill>
                    <a:srgbClr val="000000"/>
                  </a:solidFill>
                  <a:round/>
                  <a:headEnd/>
                  <a:tailEnd/>
                </a:ln>
                <a:pattFill prst="dashHorz">
                  <a:fgClr>
                    <a:srgbClr val="808080"/>
                  </a:fgClr>
                  <a:bgClr>
                    <a:srgbClr val="FF5050"/>
                  </a:bgClr>
                </a:pattFill>
                <a:effectLst>
                  <a:outerShdw dist="45791" dir="2021404" algn="ctr" rotWithShape="0">
                    <a:srgbClr val="808080"/>
                  </a:outerShdw>
                </a:effectLst>
                <a:latin typeface="Arial Black"/>
              </a:rPr>
              <a:t>ZONA</a:t>
            </a:r>
          </a:p>
        </p:txBody>
      </p:sp>
      <p:sp>
        <p:nvSpPr>
          <p:cNvPr id="21519" name="TextBox 1"/>
          <p:cNvSpPr txBox="1">
            <a:spLocks noChangeArrowheads="1"/>
          </p:cNvSpPr>
          <p:nvPr/>
        </p:nvSpPr>
        <p:spPr bwMode="auto">
          <a:xfrm>
            <a:off x="5753100" y="6458405"/>
            <a:ext cx="2595562" cy="369887"/>
          </a:xfrm>
          <a:prstGeom prst="rect">
            <a:avLst/>
          </a:prstGeom>
          <a:noFill/>
          <a:ln w="9525">
            <a:noFill/>
            <a:miter lim="800000"/>
            <a:headEnd/>
            <a:tailEnd/>
          </a:ln>
        </p:spPr>
        <p:txBody>
          <a:bodyPr wrap="none">
            <a:spAutoFit/>
          </a:bodyPr>
          <a:lstStyle/>
          <a:p>
            <a:r>
              <a:rPr lang="pt-PT" dirty="0"/>
              <a:t>Copyright  ActionCoach</a:t>
            </a:r>
          </a:p>
        </p:txBody>
      </p:sp>
      <p:sp>
        <p:nvSpPr>
          <p:cNvPr id="2" name="Marcador de Posição do Rodapé 1"/>
          <p:cNvSpPr>
            <a:spLocks noGrp="1"/>
          </p:cNvSpPr>
          <p:nvPr>
            <p:ph type="ftr" sz="quarter" idx="3"/>
          </p:nvPr>
        </p:nvSpPr>
        <p:spPr>
          <a:xfrm>
            <a:off x="395536" y="6497960"/>
            <a:ext cx="5184576" cy="360040"/>
          </a:xfrm>
        </p:spPr>
        <p:txBody>
          <a:bodyPr/>
          <a:lstStyle/>
          <a:p>
            <a:pPr>
              <a:defRPr/>
            </a:pPr>
            <a:r>
              <a:rPr lang="pt-PT" dirty="0" smtClean="0"/>
              <a:t>Gestão do Tempo por Armando Fernandes – Business Coach </a:t>
            </a:r>
            <a:endParaRPr lang="pt-PT" dirty="0"/>
          </a:p>
        </p:txBody>
      </p:sp>
      <p:sp>
        <p:nvSpPr>
          <p:cNvPr id="3" name="Marcador de Posição do Número do Diapositivo 2"/>
          <p:cNvSpPr>
            <a:spLocks noGrp="1"/>
          </p:cNvSpPr>
          <p:nvPr>
            <p:ph type="sldNum" sz="quarter" idx="4"/>
          </p:nvPr>
        </p:nvSpPr>
        <p:spPr>
          <a:xfrm>
            <a:off x="7092280" y="6453336"/>
            <a:ext cx="1590675" cy="293117"/>
          </a:xfrm>
        </p:spPr>
        <p:txBody>
          <a:bodyPr/>
          <a:lstStyle/>
          <a:p>
            <a:pPr algn="r">
              <a:defRPr/>
            </a:pPr>
            <a:fld id="{229654E9-0C84-4238-A2D4-DF06A831539D}" type="slidenum">
              <a:rPr lang="pt-PT" smtClean="0"/>
              <a:pPr algn="r">
                <a:defRPr/>
              </a:pPr>
              <a:t>11</a:t>
            </a:fld>
            <a:endParaRPr lang="pt-PT"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7587"/>
                                        </p:tgtEl>
                                        <p:attrNameLst>
                                          <p:attrName>style.visibility</p:attrName>
                                        </p:attrNameLst>
                                      </p:cBhvr>
                                      <p:to>
                                        <p:strVal val="visible"/>
                                      </p:to>
                                    </p:set>
                                    <p:animEffect transition="in" filter="dissolve">
                                      <p:cBhvr>
                                        <p:cTn id="7" dur="500"/>
                                        <p:tgtEl>
                                          <p:spTgt spid="67587"/>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7588"/>
                                        </p:tgtEl>
                                        <p:attrNameLst>
                                          <p:attrName>style.visibility</p:attrName>
                                        </p:attrNameLst>
                                      </p:cBhvr>
                                      <p:to>
                                        <p:strVal val="visible"/>
                                      </p:to>
                                    </p:set>
                                    <p:animEffect transition="in" filter="dissolve">
                                      <p:cBhvr>
                                        <p:cTn id="11" dur="500"/>
                                        <p:tgtEl>
                                          <p:spTgt spid="67588"/>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67589"/>
                                        </p:tgtEl>
                                        <p:attrNameLst>
                                          <p:attrName>style.visibility</p:attrName>
                                        </p:attrNameLst>
                                      </p:cBhvr>
                                      <p:to>
                                        <p:strVal val="visible"/>
                                      </p:to>
                                    </p:set>
                                    <p:animEffect transition="in" filter="dissolve">
                                      <p:cBhvr>
                                        <p:cTn id="15" dur="500"/>
                                        <p:tgtEl>
                                          <p:spTgt spid="67589"/>
                                        </p:tgtEl>
                                      </p:cBhvr>
                                    </p:animEffect>
                                  </p:childTnLst>
                                </p:cTn>
                              </p:par>
                            </p:childTnLst>
                          </p:cTn>
                        </p:par>
                        <p:par>
                          <p:cTn id="16" fill="hold" nodeType="afterGroup">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67590"/>
                                        </p:tgtEl>
                                        <p:attrNameLst>
                                          <p:attrName>style.visibility</p:attrName>
                                        </p:attrNameLst>
                                      </p:cBhvr>
                                      <p:to>
                                        <p:strVal val="visible"/>
                                      </p:to>
                                    </p:set>
                                    <p:animEffect transition="in" filter="dissolve">
                                      <p:cBhvr>
                                        <p:cTn id="19" dur="500"/>
                                        <p:tgtEl>
                                          <p:spTgt spid="6759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4" presetClass="entr" presetSubtype="0" fill="hold" grpId="0" nodeType="clickEffect">
                                  <p:stCondLst>
                                    <p:cond delay="0"/>
                                  </p:stCondLst>
                                  <p:childTnLst>
                                    <p:set>
                                      <p:cBhvr>
                                        <p:cTn id="23" dur="1" fill="hold">
                                          <p:stCondLst>
                                            <p:cond delay="499"/>
                                          </p:stCondLst>
                                        </p:cTn>
                                        <p:tgtEl>
                                          <p:spTgt spid="67591"/>
                                        </p:tgtEl>
                                        <p:attrNameLst>
                                          <p:attrName>style.visibility</p:attrName>
                                        </p:attrNameLst>
                                      </p:cBhvr>
                                      <p:to>
                                        <p:strVal val="visible"/>
                                      </p:to>
                                    </p:set>
                                    <p:anim to="" calcmode="lin" valueType="num">
                                      <p:cBhvr>
                                        <p:cTn id="24" dur="1" fill="hold"/>
                                        <p:tgtEl>
                                          <p:spTgt spid="67591"/>
                                        </p:tgtEl>
                                        <p:attrNameLst>
                                          <p:attrName/>
                                        </p:attrNameLst>
                                      </p:cBhvr>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4" presetClass="entr" presetSubtype="0" fill="hold" grpId="0" nodeType="clickEffect">
                                  <p:stCondLst>
                                    <p:cond delay="0"/>
                                  </p:stCondLst>
                                  <p:childTnLst>
                                    <p:set>
                                      <p:cBhvr>
                                        <p:cTn id="28" dur="1" fill="hold">
                                          <p:stCondLst>
                                            <p:cond delay="499"/>
                                          </p:stCondLst>
                                        </p:cTn>
                                        <p:tgtEl>
                                          <p:spTgt spid="67595"/>
                                        </p:tgtEl>
                                        <p:attrNameLst>
                                          <p:attrName>style.visibility</p:attrName>
                                        </p:attrNameLst>
                                      </p:cBhvr>
                                      <p:to>
                                        <p:strVal val="visible"/>
                                      </p:to>
                                    </p:set>
                                    <p:anim to="" calcmode="lin" valueType="num">
                                      <p:cBhvr>
                                        <p:cTn id="29" dur="1" fill="hold"/>
                                        <p:tgtEl>
                                          <p:spTgt spid="67595"/>
                                        </p:tgtEl>
                                        <p:attrNameLst>
                                          <p:attrName/>
                                        </p:attrNameLst>
                                      </p:cBhvr>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4" presetClass="entr" presetSubtype="0" fill="hold" grpId="0" nodeType="clickEffect">
                                  <p:stCondLst>
                                    <p:cond delay="0"/>
                                  </p:stCondLst>
                                  <p:childTnLst>
                                    <p:set>
                                      <p:cBhvr>
                                        <p:cTn id="33" dur="1" fill="hold">
                                          <p:stCondLst>
                                            <p:cond delay="499"/>
                                          </p:stCondLst>
                                        </p:cTn>
                                        <p:tgtEl>
                                          <p:spTgt spid="67592"/>
                                        </p:tgtEl>
                                        <p:attrNameLst>
                                          <p:attrName>style.visibility</p:attrName>
                                        </p:attrNameLst>
                                      </p:cBhvr>
                                      <p:to>
                                        <p:strVal val="visible"/>
                                      </p:to>
                                    </p:set>
                                    <p:anim to="" calcmode="lin" valueType="num">
                                      <p:cBhvr>
                                        <p:cTn id="34" dur="1" fill="hold"/>
                                        <p:tgtEl>
                                          <p:spTgt spid="67592"/>
                                        </p:tgtEl>
                                        <p:attrNameLst>
                                          <p:attrName/>
                                        </p:attrNameLst>
                                      </p:cBhvr>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4" presetClass="entr" presetSubtype="0" fill="hold" grpId="0" nodeType="clickEffect">
                                  <p:stCondLst>
                                    <p:cond delay="0"/>
                                  </p:stCondLst>
                                  <p:childTnLst>
                                    <p:set>
                                      <p:cBhvr>
                                        <p:cTn id="38" dur="1" fill="hold">
                                          <p:stCondLst>
                                            <p:cond delay="499"/>
                                          </p:stCondLst>
                                        </p:cTn>
                                        <p:tgtEl>
                                          <p:spTgt spid="67596"/>
                                        </p:tgtEl>
                                        <p:attrNameLst>
                                          <p:attrName>style.visibility</p:attrName>
                                        </p:attrNameLst>
                                      </p:cBhvr>
                                      <p:to>
                                        <p:strVal val="visible"/>
                                      </p:to>
                                    </p:set>
                                    <p:anim to="" calcmode="lin" valueType="num">
                                      <p:cBhvr>
                                        <p:cTn id="39" dur="1" fill="hold"/>
                                        <p:tgtEl>
                                          <p:spTgt spid="67596"/>
                                        </p:tgtEl>
                                        <p:attrNameLst>
                                          <p:attrName/>
                                        </p:attrNameLst>
                                      </p:cBhvr>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4" presetClass="entr" presetSubtype="0" fill="hold" grpId="0" nodeType="clickEffect">
                                  <p:stCondLst>
                                    <p:cond delay="0"/>
                                  </p:stCondLst>
                                  <p:childTnLst>
                                    <p:set>
                                      <p:cBhvr>
                                        <p:cTn id="43" dur="1" fill="hold">
                                          <p:stCondLst>
                                            <p:cond delay="499"/>
                                          </p:stCondLst>
                                        </p:cTn>
                                        <p:tgtEl>
                                          <p:spTgt spid="67593"/>
                                        </p:tgtEl>
                                        <p:attrNameLst>
                                          <p:attrName>style.visibility</p:attrName>
                                        </p:attrNameLst>
                                      </p:cBhvr>
                                      <p:to>
                                        <p:strVal val="visible"/>
                                      </p:to>
                                    </p:set>
                                    <p:anim to="" calcmode="lin" valueType="num">
                                      <p:cBhvr>
                                        <p:cTn id="44" dur="1" fill="hold"/>
                                        <p:tgtEl>
                                          <p:spTgt spid="67593"/>
                                        </p:tgtEl>
                                        <p:attrNameLst>
                                          <p:attrName/>
                                        </p:attrNameLst>
                                      </p:cBhvr>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4" presetClass="entr" presetSubtype="0" fill="hold" grpId="0" nodeType="clickEffect">
                                  <p:stCondLst>
                                    <p:cond delay="0"/>
                                  </p:stCondLst>
                                  <p:childTnLst>
                                    <p:set>
                                      <p:cBhvr>
                                        <p:cTn id="48" dur="1" fill="hold">
                                          <p:stCondLst>
                                            <p:cond delay="499"/>
                                          </p:stCondLst>
                                        </p:cTn>
                                        <p:tgtEl>
                                          <p:spTgt spid="67597"/>
                                        </p:tgtEl>
                                        <p:attrNameLst>
                                          <p:attrName>style.visibility</p:attrName>
                                        </p:attrNameLst>
                                      </p:cBhvr>
                                      <p:to>
                                        <p:strVal val="visible"/>
                                      </p:to>
                                    </p:set>
                                    <p:anim to="" calcmode="lin" valueType="num">
                                      <p:cBhvr>
                                        <p:cTn id="49" dur="1" fill="hold"/>
                                        <p:tgtEl>
                                          <p:spTgt spid="67597"/>
                                        </p:tgtEl>
                                        <p:attrNameLst>
                                          <p:attrName/>
                                        </p:attrNameLst>
                                      </p:cBhvr>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4" presetClass="entr" presetSubtype="0" fill="hold" grpId="0" nodeType="clickEffect">
                                  <p:stCondLst>
                                    <p:cond delay="0"/>
                                  </p:stCondLst>
                                  <p:childTnLst>
                                    <p:set>
                                      <p:cBhvr>
                                        <p:cTn id="53" dur="1" fill="hold">
                                          <p:stCondLst>
                                            <p:cond delay="499"/>
                                          </p:stCondLst>
                                        </p:cTn>
                                        <p:tgtEl>
                                          <p:spTgt spid="67594"/>
                                        </p:tgtEl>
                                        <p:attrNameLst>
                                          <p:attrName>style.visibility</p:attrName>
                                        </p:attrNameLst>
                                      </p:cBhvr>
                                      <p:to>
                                        <p:strVal val="visible"/>
                                      </p:to>
                                    </p:set>
                                    <p:anim to="" calcmode="lin" valueType="num">
                                      <p:cBhvr>
                                        <p:cTn id="54" dur="1" fill="hold"/>
                                        <p:tgtEl>
                                          <p:spTgt spid="67594"/>
                                        </p:tgtEl>
                                        <p:attrNameLst>
                                          <p:attrName/>
                                        </p:attrNameLst>
                                      </p:cBhvr>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4" presetClass="entr" presetSubtype="0" fill="hold" grpId="0" nodeType="clickEffect">
                                  <p:stCondLst>
                                    <p:cond delay="0"/>
                                  </p:stCondLst>
                                  <p:childTnLst>
                                    <p:set>
                                      <p:cBhvr>
                                        <p:cTn id="58" dur="1" fill="hold">
                                          <p:stCondLst>
                                            <p:cond delay="499"/>
                                          </p:stCondLst>
                                        </p:cTn>
                                        <p:tgtEl>
                                          <p:spTgt spid="67598"/>
                                        </p:tgtEl>
                                        <p:attrNameLst>
                                          <p:attrName>style.visibility</p:attrName>
                                        </p:attrNameLst>
                                      </p:cBhvr>
                                      <p:to>
                                        <p:strVal val="visible"/>
                                      </p:to>
                                    </p:set>
                                    <p:anim to="" calcmode="lin" valueType="num">
                                      <p:cBhvr>
                                        <p:cTn id="59" dur="1" fill="hold"/>
                                        <p:tgtEl>
                                          <p:spTgt spid="6759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animBg="1"/>
      <p:bldP spid="67588" grpId="0" animBg="1"/>
      <p:bldP spid="67589" grpId="0" animBg="1"/>
      <p:bldP spid="67590" grpId="0" animBg="1"/>
      <p:bldP spid="67591" grpId="0" animBg="1"/>
      <p:bldP spid="67592" grpId="0" animBg="1"/>
      <p:bldP spid="67593" grpId="0" animBg="1"/>
      <p:bldP spid="67594" grpId="0" animBg="1"/>
      <p:bldP spid="67595" grpId="0" animBg="1"/>
      <p:bldP spid="67596" grpId="0" animBg="1"/>
      <p:bldP spid="67597" grpId="0" animBg="1"/>
      <p:bldP spid="6759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0"/>
            <a:ext cx="4267200" cy="1143000"/>
          </a:xfrm>
        </p:spPr>
        <p:txBody>
          <a:bodyPr/>
          <a:lstStyle/>
          <a:p>
            <a:pPr algn="l" eaLnBrk="1" hangingPunct="1">
              <a:defRPr/>
            </a:pPr>
            <a:r>
              <a:rPr lang="pt-PT" sz="4000" b="1" dirty="0" smtClean="0">
                <a:solidFill>
                  <a:srgbClr val="FF6600"/>
                </a:solidFill>
                <a:effectLst>
                  <a:outerShdw blurRad="38100" dist="38100" dir="2700000" algn="tl">
                    <a:srgbClr val="000000"/>
                  </a:outerShdw>
                </a:effectLst>
              </a:rPr>
              <a:t>Alvo Temporal...</a:t>
            </a:r>
          </a:p>
        </p:txBody>
      </p:sp>
      <p:sp>
        <p:nvSpPr>
          <p:cNvPr id="69635" name="Oval 3"/>
          <p:cNvSpPr>
            <a:spLocks noChangeArrowheads="1"/>
          </p:cNvSpPr>
          <p:nvPr/>
        </p:nvSpPr>
        <p:spPr bwMode="auto">
          <a:xfrm>
            <a:off x="2667000" y="381000"/>
            <a:ext cx="6172200" cy="6172200"/>
          </a:xfrm>
          <a:prstGeom prst="ellipse">
            <a:avLst/>
          </a:prstGeom>
          <a:solidFill>
            <a:srgbClr val="FF9900"/>
          </a:solidFill>
          <a:ln w="63500">
            <a:solidFill>
              <a:srgbClr val="0000FF"/>
            </a:solidFill>
            <a:round/>
            <a:headEnd/>
            <a:tailEnd/>
          </a:ln>
        </p:spPr>
        <p:txBody>
          <a:bodyPr wrap="none" anchor="ctr"/>
          <a:lstStyle/>
          <a:p>
            <a:pPr eaLnBrk="0" hangingPunct="0"/>
            <a:endParaRPr lang="pt-PT" dirty="0"/>
          </a:p>
        </p:txBody>
      </p:sp>
      <p:sp>
        <p:nvSpPr>
          <p:cNvPr id="69636" name="Oval 4"/>
          <p:cNvSpPr>
            <a:spLocks noChangeArrowheads="1"/>
          </p:cNvSpPr>
          <p:nvPr/>
        </p:nvSpPr>
        <p:spPr bwMode="auto">
          <a:xfrm>
            <a:off x="3352800" y="1066800"/>
            <a:ext cx="4802188" cy="4800600"/>
          </a:xfrm>
          <a:prstGeom prst="ellipse">
            <a:avLst/>
          </a:prstGeom>
          <a:noFill/>
          <a:ln w="31750">
            <a:solidFill>
              <a:srgbClr val="0000FF"/>
            </a:solidFill>
            <a:round/>
            <a:headEnd/>
            <a:tailEnd/>
          </a:ln>
        </p:spPr>
        <p:txBody>
          <a:bodyPr wrap="none" anchor="ctr"/>
          <a:lstStyle/>
          <a:p>
            <a:pPr eaLnBrk="0" hangingPunct="0"/>
            <a:endParaRPr lang="pt-PT" dirty="0"/>
          </a:p>
        </p:txBody>
      </p:sp>
      <p:sp>
        <p:nvSpPr>
          <p:cNvPr id="69637" name="Oval 5"/>
          <p:cNvSpPr>
            <a:spLocks noChangeArrowheads="1"/>
          </p:cNvSpPr>
          <p:nvPr/>
        </p:nvSpPr>
        <p:spPr bwMode="auto">
          <a:xfrm>
            <a:off x="4038600" y="1752600"/>
            <a:ext cx="3508375" cy="3508375"/>
          </a:xfrm>
          <a:prstGeom prst="ellipse">
            <a:avLst/>
          </a:prstGeom>
          <a:noFill/>
          <a:ln w="31750">
            <a:solidFill>
              <a:srgbClr val="0000FF"/>
            </a:solidFill>
            <a:round/>
            <a:headEnd/>
            <a:tailEnd/>
          </a:ln>
        </p:spPr>
        <p:txBody>
          <a:bodyPr wrap="none" anchor="ctr"/>
          <a:lstStyle/>
          <a:p>
            <a:pPr eaLnBrk="0" hangingPunct="0"/>
            <a:endParaRPr lang="pt-PT" dirty="0"/>
          </a:p>
        </p:txBody>
      </p:sp>
      <p:sp>
        <p:nvSpPr>
          <p:cNvPr id="69638" name="Oval 6"/>
          <p:cNvSpPr>
            <a:spLocks noChangeArrowheads="1"/>
          </p:cNvSpPr>
          <p:nvPr/>
        </p:nvSpPr>
        <p:spPr bwMode="auto">
          <a:xfrm>
            <a:off x="4724400" y="2438400"/>
            <a:ext cx="2133600" cy="2133600"/>
          </a:xfrm>
          <a:prstGeom prst="ellipse">
            <a:avLst/>
          </a:prstGeom>
          <a:noFill/>
          <a:ln w="31750">
            <a:solidFill>
              <a:srgbClr val="0000FF"/>
            </a:solidFill>
            <a:round/>
            <a:headEnd/>
            <a:tailEnd/>
          </a:ln>
        </p:spPr>
        <p:txBody>
          <a:bodyPr wrap="none" anchor="ctr"/>
          <a:lstStyle/>
          <a:p>
            <a:pPr eaLnBrk="0" hangingPunct="0"/>
            <a:endParaRPr lang="pt-PT" dirty="0"/>
          </a:p>
        </p:txBody>
      </p:sp>
      <p:sp>
        <p:nvSpPr>
          <p:cNvPr id="22535" name="WordArt 7"/>
          <p:cNvSpPr>
            <a:spLocks noChangeArrowheads="1" noChangeShapeType="1" noTextEdit="1"/>
          </p:cNvSpPr>
          <p:nvPr/>
        </p:nvSpPr>
        <p:spPr bwMode="auto">
          <a:xfrm>
            <a:off x="3276600" y="838200"/>
            <a:ext cx="5029200" cy="3810000"/>
          </a:xfrm>
          <a:prstGeom prst="rect">
            <a:avLst/>
          </a:prstGeom>
        </p:spPr>
        <p:txBody>
          <a:bodyPr spcFirstLastPara="1" wrap="none" fromWordArt="1">
            <a:prstTxWarp prst="textArchUp">
              <a:avLst>
                <a:gd name="adj" fmla="val 10890420"/>
              </a:avLst>
            </a:prstTxWarp>
          </a:bodyPr>
          <a:lstStyle/>
          <a:p>
            <a:pPr algn="ctr"/>
            <a:r>
              <a:rPr lang="pt-PT" sz="3600" kern="10" dirty="0">
                <a:ln w="9525">
                  <a:solidFill>
                    <a:srgbClr val="000000"/>
                  </a:solidFill>
                  <a:round/>
                  <a:headEnd/>
                  <a:tailEnd/>
                </a:ln>
                <a:solidFill>
                  <a:srgbClr val="FF00FF"/>
                </a:solidFill>
                <a:latin typeface="Arial Black"/>
              </a:rPr>
              <a:t>Não Urgente &amp; Não Importante</a:t>
            </a:r>
          </a:p>
        </p:txBody>
      </p:sp>
      <p:sp>
        <p:nvSpPr>
          <p:cNvPr id="22536" name="WordArt 8"/>
          <p:cNvSpPr>
            <a:spLocks noChangeArrowheads="1" noChangeShapeType="1" noTextEdit="1"/>
          </p:cNvSpPr>
          <p:nvPr/>
        </p:nvSpPr>
        <p:spPr bwMode="auto">
          <a:xfrm>
            <a:off x="3733800" y="1524000"/>
            <a:ext cx="4114800" cy="3505200"/>
          </a:xfrm>
          <a:prstGeom prst="rect">
            <a:avLst/>
          </a:prstGeom>
        </p:spPr>
        <p:txBody>
          <a:bodyPr spcFirstLastPara="1" wrap="none" fromWordArt="1">
            <a:prstTxWarp prst="textArchUp">
              <a:avLst>
                <a:gd name="adj" fmla="val 11295556"/>
              </a:avLst>
            </a:prstTxWarp>
          </a:bodyPr>
          <a:lstStyle/>
          <a:p>
            <a:pPr algn="ctr"/>
            <a:r>
              <a:rPr lang="pt-PT" sz="3600" kern="10" dirty="0">
                <a:ln w="9525">
                  <a:solidFill>
                    <a:srgbClr val="000000"/>
                  </a:solidFill>
                  <a:round/>
                  <a:headEnd/>
                  <a:tailEnd/>
                </a:ln>
                <a:solidFill>
                  <a:srgbClr val="FF00FF"/>
                </a:solidFill>
                <a:latin typeface="Arial Black"/>
              </a:rPr>
              <a:t>Urgente &amp; Não Importante</a:t>
            </a:r>
          </a:p>
        </p:txBody>
      </p:sp>
      <p:sp>
        <p:nvSpPr>
          <p:cNvPr id="22537" name="WordArt 9"/>
          <p:cNvSpPr>
            <a:spLocks noChangeArrowheads="1" noChangeShapeType="1" noTextEdit="1"/>
          </p:cNvSpPr>
          <p:nvPr/>
        </p:nvSpPr>
        <p:spPr bwMode="auto">
          <a:xfrm>
            <a:off x="4343400" y="2209800"/>
            <a:ext cx="2819400" cy="2590800"/>
          </a:xfrm>
          <a:prstGeom prst="rect">
            <a:avLst/>
          </a:prstGeom>
        </p:spPr>
        <p:txBody>
          <a:bodyPr spcFirstLastPara="1" wrap="none" fromWordArt="1">
            <a:prstTxWarp prst="textArchUp">
              <a:avLst>
                <a:gd name="adj" fmla="val 11899748"/>
              </a:avLst>
            </a:prstTxWarp>
          </a:bodyPr>
          <a:lstStyle/>
          <a:p>
            <a:pPr algn="ctr"/>
            <a:r>
              <a:rPr lang="pt-PT" sz="3600" kern="10" dirty="0">
                <a:ln w="9525">
                  <a:solidFill>
                    <a:srgbClr val="000000"/>
                  </a:solidFill>
                  <a:round/>
                  <a:headEnd/>
                  <a:tailEnd/>
                </a:ln>
                <a:solidFill>
                  <a:srgbClr val="FF00FF"/>
                </a:solidFill>
                <a:latin typeface="Arial Black"/>
              </a:rPr>
              <a:t>Urgente &amp; Importante</a:t>
            </a:r>
          </a:p>
        </p:txBody>
      </p:sp>
      <p:sp>
        <p:nvSpPr>
          <p:cNvPr id="22538" name="WordArt 10"/>
          <p:cNvSpPr>
            <a:spLocks noChangeArrowheads="1" noChangeShapeType="1" noTextEdit="1"/>
          </p:cNvSpPr>
          <p:nvPr/>
        </p:nvSpPr>
        <p:spPr bwMode="auto">
          <a:xfrm>
            <a:off x="4876800" y="2743200"/>
            <a:ext cx="1828800" cy="762000"/>
          </a:xfrm>
          <a:prstGeom prst="rect">
            <a:avLst/>
          </a:prstGeom>
        </p:spPr>
        <p:txBody>
          <a:bodyPr wrap="none" fromWordArt="1">
            <a:prstTxWarp prst="textPlain">
              <a:avLst>
                <a:gd name="adj" fmla="val 50000"/>
              </a:avLst>
            </a:prstTxWarp>
          </a:bodyPr>
          <a:lstStyle/>
          <a:p>
            <a:pPr algn="ctr"/>
            <a:r>
              <a:rPr lang="pt-PT" sz="3600" kern="10" dirty="0">
                <a:ln w="9525">
                  <a:solidFill>
                    <a:srgbClr val="000000"/>
                  </a:solidFill>
                  <a:round/>
                  <a:headEnd/>
                  <a:tailEnd/>
                </a:ln>
                <a:solidFill>
                  <a:srgbClr val="FF00FF"/>
                </a:solidFill>
                <a:effectLst>
                  <a:outerShdw dist="35921" dir="2700000" algn="ctr" rotWithShape="0">
                    <a:srgbClr val="C0C0C0"/>
                  </a:outerShdw>
                </a:effectLst>
                <a:latin typeface="Impact"/>
              </a:rPr>
              <a:t>Não Urgente</a:t>
            </a:r>
          </a:p>
          <a:p>
            <a:pPr algn="ctr"/>
            <a:r>
              <a:rPr lang="pt-PT" sz="3600" kern="10" dirty="0">
                <a:ln w="9525">
                  <a:solidFill>
                    <a:srgbClr val="000000"/>
                  </a:solidFill>
                  <a:round/>
                  <a:headEnd/>
                  <a:tailEnd/>
                </a:ln>
                <a:solidFill>
                  <a:srgbClr val="FF00FF"/>
                </a:solidFill>
                <a:effectLst>
                  <a:outerShdw dist="35921" dir="2700000" algn="ctr" rotWithShape="0">
                    <a:srgbClr val="C0C0C0"/>
                  </a:outerShdw>
                </a:effectLst>
                <a:latin typeface="Impact"/>
              </a:rPr>
              <a:t>mas Importante</a:t>
            </a:r>
          </a:p>
        </p:txBody>
      </p:sp>
      <p:sp>
        <p:nvSpPr>
          <p:cNvPr id="22539" name="WordArt 11" descr="Narrow vertical"/>
          <p:cNvSpPr>
            <a:spLocks noChangeArrowheads="1" noChangeShapeType="1" noTextEdit="1"/>
          </p:cNvSpPr>
          <p:nvPr/>
        </p:nvSpPr>
        <p:spPr bwMode="auto">
          <a:xfrm>
            <a:off x="4333875" y="5486400"/>
            <a:ext cx="2752725" cy="931863"/>
          </a:xfrm>
          <a:prstGeom prst="rect">
            <a:avLst/>
          </a:prstGeom>
        </p:spPr>
        <p:txBody>
          <a:bodyPr wrap="none" fromWordArt="1">
            <a:prstTxWarp prst="textCanDown">
              <a:avLst>
                <a:gd name="adj" fmla="val 33333"/>
              </a:avLst>
            </a:prstTxWarp>
          </a:bodyPr>
          <a:lstStyle/>
          <a:p>
            <a:pPr algn="ctr"/>
            <a:r>
              <a:rPr lang="pt-PT" sz="3600" kern="10" dirty="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latin typeface="Arial Black"/>
              </a:rPr>
              <a:t>Distracção</a:t>
            </a:r>
          </a:p>
        </p:txBody>
      </p:sp>
      <p:sp>
        <p:nvSpPr>
          <p:cNvPr id="22540" name="WordArt 12" descr="Narrow vertical"/>
          <p:cNvSpPr>
            <a:spLocks noChangeArrowheads="1" noChangeShapeType="1" noTextEdit="1"/>
          </p:cNvSpPr>
          <p:nvPr/>
        </p:nvSpPr>
        <p:spPr bwMode="auto">
          <a:xfrm>
            <a:off x="4724400" y="5011738"/>
            <a:ext cx="2057400" cy="779462"/>
          </a:xfrm>
          <a:prstGeom prst="rect">
            <a:avLst/>
          </a:prstGeom>
        </p:spPr>
        <p:txBody>
          <a:bodyPr wrap="none" fromWordArt="1">
            <a:prstTxWarp prst="textCanDown">
              <a:avLst>
                <a:gd name="adj" fmla="val 33333"/>
              </a:avLst>
            </a:prstTxWarp>
          </a:bodyPr>
          <a:lstStyle/>
          <a:p>
            <a:pPr algn="ctr"/>
            <a:r>
              <a:rPr lang="pt-PT" sz="3600" kern="10" dirty="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latin typeface="Arial Black"/>
              </a:rPr>
              <a:t>Ilusão</a:t>
            </a:r>
          </a:p>
        </p:txBody>
      </p:sp>
      <p:sp>
        <p:nvSpPr>
          <p:cNvPr id="22541" name="WordArt 13" descr="Narrow vertical"/>
          <p:cNvSpPr>
            <a:spLocks noChangeArrowheads="1" noChangeShapeType="1" noTextEdit="1"/>
          </p:cNvSpPr>
          <p:nvPr/>
        </p:nvSpPr>
        <p:spPr bwMode="auto">
          <a:xfrm>
            <a:off x="4876800" y="4343400"/>
            <a:ext cx="1828800" cy="779463"/>
          </a:xfrm>
          <a:prstGeom prst="rect">
            <a:avLst/>
          </a:prstGeom>
        </p:spPr>
        <p:txBody>
          <a:bodyPr wrap="none" fromWordArt="1">
            <a:prstTxWarp prst="textCanDown">
              <a:avLst>
                <a:gd name="adj" fmla="val 33333"/>
              </a:avLst>
            </a:prstTxWarp>
          </a:bodyPr>
          <a:lstStyle/>
          <a:p>
            <a:pPr algn="ctr"/>
            <a:r>
              <a:rPr lang="pt-PT" sz="3600" kern="10" dirty="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latin typeface="Arial Black"/>
              </a:rPr>
              <a:t>Resposta</a:t>
            </a:r>
          </a:p>
        </p:txBody>
      </p:sp>
      <p:sp>
        <p:nvSpPr>
          <p:cNvPr id="22542" name="WordArt 14" descr="Narrow vertical"/>
          <p:cNvSpPr>
            <a:spLocks noChangeArrowheads="1" noChangeShapeType="1" noTextEdit="1"/>
          </p:cNvSpPr>
          <p:nvPr/>
        </p:nvSpPr>
        <p:spPr bwMode="auto">
          <a:xfrm>
            <a:off x="5105400" y="3581400"/>
            <a:ext cx="1219200" cy="703263"/>
          </a:xfrm>
          <a:prstGeom prst="rect">
            <a:avLst/>
          </a:prstGeom>
        </p:spPr>
        <p:txBody>
          <a:bodyPr wrap="none" fromWordArt="1">
            <a:prstTxWarp prst="textCanDown">
              <a:avLst>
                <a:gd name="adj" fmla="val 0"/>
              </a:avLst>
            </a:prstTxWarp>
          </a:bodyPr>
          <a:lstStyle/>
          <a:p>
            <a:pPr algn="ctr"/>
            <a:r>
              <a:rPr lang="pt-PT" sz="3600" kern="10" dirty="0">
                <a:ln w="12700">
                  <a:solidFill>
                    <a:srgbClr val="000000"/>
                  </a:solidFill>
                  <a:round/>
                  <a:headEnd/>
                  <a:tailEnd/>
                </a:ln>
                <a:pattFill prst="dashHorz">
                  <a:fgClr>
                    <a:srgbClr val="808080"/>
                  </a:fgClr>
                  <a:bgClr>
                    <a:srgbClr val="FF5050"/>
                  </a:bgClr>
                </a:pattFill>
                <a:effectLst>
                  <a:outerShdw dist="45791" dir="2021404" algn="ctr" rotWithShape="0">
                    <a:srgbClr val="808080"/>
                  </a:outerShdw>
                </a:effectLst>
                <a:latin typeface="Arial Black"/>
              </a:rPr>
              <a:t>ZONA</a:t>
            </a:r>
          </a:p>
        </p:txBody>
      </p:sp>
      <p:sp>
        <p:nvSpPr>
          <p:cNvPr id="22543" name="WordArt 15"/>
          <p:cNvSpPr>
            <a:spLocks noChangeArrowheads="1" noChangeShapeType="1" noTextEdit="1"/>
          </p:cNvSpPr>
          <p:nvPr/>
        </p:nvSpPr>
        <p:spPr bwMode="auto">
          <a:xfrm>
            <a:off x="381000" y="3886200"/>
            <a:ext cx="1838325" cy="2714625"/>
          </a:xfrm>
          <a:prstGeom prst="rect">
            <a:avLst/>
          </a:prstGeom>
        </p:spPr>
        <p:txBody>
          <a:bodyPr wrap="none" fromWordArt="1">
            <a:prstTxWarp prst="textSlantUp">
              <a:avLst>
                <a:gd name="adj" fmla="val 21481"/>
              </a:avLst>
            </a:prstTxWarp>
          </a:bodyPr>
          <a:lstStyle/>
          <a:p>
            <a:pPr algn="ctr"/>
            <a:r>
              <a:rPr lang="pt-PT" sz="3600" kern="10" dirty="0">
                <a:ln w="9525">
                  <a:solidFill>
                    <a:srgbClr val="CC99FF"/>
                  </a:solidFill>
                  <a:round/>
                  <a:headEnd/>
                  <a:tailEnd/>
                </a:ln>
                <a:solidFill>
                  <a:srgbClr val="FF6600"/>
                </a:solidFill>
                <a:effectLst>
                  <a:outerShdw dist="53882" dir="2700000" algn="ctr" rotWithShape="0">
                    <a:srgbClr val="9999FF">
                      <a:alpha val="79999"/>
                    </a:srgbClr>
                  </a:outerShdw>
                </a:effectLst>
                <a:latin typeface="Impact"/>
              </a:rPr>
              <a:t>Trabalhar </a:t>
            </a:r>
          </a:p>
          <a:p>
            <a:pPr algn="ctr"/>
            <a:r>
              <a:rPr lang="pt-PT" sz="3600" kern="10" dirty="0">
                <a:ln w="9525">
                  <a:solidFill>
                    <a:srgbClr val="CC99FF"/>
                  </a:solidFill>
                  <a:round/>
                  <a:headEnd/>
                  <a:tailEnd/>
                </a:ln>
                <a:solidFill>
                  <a:srgbClr val="FF6600"/>
                </a:solidFill>
                <a:effectLst>
                  <a:outerShdw dist="53882" dir="2700000" algn="ctr" rotWithShape="0">
                    <a:srgbClr val="9999FF">
                      <a:alpha val="79999"/>
                    </a:srgbClr>
                  </a:outerShdw>
                </a:effectLst>
                <a:latin typeface="Impact"/>
              </a:rPr>
              <a:t>"A" sua </a:t>
            </a:r>
          </a:p>
          <a:p>
            <a:pPr algn="ctr"/>
            <a:r>
              <a:rPr lang="pt-PT" sz="3600" kern="10" dirty="0">
                <a:ln w="9525">
                  <a:solidFill>
                    <a:srgbClr val="CC99FF"/>
                  </a:solidFill>
                  <a:round/>
                  <a:headEnd/>
                  <a:tailEnd/>
                </a:ln>
                <a:solidFill>
                  <a:srgbClr val="FF6600"/>
                </a:solidFill>
                <a:effectLst>
                  <a:outerShdw dist="53882" dir="2700000" algn="ctr" rotWithShape="0">
                    <a:srgbClr val="9999FF">
                      <a:alpha val="79999"/>
                    </a:srgbClr>
                  </a:outerShdw>
                </a:effectLst>
                <a:latin typeface="Impact"/>
              </a:rPr>
              <a:t>actividade</a:t>
            </a:r>
          </a:p>
        </p:txBody>
      </p:sp>
      <p:sp>
        <p:nvSpPr>
          <p:cNvPr id="22544" name="Line 16"/>
          <p:cNvSpPr>
            <a:spLocks noChangeShapeType="1"/>
          </p:cNvSpPr>
          <p:nvPr/>
        </p:nvSpPr>
        <p:spPr bwMode="auto">
          <a:xfrm flipV="1">
            <a:off x="2286000" y="3733800"/>
            <a:ext cx="2667000" cy="914400"/>
          </a:xfrm>
          <a:prstGeom prst="line">
            <a:avLst/>
          </a:prstGeom>
          <a:noFill/>
          <a:ln w="133350">
            <a:solidFill>
              <a:srgbClr val="000000"/>
            </a:solidFill>
            <a:round/>
            <a:headEnd/>
            <a:tailEnd type="triangle" w="med" len="med"/>
          </a:ln>
          <a:scene3d>
            <a:camera prst="legacyPerspectiveFront">
              <a:rot lat="20519985" lon="1080000" rev="0"/>
            </a:camera>
            <a:lightRig rig="legacyHarsh2" dir="b"/>
          </a:scene3d>
          <a:sp3d extrusionH="430200" prstMaterial="legacyMatte">
            <a:bevelT w="13500" h="13500" prst="angle"/>
            <a:bevelB w="13500" h="13500" prst="angle"/>
            <a:extrusionClr>
              <a:srgbClr val="FF6600"/>
            </a:extrusionClr>
          </a:sp3d>
        </p:spPr>
        <p:txBody>
          <a:bodyPr wrap="none" anchor="ctr">
            <a:flatTx/>
          </a:bodyPr>
          <a:lstStyle/>
          <a:p>
            <a:endParaRPr lang="pt-PT" dirty="0"/>
          </a:p>
        </p:txBody>
      </p:sp>
      <p:sp>
        <p:nvSpPr>
          <p:cNvPr id="22545" name="TextBox 16"/>
          <p:cNvSpPr txBox="1">
            <a:spLocks noChangeArrowheads="1"/>
          </p:cNvSpPr>
          <p:nvPr/>
        </p:nvSpPr>
        <p:spPr bwMode="auto">
          <a:xfrm>
            <a:off x="5788819" y="6440148"/>
            <a:ext cx="2595562" cy="369887"/>
          </a:xfrm>
          <a:prstGeom prst="rect">
            <a:avLst/>
          </a:prstGeom>
          <a:noFill/>
          <a:ln w="9525">
            <a:noFill/>
            <a:miter lim="800000"/>
            <a:headEnd/>
            <a:tailEnd/>
          </a:ln>
        </p:spPr>
        <p:txBody>
          <a:bodyPr wrap="none">
            <a:spAutoFit/>
          </a:bodyPr>
          <a:lstStyle/>
          <a:p>
            <a:r>
              <a:rPr lang="pt-PT" dirty="0"/>
              <a:t>Copyright  ActionCoach</a:t>
            </a:r>
          </a:p>
        </p:txBody>
      </p:sp>
      <p:sp>
        <p:nvSpPr>
          <p:cNvPr id="2" name="Marcador de Posição do Rodapé 1"/>
          <p:cNvSpPr>
            <a:spLocks noGrp="1"/>
          </p:cNvSpPr>
          <p:nvPr>
            <p:ph type="ftr" sz="quarter" idx="3"/>
          </p:nvPr>
        </p:nvSpPr>
        <p:spPr>
          <a:xfrm>
            <a:off x="395536" y="6497960"/>
            <a:ext cx="5184576" cy="360040"/>
          </a:xfrm>
        </p:spPr>
        <p:txBody>
          <a:bodyPr/>
          <a:lstStyle/>
          <a:p>
            <a:pPr>
              <a:defRPr/>
            </a:pPr>
            <a:r>
              <a:rPr lang="pt-PT" dirty="0" smtClean="0"/>
              <a:t>Gestão do Tempo por Armando Fernandes – Business Coach </a:t>
            </a:r>
            <a:endParaRPr lang="pt-PT" dirty="0"/>
          </a:p>
        </p:txBody>
      </p:sp>
      <p:sp>
        <p:nvSpPr>
          <p:cNvPr id="3" name="Marcador de Posição do Número do Diapositivo 2"/>
          <p:cNvSpPr>
            <a:spLocks noGrp="1"/>
          </p:cNvSpPr>
          <p:nvPr>
            <p:ph type="sldNum" sz="quarter" idx="4"/>
          </p:nvPr>
        </p:nvSpPr>
        <p:spPr>
          <a:xfrm>
            <a:off x="7092280" y="6453336"/>
            <a:ext cx="1590675" cy="293117"/>
          </a:xfrm>
        </p:spPr>
        <p:txBody>
          <a:bodyPr/>
          <a:lstStyle/>
          <a:p>
            <a:pPr algn="r">
              <a:defRPr/>
            </a:pPr>
            <a:fld id="{229654E9-0C84-4238-A2D4-DF06A831539D}" type="slidenum">
              <a:rPr lang="pt-PT" smtClean="0"/>
              <a:pPr algn="r">
                <a:defRPr/>
              </a:pPr>
              <a:t>12</a:t>
            </a:fld>
            <a:endParaRPr lang="pt-PT"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9635"/>
                                        </p:tgtEl>
                                        <p:attrNameLst>
                                          <p:attrName>style.visibility</p:attrName>
                                        </p:attrNameLst>
                                      </p:cBhvr>
                                      <p:to>
                                        <p:strVal val="visible"/>
                                      </p:to>
                                    </p:set>
                                    <p:animEffect transition="in" filter="dissolve">
                                      <p:cBhvr>
                                        <p:cTn id="7" dur="500"/>
                                        <p:tgtEl>
                                          <p:spTgt spid="69635"/>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9636"/>
                                        </p:tgtEl>
                                        <p:attrNameLst>
                                          <p:attrName>style.visibility</p:attrName>
                                        </p:attrNameLst>
                                      </p:cBhvr>
                                      <p:to>
                                        <p:strVal val="visible"/>
                                      </p:to>
                                    </p:set>
                                    <p:animEffect transition="in" filter="dissolve">
                                      <p:cBhvr>
                                        <p:cTn id="11" dur="500"/>
                                        <p:tgtEl>
                                          <p:spTgt spid="69636"/>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69637"/>
                                        </p:tgtEl>
                                        <p:attrNameLst>
                                          <p:attrName>style.visibility</p:attrName>
                                        </p:attrNameLst>
                                      </p:cBhvr>
                                      <p:to>
                                        <p:strVal val="visible"/>
                                      </p:to>
                                    </p:set>
                                    <p:animEffect transition="in" filter="dissolve">
                                      <p:cBhvr>
                                        <p:cTn id="15" dur="500"/>
                                        <p:tgtEl>
                                          <p:spTgt spid="69637"/>
                                        </p:tgtEl>
                                      </p:cBhvr>
                                    </p:animEffect>
                                  </p:childTnLst>
                                </p:cTn>
                              </p:par>
                            </p:childTnLst>
                          </p:cTn>
                        </p:par>
                        <p:par>
                          <p:cTn id="16" fill="hold" nodeType="afterGroup">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69638"/>
                                        </p:tgtEl>
                                        <p:attrNameLst>
                                          <p:attrName>style.visibility</p:attrName>
                                        </p:attrNameLst>
                                      </p:cBhvr>
                                      <p:to>
                                        <p:strVal val="visible"/>
                                      </p:to>
                                    </p:set>
                                    <p:animEffect transition="in" filter="dissolve">
                                      <p:cBhvr>
                                        <p:cTn id="19" dur="500"/>
                                        <p:tgtEl>
                                          <p:spTgt spid="696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animBg="1"/>
      <p:bldP spid="69636" grpId="0" animBg="1"/>
      <p:bldP spid="69637" grpId="0" animBg="1"/>
      <p:bldP spid="6963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WordArt 2"/>
          <p:cNvSpPr>
            <a:spLocks noChangeArrowheads="1" noChangeShapeType="1" noTextEdit="1"/>
          </p:cNvSpPr>
          <p:nvPr/>
        </p:nvSpPr>
        <p:spPr bwMode="auto">
          <a:xfrm>
            <a:off x="1047750" y="152400"/>
            <a:ext cx="2000250" cy="647700"/>
          </a:xfrm>
          <a:prstGeom prst="rect">
            <a:avLst/>
          </a:prstGeom>
        </p:spPr>
        <p:txBody>
          <a:bodyPr wrap="none" fromWordArt="1">
            <a:prstTxWarp prst="textPlain">
              <a:avLst>
                <a:gd name="adj" fmla="val 50000"/>
              </a:avLst>
            </a:prstTxWarp>
          </a:bodyPr>
          <a:lstStyle/>
          <a:p>
            <a:pPr algn="ctr"/>
            <a:r>
              <a:rPr lang="pt-PT" sz="3600" kern="10" dirty="0">
                <a:ln w="9525">
                  <a:solidFill>
                    <a:srgbClr val="000000"/>
                  </a:solidFill>
                  <a:round/>
                  <a:headEnd/>
                  <a:tailEnd/>
                </a:ln>
                <a:solidFill>
                  <a:srgbClr val="FF0000"/>
                </a:solidFill>
                <a:latin typeface="Arial Black"/>
              </a:rPr>
              <a:t>Urgente</a:t>
            </a:r>
          </a:p>
        </p:txBody>
      </p:sp>
      <p:sp>
        <p:nvSpPr>
          <p:cNvPr id="24579" name="WordArt 3"/>
          <p:cNvSpPr>
            <a:spLocks noChangeArrowheads="1" noChangeShapeType="1" noTextEdit="1"/>
          </p:cNvSpPr>
          <p:nvPr/>
        </p:nvSpPr>
        <p:spPr bwMode="auto">
          <a:xfrm>
            <a:off x="5334000" y="152400"/>
            <a:ext cx="2286000" cy="647700"/>
          </a:xfrm>
          <a:prstGeom prst="rect">
            <a:avLst/>
          </a:prstGeom>
        </p:spPr>
        <p:txBody>
          <a:bodyPr wrap="none" fromWordArt="1">
            <a:prstTxWarp prst="textPlain">
              <a:avLst>
                <a:gd name="adj" fmla="val 50000"/>
              </a:avLst>
            </a:prstTxWarp>
          </a:bodyPr>
          <a:lstStyle/>
          <a:p>
            <a:pPr algn="ctr"/>
            <a:r>
              <a:rPr lang="pt-PT" sz="3600" kern="10" dirty="0">
                <a:ln w="9525">
                  <a:solidFill>
                    <a:srgbClr val="000000"/>
                  </a:solidFill>
                  <a:round/>
                  <a:headEnd/>
                  <a:tailEnd/>
                </a:ln>
                <a:solidFill>
                  <a:schemeClr val="bg2"/>
                </a:solidFill>
                <a:latin typeface="Arial Black"/>
              </a:rPr>
              <a:t>Não urgente</a:t>
            </a:r>
          </a:p>
        </p:txBody>
      </p:sp>
      <p:sp>
        <p:nvSpPr>
          <p:cNvPr id="24580" name="WordArt 4"/>
          <p:cNvSpPr>
            <a:spLocks noChangeArrowheads="1" noChangeShapeType="1" noTextEdit="1"/>
          </p:cNvSpPr>
          <p:nvPr/>
        </p:nvSpPr>
        <p:spPr bwMode="auto">
          <a:xfrm rot="-5396135">
            <a:off x="-933450" y="1562100"/>
            <a:ext cx="2667000" cy="647700"/>
          </a:xfrm>
          <a:prstGeom prst="rect">
            <a:avLst/>
          </a:prstGeom>
        </p:spPr>
        <p:txBody>
          <a:bodyPr wrap="none" fromWordArt="1">
            <a:prstTxWarp prst="textPlain">
              <a:avLst>
                <a:gd name="adj" fmla="val 50000"/>
              </a:avLst>
            </a:prstTxWarp>
          </a:bodyPr>
          <a:lstStyle/>
          <a:p>
            <a:pPr algn="ctr"/>
            <a:r>
              <a:rPr lang="pt-PT" sz="3600" kern="10" dirty="0">
                <a:ln w="9525">
                  <a:solidFill>
                    <a:srgbClr val="000000"/>
                  </a:solidFill>
                  <a:round/>
                  <a:headEnd/>
                  <a:tailEnd/>
                </a:ln>
                <a:solidFill>
                  <a:schemeClr val="bg2"/>
                </a:solidFill>
                <a:latin typeface="Arial Black"/>
              </a:rPr>
              <a:t>Importante</a:t>
            </a:r>
          </a:p>
        </p:txBody>
      </p:sp>
      <p:sp>
        <p:nvSpPr>
          <p:cNvPr id="24581" name="WordArt 5"/>
          <p:cNvSpPr>
            <a:spLocks noChangeArrowheads="1" noChangeShapeType="1" noTextEdit="1"/>
          </p:cNvSpPr>
          <p:nvPr/>
        </p:nvSpPr>
        <p:spPr bwMode="auto">
          <a:xfrm rot="-5400000">
            <a:off x="-933450" y="4743450"/>
            <a:ext cx="2667000" cy="647700"/>
          </a:xfrm>
          <a:prstGeom prst="rect">
            <a:avLst/>
          </a:prstGeom>
        </p:spPr>
        <p:txBody>
          <a:bodyPr wrap="none" fromWordArt="1">
            <a:prstTxWarp prst="textPlain">
              <a:avLst>
                <a:gd name="adj" fmla="val 50000"/>
              </a:avLst>
            </a:prstTxWarp>
          </a:bodyPr>
          <a:lstStyle/>
          <a:p>
            <a:pPr algn="ctr"/>
            <a:r>
              <a:rPr lang="pt-PT" sz="3600" kern="10" dirty="0">
                <a:ln w="9525">
                  <a:solidFill>
                    <a:srgbClr val="000000"/>
                  </a:solidFill>
                  <a:round/>
                  <a:headEnd/>
                  <a:tailEnd/>
                </a:ln>
                <a:solidFill>
                  <a:schemeClr val="bg2"/>
                </a:solidFill>
                <a:latin typeface="Arial Black"/>
              </a:rPr>
              <a:t>Não importante</a:t>
            </a:r>
          </a:p>
        </p:txBody>
      </p:sp>
      <p:grpSp>
        <p:nvGrpSpPr>
          <p:cNvPr id="24582" name="Group 6"/>
          <p:cNvGrpSpPr>
            <a:grpSpLocks/>
          </p:cNvGrpSpPr>
          <p:nvPr/>
        </p:nvGrpSpPr>
        <p:grpSpPr bwMode="auto">
          <a:xfrm flipH="1">
            <a:off x="0" y="304800"/>
            <a:ext cx="8458200" cy="6248400"/>
            <a:chOff x="192" y="192"/>
            <a:chExt cx="5328" cy="3936"/>
          </a:xfrm>
        </p:grpSpPr>
        <p:grpSp>
          <p:nvGrpSpPr>
            <p:cNvPr id="24587" name="Group 7"/>
            <p:cNvGrpSpPr>
              <a:grpSpLocks/>
            </p:cNvGrpSpPr>
            <p:nvPr/>
          </p:nvGrpSpPr>
          <p:grpSpPr bwMode="auto">
            <a:xfrm>
              <a:off x="240" y="192"/>
              <a:ext cx="5280" cy="3936"/>
              <a:chOff x="240" y="192"/>
              <a:chExt cx="5280" cy="3936"/>
            </a:xfrm>
          </p:grpSpPr>
          <p:sp>
            <p:nvSpPr>
              <p:cNvPr id="24634" name="Line 8"/>
              <p:cNvSpPr>
                <a:spLocks noChangeShapeType="1"/>
              </p:cNvSpPr>
              <p:nvPr/>
            </p:nvSpPr>
            <p:spPr bwMode="auto">
              <a:xfrm>
                <a:off x="240" y="2160"/>
                <a:ext cx="5280" cy="0"/>
              </a:xfrm>
              <a:prstGeom prst="line">
                <a:avLst/>
              </a:prstGeom>
              <a:noFill/>
              <a:ln w="9525">
                <a:solidFill>
                  <a:schemeClr val="tx1"/>
                </a:solidFill>
                <a:round/>
                <a:headEnd/>
                <a:tailEnd/>
              </a:ln>
            </p:spPr>
            <p:txBody>
              <a:bodyPr wrap="none" anchor="ctr"/>
              <a:lstStyle/>
              <a:p>
                <a:endParaRPr lang="pt-PT" dirty="0"/>
              </a:p>
            </p:txBody>
          </p:sp>
          <p:sp>
            <p:nvSpPr>
              <p:cNvPr id="24635" name="Line 9"/>
              <p:cNvSpPr>
                <a:spLocks noChangeShapeType="1"/>
              </p:cNvSpPr>
              <p:nvPr/>
            </p:nvSpPr>
            <p:spPr bwMode="auto">
              <a:xfrm>
                <a:off x="2880" y="192"/>
                <a:ext cx="0" cy="3936"/>
              </a:xfrm>
              <a:prstGeom prst="line">
                <a:avLst/>
              </a:prstGeom>
              <a:noFill/>
              <a:ln w="9525">
                <a:solidFill>
                  <a:schemeClr val="tx1"/>
                </a:solidFill>
                <a:round/>
                <a:headEnd/>
                <a:tailEnd/>
              </a:ln>
            </p:spPr>
            <p:txBody>
              <a:bodyPr wrap="none" anchor="ctr"/>
              <a:lstStyle/>
              <a:p>
                <a:endParaRPr lang="pt-PT" dirty="0"/>
              </a:p>
            </p:txBody>
          </p:sp>
        </p:grpSp>
        <p:grpSp>
          <p:nvGrpSpPr>
            <p:cNvPr id="24588" name="Group 10"/>
            <p:cNvGrpSpPr>
              <a:grpSpLocks/>
            </p:cNvGrpSpPr>
            <p:nvPr/>
          </p:nvGrpSpPr>
          <p:grpSpPr bwMode="auto">
            <a:xfrm>
              <a:off x="192" y="2160"/>
              <a:ext cx="5328" cy="48"/>
              <a:chOff x="-2" y="1536"/>
              <a:chExt cx="5762" cy="670"/>
            </a:xfrm>
          </p:grpSpPr>
          <p:grpSp>
            <p:nvGrpSpPr>
              <p:cNvPr id="24612" name="Group 11"/>
              <p:cNvGrpSpPr>
                <a:grpSpLocks/>
              </p:cNvGrpSpPr>
              <p:nvPr/>
            </p:nvGrpSpPr>
            <p:grpSpPr bwMode="auto">
              <a:xfrm flipH="1">
                <a:off x="-2" y="1562"/>
                <a:ext cx="5762" cy="638"/>
                <a:chOff x="-2" y="1562"/>
                <a:chExt cx="5762" cy="638"/>
              </a:xfrm>
            </p:grpSpPr>
            <p:sp>
              <p:nvSpPr>
                <p:cNvPr id="24615" name="Freeform 12"/>
                <p:cNvSpPr>
                  <a:spLocks/>
                </p:cNvSpPr>
                <p:nvPr/>
              </p:nvSpPr>
              <p:spPr bwMode="ltGray">
                <a:xfrm rot="-5400000">
                  <a:off x="2559" y="-993"/>
                  <a:ext cx="624" cy="5745"/>
                </a:xfrm>
                <a:custGeom>
                  <a:avLst/>
                  <a:gdLst>
                    <a:gd name="T0" fmla="*/ 0 w 1000"/>
                    <a:gd name="T1" fmla="*/ 0 h 720"/>
                    <a:gd name="T2" fmla="*/ 0 w 1000"/>
                    <a:gd name="T3" fmla="*/ 185812323 h 720"/>
                    <a:gd name="T4" fmla="*/ 59 w 1000"/>
                    <a:gd name="T5" fmla="*/ 185812323 h 720"/>
                    <a:gd name="T6" fmla="*/ 59 w 1000"/>
                    <a:gd name="T7" fmla="*/ 0 h 720"/>
                    <a:gd name="T8" fmla="*/ 0 w 1000"/>
                    <a:gd name="T9" fmla="*/ 0 h 720"/>
                    <a:gd name="T10" fmla="*/ 0 60000 65536"/>
                    <a:gd name="T11" fmla="*/ 0 60000 65536"/>
                    <a:gd name="T12" fmla="*/ 0 60000 65536"/>
                    <a:gd name="T13" fmla="*/ 0 60000 65536"/>
                    <a:gd name="T14" fmla="*/ 0 60000 65536"/>
                    <a:gd name="T15" fmla="*/ 0 w 1000"/>
                    <a:gd name="T16" fmla="*/ 0 h 720"/>
                    <a:gd name="T17" fmla="*/ 1000 w 1000"/>
                    <a:gd name="T18" fmla="*/ 720 h 720"/>
                  </a:gdLst>
                  <a:ahLst/>
                  <a:cxnLst>
                    <a:cxn ang="T10">
                      <a:pos x="T0" y="T1"/>
                    </a:cxn>
                    <a:cxn ang="T11">
                      <a:pos x="T2" y="T3"/>
                    </a:cxn>
                    <a:cxn ang="T12">
                      <a:pos x="T4" y="T5"/>
                    </a:cxn>
                    <a:cxn ang="T13">
                      <a:pos x="T6" y="T7"/>
                    </a:cxn>
                    <a:cxn ang="T14">
                      <a:pos x="T8" y="T9"/>
                    </a:cxn>
                  </a:cxnLst>
                  <a:rect l="T15" t="T16" r="T17" b="T18"/>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endParaRPr lang="pt-PT" dirty="0"/>
                </a:p>
              </p:txBody>
            </p:sp>
            <p:sp>
              <p:nvSpPr>
                <p:cNvPr id="24616" name="Freeform 13"/>
                <p:cNvSpPr>
                  <a:spLocks/>
                </p:cNvSpPr>
                <p:nvPr/>
              </p:nvSpPr>
              <p:spPr bwMode="ltGray">
                <a:xfrm rot="-5400000">
                  <a:off x="1323" y="1669"/>
                  <a:ext cx="624" cy="421"/>
                </a:xfrm>
                <a:custGeom>
                  <a:avLst/>
                  <a:gdLst>
                    <a:gd name="T0" fmla="*/ 0 w 624"/>
                    <a:gd name="T1" fmla="*/ 0 h 317"/>
                    <a:gd name="T2" fmla="*/ 0 w 624"/>
                    <a:gd name="T3" fmla="*/ 1490 h 317"/>
                    <a:gd name="T4" fmla="*/ 624 w 624"/>
                    <a:gd name="T5" fmla="*/ 1490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pt-PT" dirty="0"/>
                </a:p>
              </p:txBody>
            </p:sp>
            <p:sp>
              <p:nvSpPr>
                <p:cNvPr id="24617" name="Freeform 14"/>
                <p:cNvSpPr>
                  <a:spLocks/>
                </p:cNvSpPr>
                <p:nvPr/>
              </p:nvSpPr>
              <p:spPr bwMode="ltGray">
                <a:xfrm rot="-5400000">
                  <a:off x="982" y="1669"/>
                  <a:ext cx="624" cy="422"/>
                </a:xfrm>
                <a:custGeom>
                  <a:avLst/>
                  <a:gdLst>
                    <a:gd name="T0" fmla="*/ 0 w 624"/>
                    <a:gd name="T1" fmla="*/ 0 h 317"/>
                    <a:gd name="T2" fmla="*/ 0 w 624"/>
                    <a:gd name="T3" fmla="*/ 1515 h 317"/>
                    <a:gd name="T4" fmla="*/ 624 w 624"/>
                    <a:gd name="T5" fmla="*/ 1515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endParaRPr lang="pt-PT" dirty="0"/>
                </a:p>
              </p:txBody>
            </p:sp>
            <p:sp>
              <p:nvSpPr>
                <p:cNvPr id="24618" name="Freeform 15"/>
                <p:cNvSpPr>
                  <a:spLocks/>
                </p:cNvSpPr>
                <p:nvPr/>
              </p:nvSpPr>
              <p:spPr bwMode="ltGray">
                <a:xfrm rot="-5400000">
                  <a:off x="-57" y="1752"/>
                  <a:ext cx="624" cy="255"/>
                </a:xfrm>
                <a:custGeom>
                  <a:avLst/>
                  <a:gdLst>
                    <a:gd name="T0" fmla="*/ 0 w 624"/>
                    <a:gd name="T1" fmla="*/ 6 h 370"/>
                    <a:gd name="T2" fmla="*/ 0 w 624"/>
                    <a:gd name="T3" fmla="*/ 34 h 370"/>
                    <a:gd name="T4" fmla="*/ 624 w 624"/>
                    <a:gd name="T5" fmla="*/ 34 h 370"/>
                    <a:gd name="T6" fmla="*/ 624 w 624"/>
                    <a:gd name="T7" fmla="*/ 6 h 370"/>
                    <a:gd name="T8" fmla="*/ 384 w 624"/>
                    <a:gd name="T9" fmla="*/ 1 h 370"/>
                    <a:gd name="T10" fmla="*/ 0 w 624"/>
                    <a:gd name="T11" fmla="*/ 6 h 370"/>
                    <a:gd name="T12" fmla="*/ 0 60000 65536"/>
                    <a:gd name="T13" fmla="*/ 0 60000 65536"/>
                    <a:gd name="T14" fmla="*/ 0 60000 65536"/>
                    <a:gd name="T15" fmla="*/ 0 60000 65536"/>
                    <a:gd name="T16" fmla="*/ 0 60000 65536"/>
                    <a:gd name="T17" fmla="*/ 0 60000 65536"/>
                    <a:gd name="T18" fmla="*/ 0 w 624"/>
                    <a:gd name="T19" fmla="*/ 0 h 370"/>
                    <a:gd name="T20" fmla="*/ 624 w 624"/>
                    <a:gd name="T21" fmla="*/ 370 h 370"/>
                  </a:gdLst>
                  <a:ahLst/>
                  <a:cxnLst>
                    <a:cxn ang="T12">
                      <a:pos x="T0" y="T1"/>
                    </a:cxn>
                    <a:cxn ang="T13">
                      <a:pos x="T2" y="T3"/>
                    </a:cxn>
                    <a:cxn ang="T14">
                      <a:pos x="T4" y="T5"/>
                    </a:cxn>
                    <a:cxn ang="T15">
                      <a:pos x="T6" y="T7"/>
                    </a:cxn>
                    <a:cxn ang="T16">
                      <a:pos x="T8" y="T9"/>
                    </a:cxn>
                    <a:cxn ang="T17">
                      <a:pos x="T10" y="T11"/>
                    </a:cxn>
                  </a:cxnLst>
                  <a:rect l="T18" t="T19" r="T20" b="T21"/>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endParaRPr lang="pt-PT" dirty="0"/>
                </a:p>
              </p:txBody>
            </p:sp>
            <p:sp>
              <p:nvSpPr>
                <p:cNvPr id="24619" name="Freeform 16"/>
                <p:cNvSpPr>
                  <a:spLocks/>
                </p:cNvSpPr>
                <p:nvPr/>
              </p:nvSpPr>
              <p:spPr bwMode="ltGray">
                <a:xfrm rot="-5400000">
                  <a:off x="664" y="1733"/>
                  <a:ext cx="624" cy="294"/>
                </a:xfrm>
                <a:custGeom>
                  <a:avLst/>
                  <a:gdLst>
                    <a:gd name="T0" fmla="*/ 0 w 624"/>
                    <a:gd name="T1" fmla="*/ 0 h 317"/>
                    <a:gd name="T2" fmla="*/ 0 w 624"/>
                    <a:gd name="T3" fmla="*/ 173 h 317"/>
                    <a:gd name="T4" fmla="*/ 624 w 624"/>
                    <a:gd name="T5" fmla="*/ 173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endParaRPr lang="pt-PT" dirty="0"/>
                </a:p>
              </p:txBody>
            </p:sp>
            <p:sp>
              <p:nvSpPr>
                <p:cNvPr id="24620" name="Freeform 17"/>
                <p:cNvSpPr>
                  <a:spLocks/>
                </p:cNvSpPr>
                <p:nvPr/>
              </p:nvSpPr>
              <p:spPr bwMode="ltGray">
                <a:xfrm rot="-5400000">
                  <a:off x="442" y="1699"/>
                  <a:ext cx="624" cy="362"/>
                </a:xfrm>
                <a:custGeom>
                  <a:avLst/>
                  <a:gdLst>
                    <a:gd name="T0" fmla="*/ 0 w 624"/>
                    <a:gd name="T1" fmla="*/ 0 h 272"/>
                    <a:gd name="T2" fmla="*/ 0 w 624"/>
                    <a:gd name="T3" fmla="*/ 1511 h 272"/>
                    <a:gd name="T4" fmla="*/ 240 w 624"/>
                    <a:gd name="T5" fmla="*/ 1334 h 272"/>
                    <a:gd name="T6" fmla="*/ 624 w 624"/>
                    <a:gd name="T7" fmla="*/ 151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 name="T18" fmla="*/ 0 w 624"/>
                    <a:gd name="T19" fmla="*/ 0 h 272"/>
                    <a:gd name="T20" fmla="*/ 624 w 624"/>
                    <a:gd name="T21" fmla="*/ 272 h 272"/>
                  </a:gdLst>
                  <a:ahLst/>
                  <a:cxnLst>
                    <a:cxn ang="T12">
                      <a:pos x="T0" y="T1"/>
                    </a:cxn>
                    <a:cxn ang="T13">
                      <a:pos x="T2" y="T3"/>
                    </a:cxn>
                    <a:cxn ang="T14">
                      <a:pos x="T4" y="T5"/>
                    </a:cxn>
                    <a:cxn ang="T15">
                      <a:pos x="T6" y="T7"/>
                    </a:cxn>
                    <a:cxn ang="T16">
                      <a:pos x="T8" y="T9"/>
                    </a:cxn>
                    <a:cxn ang="T17">
                      <a:pos x="T10" y="T11"/>
                    </a:cxn>
                  </a:cxnLst>
                  <a:rect l="T18" t="T19" r="T20" b="T21"/>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pt-PT" dirty="0"/>
                </a:p>
              </p:txBody>
            </p:sp>
            <p:sp>
              <p:nvSpPr>
                <p:cNvPr id="24621" name="Freeform 18"/>
                <p:cNvSpPr>
                  <a:spLocks/>
                </p:cNvSpPr>
                <p:nvPr/>
              </p:nvSpPr>
              <p:spPr bwMode="ltGray">
                <a:xfrm rot="-5400000">
                  <a:off x="156" y="1726"/>
                  <a:ext cx="632" cy="315"/>
                </a:xfrm>
                <a:custGeom>
                  <a:avLst/>
                  <a:gdLst>
                    <a:gd name="T0" fmla="*/ 8 w 632"/>
                    <a:gd name="T1" fmla="*/ 20 h 362"/>
                    <a:gd name="T2" fmla="*/ 8 w 632"/>
                    <a:gd name="T3" fmla="*/ 137 h 362"/>
                    <a:gd name="T4" fmla="*/ 248 w 632"/>
                    <a:gd name="T5" fmla="*/ 137 h 362"/>
                    <a:gd name="T6" fmla="*/ 632 w 632"/>
                    <a:gd name="T7" fmla="*/ 137 h 362"/>
                    <a:gd name="T8" fmla="*/ 632 w 632"/>
                    <a:gd name="T9" fmla="*/ 20 h 362"/>
                    <a:gd name="T10" fmla="*/ 104 w 632"/>
                    <a:gd name="T11" fmla="*/ 20 h 362"/>
                    <a:gd name="T12" fmla="*/ 8 w 632"/>
                    <a:gd name="T13" fmla="*/ 20 h 362"/>
                    <a:gd name="T14" fmla="*/ 0 60000 65536"/>
                    <a:gd name="T15" fmla="*/ 0 60000 65536"/>
                    <a:gd name="T16" fmla="*/ 0 60000 65536"/>
                    <a:gd name="T17" fmla="*/ 0 60000 65536"/>
                    <a:gd name="T18" fmla="*/ 0 60000 65536"/>
                    <a:gd name="T19" fmla="*/ 0 60000 65536"/>
                    <a:gd name="T20" fmla="*/ 0 60000 65536"/>
                    <a:gd name="T21" fmla="*/ 0 w 632"/>
                    <a:gd name="T22" fmla="*/ 0 h 362"/>
                    <a:gd name="T23" fmla="*/ 632 w 632"/>
                    <a:gd name="T24" fmla="*/ 362 h 3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pt-PT" dirty="0"/>
                </a:p>
              </p:txBody>
            </p:sp>
            <p:sp>
              <p:nvSpPr>
                <p:cNvPr id="24622" name="Freeform 19"/>
                <p:cNvSpPr>
                  <a:spLocks/>
                </p:cNvSpPr>
                <p:nvPr/>
              </p:nvSpPr>
              <p:spPr bwMode="ltGray">
                <a:xfrm rot="-5400000">
                  <a:off x="3211" y="1664"/>
                  <a:ext cx="624" cy="421"/>
                </a:xfrm>
                <a:custGeom>
                  <a:avLst/>
                  <a:gdLst>
                    <a:gd name="T0" fmla="*/ 0 w 624"/>
                    <a:gd name="T1" fmla="*/ 0 h 317"/>
                    <a:gd name="T2" fmla="*/ 0 w 624"/>
                    <a:gd name="T3" fmla="*/ 1490 h 317"/>
                    <a:gd name="T4" fmla="*/ 624 w 624"/>
                    <a:gd name="T5" fmla="*/ 1490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pt-PT" dirty="0"/>
                </a:p>
              </p:txBody>
            </p:sp>
            <p:sp>
              <p:nvSpPr>
                <p:cNvPr id="24623" name="Freeform 20"/>
                <p:cNvSpPr>
                  <a:spLocks/>
                </p:cNvSpPr>
                <p:nvPr/>
              </p:nvSpPr>
              <p:spPr bwMode="ltGray">
                <a:xfrm rot="-5400000">
                  <a:off x="2870" y="1664"/>
                  <a:ext cx="624" cy="422"/>
                </a:xfrm>
                <a:custGeom>
                  <a:avLst/>
                  <a:gdLst>
                    <a:gd name="T0" fmla="*/ 0 w 624"/>
                    <a:gd name="T1" fmla="*/ 0 h 317"/>
                    <a:gd name="T2" fmla="*/ 0 w 624"/>
                    <a:gd name="T3" fmla="*/ 1515 h 317"/>
                    <a:gd name="T4" fmla="*/ 624 w 624"/>
                    <a:gd name="T5" fmla="*/ 1515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endParaRPr lang="pt-PT" dirty="0"/>
                </a:p>
              </p:txBody>
            </p:sp>
            <p:sp>
              <p:nvSpPr>
                <p:cNvPr id="24624" name="Freeform 21"/>
                <p:cNvSpPr>
                  <a:spLocks/>
                </p:cNvSpPr>
                <p:nvPr/>
              </p:nvSpPr>
              <p:spPr bwMode="ltGray">
                <a:xfrm rot="-5400000">
                  <a:off x="1830" y="1747"/>
                  <a:ext cx="624" cy="255"/>
                </a:xfrm>
                <a:custGeom>
                  <a:avLst/>
                  <a:gdLst>
                    <a:gd name="T0" fmla="*/ 0 w 624"/>
                    <a:gd name="T1" fmla="*/ 6 h 370"/>
                    <a:gd name="T2" fmla="*/ 0 w 624"/>
                    <a:gd name="T3" fmla="*/ 34 h 370"/>
                    <a:gd name="T4" fmla="*/ 624 w 624"/>
                    <a:gd name="T5" fmla="*/ 34 h 370"/>
                    <a:gd name="T6" fmla="*/ 624 w 624"/>
                    <a:gd name="T7" fmla="*/ 6 h 370"/>
                    <a:gd name="T8" fmla="*/ 384 w 624"/>
                    <a:gd name="T9" fmla="*/ 1 h 370"/>
                    <a:gd name="T10" fmla="*/ 0 w 624"/>
                    <a:gd name="T11" fmla="*/ 6 h 370"/>
                    <a:gd name="T12" fmla="*/ 0 60000 65536"/>
                    <a:gd name="T13" fmla="*/ 0 60000 65536"/>
                    <a:gd name="T14" fmla="*/ 0 60000 65536"/>
                    <a:gd name="T15" fmla="*/ 0 60000 65536"/>
                    <a:gd name="T16" fmla="*/ 0 60000 65536"/>
                    <a:gd name="T17" fmla="*/ 0 60000 65536"/>
                    <a:gd name="T18" fmla="*/ 0 w 624"/>
                    <a:gd name="T19" fmla="*/ 0 h 370"/>
                    <a:gd name="T20" fmla="*/ 624 w 624"/>
                    <a:gd name="T21" fmla="*/ 370 h 370"/>
                  </a:gdLst>
                  <a:ahLst/>
                  <a:cxnLst>
                    <a:cxn ang="T12">
                      <a:pos x="T0" y="T1"/>
                    </a:cxn>
                    <a:cxn ang="T13">
                      <a:pos x="T2" y="T3"/>
                    </a:cxn>
                    <a:cxn ang="T14">
                      <a:pos x="T4" y="T5"/>
                    </a:cxn>
                    <a:cxn ang="T15">
                      <a:pos x="T6" y="T7"/>
                    </a:cxn>
                    <a:cxn ang="T16">
                      <a:pos x="T8" y="T9"/>
                    </a:cxn>
                    <a:cxn ang="T17">
                      <a:pos x="T10" y="T11"/>
                    </a:cxn>
                  </a:cxnLst>
                  <a:rect l="T18" t="T19" r="T20" b="T21"/>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endParaRPr lang="pt-PT" dirty="0"/>
                </a:p>
              </p:txBody>
            </p:sp>
            <p:sp>
              <p:nvSpPr>
                <p:cNvPr id="24625" name="Freeform 22"/>
                <p:cNvSpPr>
                  <a:spLocks/>
                </p:cNvSpPr>
                <p:nvPr/>
              </p:nvSpPr>
              <p:spPr bwMode="ltGray">
                <a:xfrm rot="-5400000">
                  <a:off x="2551" y="1728"/>
                  <a:ext cx="624" cy="294"/>
                </a:xfrm>
                <a:custGeom>
                  <a:avLst/>
                  <a:gdLst>
                    <a:gd name="T0" fmla="*/ 0 w 624"/>
                    <a:gd name="T1" fmla="*/ 0 h 317"/>
                    <a:gd name="T2" fmla="*/ 0 w 624"/>
                    <a:gd name="T3" fmla="*/ 173 h 317"/>
                    <a:gd name="T4" fmla="*/ 624 w 624"/>
                    <a:gd name="T5" fmla="*/ 173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endParaRPr lang="pt-PT" dirty="0"/>
                </a:p>
              </p:txBody>
            </p:sp>
            <p:sp>
              <p:nvSpPr>
                <p:cNvPr id="24626" name="Freeform 23"/>
                <p:cNvSpPr>
                  <a:spLocks/>
                </p:cNvSpPr>
                <p:nvPr/>
              </p:nvSpPr>
              <p:spPr bwMode="ltGray">
                <a:xfrm rot="-5400000">
                  <a:off x="2330" y="1694"/>
                  <a:ext cx="624" cy="361"/>
                </a:xfrm>
                <a:custGeom>
                  <a:avLst/>
                  <a:gdLst>
                    <a:gd name="T0" fmla="*/ 0 w 624"/>
                    <a:gd name="T1" fmla="*/ 0 h 272"/>
                    <a:gd name="T2" fmla="*/ 0 w 624"/>
                    <a:gd name="T3" fmla="*/ 1486 h 272"/>
                    <a:gd name="T4" fmla="*/ 240 w 624"/>
                    <a:gd name="T5" fmla="*/ 1313 h 272"/>
                    <a:gd name="T6" fmla="*/ 624 w 624"/>
                    <a:gd name="T7" fmla="*/ 1486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 name="T18" fmla="*/ 0 w 624"/>
                    <a:gd name="T19" fmla="*/ 0 h 272"/>
                    <a:gd name="T20" fmla="*/ 624 w 624"/>
                    <a:gd name="T21" fmla="*/ 272 h 272"/>
                  </a:gdLst>
                  <a:ahLst/>
                  <a:cxnLst>
                    <a:cxn ang="T12">
                      <a:pos x="T0" y="T1"/>
                    </a:cxn>
                    <a:cxn ang="T13">
                      <a:pos x="T2" y="T3"/>
                    </a:cxn>
                    <a:cxn ang="T14">
                      <a:pos x="T4" y="T5"/>
                    </a:cxn>
                    <a:cxn ang="T15">
                      <a:pos x="T6" y="T7"/>
                    </a:cxn>
                    <a:cxn ang="T16">
                      <a:pos x="T8" y="T9"/>
                    </a:cxn>
                    <a:cxn ang="T17">
                      <a:pos x="T10" y="T11"/>
                    </a:cxn>
                  </a:cxnLst>
                  <a:rect l="T18" t="T19" r="T20" b="T21"/>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pt-PT" dirty="0"/>
                </a:p>
              </p:txBody>
            </p:sp>
            <p:sp>
              <p:nvSpPr>
                <p:cNvPr id="24627" name="Freeform 24"/>
                <p:cNvSpPr>
                  <a:spLocks/>
                </p:cNvSpPr>
                <p:nvPr/>
              </p:nvSpPr>
              <p:spPr bwMode="ltGray">
                <a:xfrm rot="-5400000">
                  <a:off x="2043" y="1721"/>
                  <a:ext cx="632" cy="316"/>
                </a:xfrm>
                <a:custGeom>
                  <a:avLst/>
                  <a:gdLst>
                    <a:gd name="T0" fmla="*/ 8 w 632"/>
                    <a:gd name="T1" fmla="*/ 20 h 362"/>
                    <a:gd name="T2" fmla="*/ 8 w 632"/>
                    <a:gd name="T3" fmla="*/ 141 h 362"/>
                    <a:gd name="T4" fmla="*/ 248 w 632"/>
                    <a:gd name="T5" fmla="*/ 141 h 362"/>
                    <a:gd name="T6" fmla="*/ 632 w 632"/>
                    <a:gd name="T7" fmla="*/ 141 h 362"/>
                    <a:gd name="T8" fmla="*/ 632 w 632"/>
                    <a:gd name="T9" fmla="*/ 20 h 362"/>
                    <a:gd name="T10" fmla="*/ 104 w 632"/>
                    <a:gd name="T11" fmla="*/ 20 h 362"/>
                    <a:gd name="T12" fmla="*/ 8 w 632"/>
                    <a:gd name="T13" fmla="*/ 20 h 362"/>
                    <a:gd name="T14" fmla="*/ 0 60000 65536"/>
                    <a:gd name="T15" fmla="*/ 0 60000 65536"/>
                    <a:gd name="T16" fmla="*/ 0 60000 65536"/>
                    <a:gd name="T17" fmla="*/ 0 60000 65536"/>
                    <a:gd name="T18" fmla="*/ 0 60000 65536"/>
                    <a:gd name="T19" fmla="*/ 0 60000 65536"/>
                    <a:gd name="T20" fmla="*/ 0 60000 65536"/>
                    <a:gd name="T21" fmla="*/ 0 w 632"/>
                    <a:gd name="T22" fmla="*/ 0 h 362"/>
                    <a:gd name="T23" fmla="*/ 632 w 632"/>
                    <a:gd name="T24" fmla="*/ 362 h 3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endParaRPr lang="pt-PT" dirty="0"/>
                </a:p>
              </p:txBody>
            </p:sp>
            <p:sp>
              <p:nvSpPr>
                <p:cNvPr id="24628" name="Freeform 25"/>
                <p:cNvSpPr>
                  <a:spLocks/>
                </p:cNvSpPr>
                <p:nvPr/>
              </p:nvSpPr>
              <p:spPr bwMode="ltGray">
                <a:xfrm rot="-5400000">
                  <a:off x="4077" y="1669"/>
                  <a:ext cx="624" cy="421"/>
                </a:xfrm>
                <a:custGeom>
                  <a:avLst/>
                  <a:gdLst>
                    <a:gd name="T0" fmla="*/ 0 w 624"/>
                    <a:gd name="T1" fmla="*/ 0 h 317"/>
                    <a:gd name="T2" fmla="*/ 0 w 624"/>
                    <a:gd name="T3" fmla="*/ 1490 h 317"/>
                    <a:gd name="T4" fmla="*/ 624 w 624"/>
                    <a:gd name="T5" fmla="*/ 1490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endParaRPr lang="pt-PT" dirty="0"/>
                </a:p>
              </p:txBody>
            </p:sp>
            <p:sp>
              <p:nvSpPr>
                <p:cNvPr id="24629" name="Freeform 26"/>
                <p:cNvSpPr>
                  <a:spLocks/>
                </p:cNvSpPr>
                <p:nvPr/>
              </p:nvSpPr>
              <p:spPr bwMode="ltGray">
                <a:xfrm rot="-5400000">
                  <a:off x="3736" y="1669"/>
                  <a:ext cx="624" cy="422"/>
                </a:xfrm>
                <a:custGeom>
                  <a:avLst/>
                  <a:gdLst>
                    <a:gd name="T0" fmla="*/ 0 w 624"/>
                    <a:gd name="T1" fmla="*/ 0 h 317"/>
                    <a:gd name="T2" fmla="*/ 0 w 624"/>
                    <a:gd name="T3" fmla="*/ 1515 h 317"/>
                    <a:gd name="T4" fmla="*/ 624 w 624"/>
                    <a:gd name="T5" fmla="*/ 1515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endParaRPr lang="pt-PT" dirty="0"/>
                </a:p>
              </p:txBody>
            </p:sp>
            <p:sp>
              <p:nvSpPr>
                <p:cNvPr id="24630" name="Freeform 27"/>
                <p:cNvSpPr>
                  <a:spLocks/>
                </p:cNvSpPr>
                <p:nvPr/>
              </p:nvSpPr>
              <p:spPr bwMode="ltGray">
                <a:xfrm rot="-5400000">
                  <a:off x="4584" y="1747"/>
                  <a:ext cx="624" cy="255"/>
                </a:xfrm>
                <a:custGeom>
                  <a:avLst/>
                  <a:gdLst>
                    <a:gd name="T0" fmla="*/ 0 w 624"/>
                    <a:gd name="T1" fmla="*/ 6 h 370"/>
                    <a:gd name="T2" fmla="*/ 0 w 624"/>
                    <a:gd name="T3" fmla="*/ 34 h 370"/>
                    <a:gd name="T4" fmla="*/ 624 w 624"/>
                    <a:gd name="T5" fmla="*/ 34 h 370"/>
                    <a:gd name="T6" fmla="*/ 624 w 624"/>
                    <a:gd name="T7" fmla="*/ 6 h 370"/>
                    <a:gd name="T8" fmla="*/ 384 w 624"/>
                    <a:gd name="T9" fmla="*/ 1 h 370"/>
                    <a:gd name="T10" fmla="*/ 0 w 624"/>
                    <a:gd name="T11" fmla="*/ 6 h 370"/>
                    <a:gd name="T12" fmla="*/ 0 60000 65536"/>
                    <a:gd name="T13" fmla="*/ 0 60000 65536"/>
                    <a:gd name="T14" fmla="*/ 0 60000 65536"/>
                    <a:gd name="T15" fmla="*/ 0 60000 65536"/>
                    <a:gd name="T16" fmla="*/ 0 60000 65536"/>
                    <a:gd name="T17" fmla="*/ 0 60000 65536"/>
                    <a:gd name="T18" fmla="*/ 0 w 624"/>
                    <a:gd name="T19" fmla="*/ 0 h 370"/>
                    <a:gd name="T20" fmla="*/ 624 w 624"/>
                    <a:gd name="T21" fmla="*/ 370 h 370"/>
                  </a:gdLst>
                  <a:ahLst/>
                  <a:cxnLst>
                    <a:cxn ang="T12">
                      <a:pos x="T0" y="T1"/>
                    </a:cxn>
                    <a:cxn ang="T13">
                      <a:pos x="T2" y="T3"/>
                    </a:cxn>
                    <a:cxn ang="T14">
                      <a:pos x="T4" y="T5"/>
                    </a:cxn>
                    <a:cxn ang="T15">
                      <a:pos x="T6" y="T7"/>
                    </a:cxn>
                    <a:cxn ang="T16">
                      <a:pos x="T8" y="T9"/>
                    </a:cxn>
                    <a:cxn ang="T17">
                      <a:pos x="T10" y="T11"/>
                    </a:cxn>
                  </a:cxnLst>
                  <a:rect l="T18" t="T19" r="T20" b="T21"/>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endParaRPr lang="pt-PT" dirty="0"/>
                </a:p>
              </p:txBody>
            </p:sp>
            <p:sp>
              <p:nvSpPr>
                <p:cNvPr id="24631" name="Freeform 28"/>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 name="T15" fmla="*/ 0 w 291"/>
                    <a:gd name="T16" fmla="*/ 0 h 625"/>
                    <a:gd name="T17" fmla="*/ 291 w 291"/>
                    <a:gd name="T18" fmla="*/ 625 h 625"/>
                  </a:gdLst>
                  <a:ahLst/>
                  <a:cxnLst>
                    <a:cxn ang="T10">
                      <a:pos x="T0" y="T1"/>
                    </a:cxn>
                    <a:cxn ang="T11">
                      <a:pos x="T2" y="T3"/>
                    </a:cxn>
                    <a:cxn ang="T12">
                      <a:pos x="T4" y="T5"/>
                    </a:cxn>
                    <a:cxn ang="T13">
                      <a:pos x="T6" y="T7"/>
                    </a:cxn>
                    <a:cxn ang="T14">
                      <a:pos x="T8" y="T9"/>
                    </a:cxn>
                  </a:cxnLst>
                  <a:rect l="T15" t="T16" r="T17" b="T18"/>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endParaRPr lang="pt-PT" dirty="0"/>
                </a:p>
              </p:txBody>
            </p:sp>
            <p:sp>
              <p:nvSpPr>
                <p:cNvPr id="24632" name="Freeform 29"/>
                <p:cNvSpPr>
                  <a:spLocks/>
                </p:cNvSpPr>
                <p:nvPr/>
              </p:nvSpPr>
              <p:spPr bwMode="ltGray">
                <a:xfrm rot="-5400000">
                  <a:off x="5084" y="1694"/>
                  <a:ext cx="624" cy="361"/>
                </a:xfrm>
                <a:custGeom>
                  <a:avLst/>
                  <a:gdLst>
                    <a:gd name="T0" fmla="*/ 0 w 624"/>
                    <a:gd name="T1" fmla="*/ 0 h 272"/>
                    <a:gd name="T2" fmla="*/ 0 w 624"/>
                    <a:gd name="T3" fmla="*/ 1486 h 272"/>
                    <a:gd name="T4" fmla="*/ 240 w 624"/>
                    <a:gd name="T5" fmla="*/ 1313 h 272"/>
                    <a:gd name="T6" fmla="*/ 624 w 624"/>
                    <a:gd name="T7" fmla="*/ 1486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 name="T18" fmla="*/ 0 w 624"/>
                    <a:gd name="T19" fmla="*/ 0 h 272"/>
                    <a:gd name="T20" fmla="*/ 624 w 624"/>
                    <a:gd name="T21" fmla="*/ 272 h 272"/>
                  </a:gdLst>
                  <a:ahLst/>
                  <a:cxnLst>
                    <a:cxn ang="T12">
                      <a:pos x="T0" y="T1"/>
                    </a:cxn>
                    <a:cxn ang="T13">
                      <a:pos x="T2" y="T3"/>
                    </a:cxn>
                    <a:cxn ang="T14">
                      <a:pos x="T4" y="T5"/>
                    </a:cxn>
                    <a:cxn ang="T15">
                      <a:pos x="T6" y="T7"/>
                    </a:cxn>
                    <a:cxn ang="T16">
                      <a:pos x="T8" y="T9"/>
                    </a:cxn>
                    <a:cxn ang="T17">
                      <a:pos x="T10" y="T11"/>
                    </a:cxn>
                  </a:cxnLst>
                  <a:rect l="T18" t="T19" r="T20" b="T21"/>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pt-PT" dirty="0"/>
                </a:p>
              </p:txBody>
            </p:sp>
            <p:sp>
              <p:nvSpPr>
                <p:cNvPr id="24633" name="Freeform 30"/>
                <p:cNvSpPr>
                  <a:spLocks/>
                </p:cNvSpPr>
                <p:nvPr/>
              </p:nvSpPr>
              <p:spPr bwMode="ltGray">
                <a:xfrm rot="-5400000">
                  <a:off x="4797" y="1721"/>
                  <a:ext cx="632" cy="316"/>
                </a:xfrm>
                <a:custGeom>
                  <a:avLst/>
                  <a:gdLst>
                    <a:gd name="T0" fmla="*/ 8 w 632"/>
                    <a:gd name="T1" fmla="*/ 20 h 362"/>
                    <a:gd name="T2" fmla="*/ 8 w 632"/>
                    <a:gd name="T3" fmla="*/ 141 h 362"/>
                    <a:gd name="T4" fmla="*/ 248 w 632"/>
                    <a:gd name="T5" fmla="*/ 141 h 362"/>
                    <a:gd name="T6" fmla="*/ 632 w 632"/>
                    <a:gd name="T7" fmla="*/ 141 h 362"/>
                    <a:gd name="T8" fmla="*/ 632 w 632"/>
                    <a:gd name="T9" fmla="*/ 20 h 362"/>
                    <a:gd name="T10" fmla="*/ 104 w 632"/>
                    <a:gd name="T11" fmla="*/ 20 h 362"/>
                    <a:gd name="T12" fmla="*/ 8 w 632"/>
                    <a:gd name="T13" fmla="*/ 20 h 362"/>
                    <a:gd name="T14" fmla="*/ 0 60000 65536"/>
                    <a:gd name="T15" fmla="*/ 0 60000 65536"/>
                    <a:gd name="T16" fmla="*/ 0 60000 65536"/>
                    <a:gd name="T17" fmla="*/ 0 60000 65536"/>
                    <a:gd name="T18" fmla="*/ 0 60000 65536"/>
                    <a:gd name="T19" fmla="*/ 0 60000 65536"/>
                    <a:gd name="T20" fmla="*/ 0 60000 65536"/>
                    <a:gd name="T21" fmla="*/ 0 w 632"/>
                    <a:gd name="T22" fmla="*/ 0 h 362"/>
                    <a:gd name="T23" fmla="*/ 632 w 632"/>
                    <a:gd name="T24" fmla="*/ 362 h 3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pt-PT" dirty="0"/>
                </a:p>
              </p:txBody>
            </p:sp>
          </p:grpSp>
          <p:sp>
            <p:nvSpPr>
              <p:cNvPr id="24613" name="Freeform 31"/>
              <p:cNvSpPr>
                <a:spLocks/>
              </p:cNvSpPr>
              <p:nvPr/>
            </p:nvSpPr>
            <p:spPr bwMode="ltGray">
              <a:xfrm flipH="1">
                <a:off x="-2" y="1536"/>
                <a:ext cx="5762" cy="412"/>
              </a:xfrm>
              <a:custGeom>
                <a:avLst/>
                <a:gdLst>
                  <a:gd name="T0" fmla="*/ 0 w 5762"/>
                  <a:gd name="T1" fmla="*/ 295 h 385"/>
                  <a:gd name="T2" fmla="*/ 5762 w 5762"/>
                  <a:gd name="T3" fmla="*/ 281 h 385"/>
                  <a:gd name="T4" fmla="*/ 5762 w 5762"/>
                  <a:gd name="T5" fmla="*/ 4 h 385"/>
                  <a:gd name="T6" fmla="*/ 0 w 5762"/>
                  <a:gd name="T7" fmla="*/ 0 h 385"/>
                  <a:gd name="T8" fmla="*/ 0 w 5762"/>
                  <a:gd name="T9" fmla="*/ 295 h 385"/>
                  <a:gd name="T10" fmla="*/ 0 60000 65536"/>
                  <a:gd name="T11" fmla="*/ 0 60000 65536"/>
                  <a:gd name="T12" fmla="*/ 0 60000 65536"/>
                  <a:gd name="T13" fmla="*/ 0 60000 65536"/>
                  <a:gd name="T14" fmla="*/ 0 60000 65536"/>
                  <a:gd name="T15" fmla="*/ 0 w 5762"/>
                  <a:gd name="T16" fmla="*/ 0 h 385"/>
                  <a:gd name="T17" fmla="*/ 5762 w 5762"/>
                  <a:gd name="T18" fmla="*/ 385 h 385"/>
                </a:gdLst>
                <a:ahLst/>
                <a:cxnLst>
                  <a:cxn ang="T10">
                    <a:pos x="T0" y="T1"/>
                  </a:cxn>
                  <a:cxn ang="T11">
                    <a:pos x="T2" y="T3"/>
                  </a:cxn>
                  <a:cxn ang="T12">
                    <a:pos x="T4" y="T5"/>
                  </a:cxn>
                  <a:cxn ang="T13">
                    <a:pos x="T6" y="T7"/>
                  </a:cxn>
                  <a:cxn ang="T14">
                    <a:pos x="T8" y="T9"/>
                  </a:cxn>
                </a:cxnLst>
                <a:rect l="T15" t="T16" r="T17" b="T18"/>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w="9525" cap="flat">
                <a:noFill/>
                <a:prstDash val="solid"/>
                <a:miter lim="800000"/>
                <a:headEnd type="none" w="med" len="med"/>
                <a:tailEnd type="none" w="med" len="med"/>
              </a:ln>
            </p:spPr>
            <p:txBody>
              <a:bodyPr wrap="none" anchor="ctr"/>
              <a:lstStyle/>
              <a:p>
                <a:endParaRPr lang="pt-PT" dirty="0"/>
              </a:p>
            </p:txBody>
          </p:sp>
          <p:sp>
            <p:nvSpPr>
              <p:cNvPr id="24614" name="Freeform 32"/>
              <p:cNvSpPr>
                <a:spLocks/>
              </p:cNvSpPr>
              <p:nvPr/>
            </p:nvSpPr>
            <p:spPr bwMode="ltGray">
              <a:xfrm flipH="1">
                <a:off x="-2" y="2017"/>
                <a:ext cx="5761" cy="189"/>
              </a:xfrm>
              <a:custGeom>
                <a:avLst/>
                <a:gdLst>
                  <a:gd name="T0" fmla="*/ 0 w 5761"/>
                  <a:gd name="T1" fmla="*/ 28 h 189"/>
                  <a:gd name="T2" fmla="*/ 5761 w 5761"/>
                  <a:gd name="T3" fmla="*/ 0 h 189"/>
                  <a:gd name="T4" fmla="*/ 5761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 name="T15" fmla="*/ 0 w 5761"/>
                  <a:gd name="T16" fmla="*/ 0 h 189"/>
                  <a:gd name="T17" fmla="*/ 5761 w 5761"/>
                  <a:gd name="T18" fmla="*/ 189 h 189"/>
                </a:gdLst>
                <a:ahLst/>
                <a:cxnLst>
                  <a:cxn ang="T10">
                    <a:pos x="T0" y="T1"/>
                  </a:cxn>
                  <a:cxn ang="T11">
                    <a:pos x="T2" y="T3"/>
                  </a:cxn>
                  <a:cxn ang="T12">
                    <a:pos x="T4" y="T5"/>
                  </a:cxn>
                  <a:cxn ang="T13">
                    <a:pos x="T6" y="T7"/>
                  </a:cxn>
                  <a:cxn ang="T14">
                    <a:pos x="T8" y="T9"/>
                  </a:cxn>
                </a:cxnLst>
                <a:rect l="T15" t="T16" r="T17" b="T18"/>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w="9525" cap="flat">
                <a:noFill/>
                <a:prstDash val="solid"/>
                <a:miter lim="800000"/>
                <a:headEnd/>
                <a:tailEnd/>
              </a:ln>
            </p:spPr>
            <p:txBody>
              <a:bodyPr wrap="none" anchor="ctr"/>
              <a:lstStyle/>
              <a:p>
                <a:endParaRPr lang="pt-PT" dirty="0"/>
              </a:p>
            </p:txBody>
          </p:sp>
        </p:grpSp>
        <p:grpSp>
          <p:nvGrpSpPr>
            <p:cNvPr id="24589" name="Group 33"/>
            <p:cNvGrpSpPr>
              <a:grpSpLocks/>
            </p:cNvGrpSpPr>
            <p:nvPr/>
          </p:nvGrpSpPr>
          <p:grpSpPr bwMode="auto">
            <a:xfrm rot="-5400000">
              <a:off x="936" y="2136"/>
              <a:ext cx="3936" cy="48"/>
              <a:chOff x="-2" y="1536"/>
              <a:chExt cx="5762" cy="670"/>
            </a:xfrm>
          </p:grpSpPr>
          <p:grpSp>
            <p:nvGrpSpPr>
              <p:cNvPr id="24590" name="Group 34"/>
              <p:cNvGrpSpPr>
                <a:grpSpLocks/>
              </p:cNvGrpSpPr>
              <p:nvPr/>
            </p:nvGrpSpPr>
            <p:grpSpPr bwMode="auto">
              <a:xfrm flipH="1">
                <a:off x="-2" y="1562"/>
                <a:ext cx="5762" cy="638"/>
                <a:chOff x="-2" y="1562"/>
                <a:chExt cx="5762" cy="638"/>
              </a:xfrm>
            </p:grpSpPr>
            <p:sp>
              <p:nvSpPr>
                <p:cNvPr id="24593" name="Freeform 35"/>
                <p:cNvSpPr>
                  <a:spLocks/>
                </p:cNvSpPr>
                <p:nvPr/>
              </p:nvSpPr>
              <p:spPr bwMode="ltGray">
                <a:xfrm rot="-5400000">
                  <a:off x="2559" y="-993"/>
                  <a:ext cx="624" cy="5745"/>
                </a:xfrm>
                <a:custGeom>
                  <a:avLst/>
                  <a:gdLst>
                    <a:gd name="T0" fmla="*/ 0 w 1000"/>
                    <a:gd name="T1" fmla="*/ 0 h 720"/>
                    <a:gd name="T2" fmla="*/ 0 w 1000"/>
                    <a:gd name="T3" fmla="*/ 185812323 h 720"/>
                    <a:gd name="T4" fmla="*/ 59 w 1000"/>
                    <a:gd name="T5" fmla="*/ 185812323 h 720"/>
                    <a:gd name="T6" fmla="*/ 59 w 1000"/>
                    <a:gd name="T7" fmla="*/ 0 h 720"/>
                    <a:gd name="T8" fmla="*/ 0 w 1000"/>
                    <a:gd name="T9" fmla="*/ 0 h 720"/>
                    <a:gd name="T10" fmla="*/ 0 60000 65536"/>
                    <a:gd name="T11" fmla="*/ 0 60000 65536"/>
                    <a:gd name="T12" fmla="*/ 0 60000 65536"/>
                    <a:gd name="T13" fmla="*/ 0 60000 65536"/>
                    <a:gd name="T14" fmla="*/ 0 60000 65536"/>
                    <a:gd name="T15" fmla="*/ 0 w 1000"/>
                    <a:gd name="T16" fmla="*/ 0 h 720"/>
                    <a:gd name="T17" fmla="*/ 1000 w 1000"/>
                    <a:gd name="T18" fmla="*/ 720 h 720"/>
                  </a:gdLst>
                  <a:ahLst/>
                  <a:cxnLst>
                    <a:cxn ang="T10">
                      <a:pos x="T0" y="T1"/>
                    </a:cxn>
                    <a:cxn ang="T11">
                      <a:pos x="T2" y="T3"/>
                    </a:cxn>
                    <a:cxn ang="T12">
                      <a:pos x="T4" y="T5"/>
                    </a:cxn>
                    <a:cxn ang="T13">
                      <a:pos x="T6" y="T7"/>
                    </a:cxn>
                    <a:cxn ang="T14">
                      <a:pos x="T8" y="T9"/>
                    </a:cxn>
                  </a:cxnLst>
                  <a:rect l="T15" t="T16" r="T17" b="T18"/>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endParaRPr lang="pt-PT" dirty="0"/>
                </a:p>
              </p:txBody>
            </p:sp>
            <p:sp>
              <p:nvSpPr>
                <p:cNvPr id="24594" name="Freeform 36"/>
                <p:cNvSpPr>
                  <a:spLocks/>
                </p:cNvSpPr>
                <p:nvPr/>
              </p:nvSpPr>
              <p:spPr bwMode="ltGray">
                <a:xfrm rot="-5400000">
                  <a:off x="1323" y="1669"/>
                  <a:ext cx="624" cy="421"/>
                </a:xfrm>
                <a:custGeom>
                  <a:avLst/>
                  <a:gdLst>
                    <a:gd name="T0" fmla="*/ 0 w 624"/>
                    <a:gd name="T1" fmla="*/ 0 h 317"/>
                    <a:gd name="T2" fmla="*/ 0 w 624"/>
                    <a:gd name="T3" fmla="*/ 1490 h 317"/>
                    <a:gd name="T4" fmla="*/ 624 w 624"/>
                    <a:gd name="T5" fmla="*/ 1490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pt-PT" dirty="0"/>
                </a:p>
              </p:txBody>
            </p:sp>
            <p:sp>
              <p:nvSpPr>
                <p:cNvPr id="24595" name="Freeform 37"/>
                <p:cNvSpPr>
                  <a:spLocks/>
                </p:cNvSpPr>
                <p:nvPr/>
              </p:nvSpPr>
              <p:spPr bwMode="ltGray">
                <a:xfrm rot="-5400000">
                  <a:off x="982" y="1669"/>
                  <a:ext cx="624" cy="422"/>
                </a:xfrm>
                <a:custGeom>
                  <a:avLst/>
                  <a:gdLst>
                    <a:gd name="T0" fmla="*/ 0 w 624"/>
                    <a:gd name="T1" fmla="*/ 0 h 317"/>
                    <a:gd name="T2" fmla="*/ 0 w 624"/>
                    <a:gd name="T3" fmla="*/ 1515 h 317"/>
                    <a:gd name="T4" fmla="*/ 624 w 624"/>
                    <a:gd name="T5" fmla="*/ 1515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endParaRPr lang="pt-PT" dirty="0"/>
                </a:p>
              </p:txBody>
            </p:sp>
            <p:sp>
              <p:nvSpPr>
                <p:cNvPr id="24596" name="Freeform 38"/>
                <p:cNvSpPr>
                  <a:spLocks/>
                </p:cNvSpPr>
                <p:nvPr/>
              </p:nvSpPr>
              <p:spPr bwMode="ltGray">
                <a:xfrm rot="-5400000">
                  <a:off x="-57" y="1752"/>
                  <a:ext cx="624" cy="255"/>
                </a:xfrm>
                <a:custGeom>
                  <a:avLst/>
                  <a:gdLst>
                    <a:gd name="T0" fmla="*/ 0 w 624"/>
                    <a:gd name="T1" fmla="*/ 6 h 370"/>
                    <a:gd name="T2" fmla="*/ 0 w 624"/>
                    <a:gd name="T3" fmla="*/ 34 h 370"/>
                    <a:gd name="T4" fmla="*/ 624 w 624"/>
                    <a:gd name="T5" fmla="*/ 34 h 370"/>
                    <a:gd name="T6" fmla="*/ 624 w 624"/>
                    <a:gd name="T7" fmla="*/ 6 h 370"/>
                    <a:gd name="T8" fmla="*/ 384 w 624"/>
                    <a:gd name="T9" fmla="*/ 1 h 370"/>
                    <a:gd name="T10" fmla="*/ 0 w 624"/>
                    <a:gd name="T11" fmla="*/ 6 h 370"/>
                    <a:gd name="T12" fmla="*/ 0 60000 65536"/>
                    <a:gd name="T13" fmla="*/ 0 60000 65536"/>
                    <a:gd name="T14" fmla="*/ 0 60000 65536"/>
                    <a:gd name="T15" fmla="*/ 0 60000 65536"/>
                    <a:gd name="T16" fmla="*/ 0 60000 65536"/>
                    <a:gd name="T17" fmla="*/ 0 60000 65536"/>
                    <a:gd name="T18" fmla="*/ 0 w 624"/>
                    <a:gd name="T19" fmla="*/ 0 h 370"/>
                    <a:gd name="T20" fmla="*/ 624 w 624"/>
                    <a:gd name="T21" fmla="*/ 370 h 370"/>
                  </a:gdLst>
                  <a:ahLst/>
                  <a:cxnLst>
                    <a:cxn ang="T12">
                      <a:pos x="T0" y="T1"/>
                    </a:cxn>
                    <a:cxn ang="T13">
                      <a:pos x="T2" y="T3"/>
                    </a:cxn>
                    <a:cxn ang="T14">
                      <a:pos x="T4" y="T5"/>
                    </a:cxn>
                    <a:cxn ang="T15">
                      <a:pos x="T6" y="T7"/>
                    </a:cxn>
                    <a:cxn ang="T16">
                      <a:pos x="T8" y="T9"/>
                    </a:cxn>
                    <a:cxn ang="T17">
                      <a:pos x="T10" y="T11"/>
                    </a:cxn>
                  </a:cxnLst>
                  <a:rect l="T18" t="T19" r="T20" b="T21"/>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endParaRPr lang="pt-PT" dirty="0"/>
                </a:p>
              </p:txBody>
            </p:sp>
            <p:sp>
              <p:nvSpPr>
                <p:cNvPr id="24597" name="Freeform 39"/>
                <p:cNvSpPr>
                  <a:spLocks/>
                </p:cNvSpPr>
                <p:nvPr/>
              </p:nvSpPr>
              <p:spPr bwMode="ltGray">
                <a:xfrm rot="-5400000">
                  <a:off x="664" y="1733"/>
                  <a:ext cx="624" cy="294"/>
                </a:xfrm>
                <a:custGeom>
                  <a:avLst/>
                  <a:gdLst>
                    <a:gd name="T0" fmla="*/ 0 w 624"/>
                    <a:gd name="T1" fmla="*/ 0 h 317"/>
                    <a:gd name="T2" fmla="*/ 0 w 624"/>
                    <a:gd name="T3" fmla="*/ 173 h 317"/>
                    <a:gd name="T4" fmla="*/ 624 w 624"/>
                    <a:gd name="T5" fmla="*/ 173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endParaRPr lang="pt-PT" dirty="0"/>
                </a:p>
              </p:txBody>
            </p:sp>
            <p:sp>
              <p:nvSpPr>
                <p:cNvPr id="24598" name="Freeform 40"/>
                <p:cNvSpPr>
                  <a:spLocks/>
                </p:cNvSpPr>
                <p:nvPr/>
              </p:nvSpPr>
              <p:spPr bwMode="ltGray">
                <a:xfrm rot="-5400000">
                  <a:off x="442" y="1699"/>
                  <a:ext cx="624" cy="362"/>
                </a:xfrm>
                <a:custGeom>
                  <a:avLst/>
                  <a:gdLst>
                    <a:gd name="T0" fmla="*/ 0 w 624"/>
                    <a:gd name="T1" fmla="*/ 0 h 272"/>
                    <a:gd name="T2" fmla="*/ 0 w 624"/>
                    <a:gd name="T3" fmla="*/ 1511 h 272"/>
                    <a:gd name="T4" fmla="*/ 240 w 624"/>
                    <a:gd name="T5" fmla="*/ 1334 h 272"/>
                    <a:gd name="T6" fmla="*/ 624 w 624"/>
                    <a:gd name="T7" fmla="*/ 151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 name="T18" fmla="*/ 0 w 624"/>
                    <a:gd name="T19" fmla="*/ 0 h 272"/>
                    <a:gd name="T20" fmla="*/ 624 w 624"/>
                    <a:gd name="T21" fmla="*/ 272 h 272"/>
                  </a:gdLst>
                  <a:ahLst/>
                  <a:cxnLst>
                    <a:cxn ang="T12">
                      <a:pos x="T0" y="T1"/>
                    </a:cxn>
                    <a:cxn ang="T13">
                      <a:pos x="T2" y="T3"/>
                    </a:cxn>
                    <a:cxn ang="T14">
                      <a:pos x="T4" y="T5"/>
                    </a:cxn>
                    <a:cxn ang="T15">
                      <a:pos x="T6" y="T7"/>
                    </a:cxn>
                    <a:cxn ang="T16">
                      <a:pos x="T8" y="T9"/>
                    </a:cxn>
                    <a:cxn ang="T17">
                      <a:pos x="T10" y="T11"/>
                    </a:cxn>
                  </a:cxnLst>
                  <a:rect l="T18" t="T19" r="T20" b="T21"/>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pt-PT" dirty="0"/>
                </a:p>
              </p:txBody>
            </p:sp>
            <p:sp>
              <p:nvSpPr>
                <p:cNvPr id="24599" name="Freeform 41"/>
                <p:cNvSpPr>
                  <a:spLocks/>
                </p:cNvSpPr>
                <p:nvPr/>
              </p:nvSpPr>
              <p:spPr bwMode="ltGray">
                <a:xfrm rot="-5400000">
                  <a:off x="156" y="1726"/>
                  <a:ext cx="632" cy="315"/>
                </a:xfrm>
                <a:custGeom>
                  <a:avLst/>
                  <a:gdLst>
                    <a:gd name="T0" fmla="*/ 8 w 632"/>
                    <a:gd name="T1" fmla="*/ 20 h 362"/>
                    <a:gd name="T2" fmla="*/ 8 w 632"/>
                    <a:gd name="T3" fmla="*/ 137 h 362"/>
                    <a:gd name="T4" fmla="*/ 248 w 632"/>
                    <a:gd name="T5" fmla="*/ 137 h 362"/>
                    <a:gd name="T6" fmla="*/ 632 w 632"/>
                    <a:gd name="T7" fmla="*/ 137 h 362"/>
                    <a:gd name="T8" fmla="*/ 632 w 632"/>
                    <a:gd name="T9" fmla="*/ 20 h 362"/>
                    <a:gd name="T10" fmla="*/ 104 w 632"/>
                    <a:gd name="T11" fmla="*/ 20 h 362"/>
                    <a:gd name="T12" fmla="*/ 8 w 632"/>
                    <a:gd name="T13" fmla="*/ 20 h 362"/>
                    <a:gd name="T14" fmla="*/ 0 60000 65536"/>
                    <a:gd name="T15" fmla="*/ 0 60000 65536"/>
                    <a:gd name="T16" fmla="*/ 0 60000 65536"/>
                    <a:gd name="T17" fmla="*/ 0 60000 65536"/>
                    <a:gd name="T18" fmla="*/ 0 60000 65536"/>
                    <a:gd name="T19" fmla="*/ 0 60000 65536"/>
                    <a:gd name="T20" fmla="*/ 0 60000 65536"/>
                    <a:gd name="T21" fmla="*/ 0 w 632"/>
                    <a:gd name="T22" fmla="*/ 0 h 362"/>
                    <a:gd name="T23" fmla="*/ 632 w 632"/>
                    <a:gd name="T24" fmla="*/ 362 h 3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pt-PT" dirty="0"/>
                </a:p>
              </p:txBody>
            </p:sp>
            <p:sp>
              <p:nvSpPr>
                <p:cNvPr id="24600" name="Freeform 42"/>
                <p:cNvSpPr>
                  <a:spLocks/>
                </p:cNvSpPr>
                <p:nvPr/>
              </p:nvSpPr>
              <p:spPr bwMode="ltGray">
                <a:xfrm rot="-5400000">
                  <a:off x="3211" y="1664"/>
                  <a:ext cx="624" cy="421"/>
                </a:xfrm>
                <a:custGeom>
                  <a:avLst/>
                  <a:gdLst>
                    <a:gd name="T0" fmla="*/ 0 w 624"/>
                    <a:gd name="T1" fmla="*/ 0 h 317"/>
                    <a:gd name="T2" fmla="*/ 0 w 624"/>
                    <a:gd name="T3" fmla="*/ 1490 h 317"/>
                    <a:gd name="T4" fmla="*/ 624 w 624"/>
                    <a:gd name="T5" fmla="*/ 1490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pt-PT" dirty="0"/>
                </a:p>
              </p:txBody>
            </p:sp>
            <p:sp>
              <p:nvSpPr>
                <p:cNvPr id="24601" name="Freeform 43"/>
                <p:cNvSpPr>
                  <a:spLocks/>
                </p:cNvSpPr>
                <p:nvPr/>
              </p:nvSpPr>
              <p:spPr bwMode="ltGray">
                <a:xfrm rot="-5400000">
                  <a:off x="2870" y="1664"/>
                  <a:ext cx="624" cy="422"/>
                </a:xfrm>
                <a:custGeom>
                  <a:avLst/>
                  <a:gdLst>
                    <a:gd name="T0" fmla="*/ 0 w 624"/>
                    <a:gd name="T1" fmla="*/ 0 h 317"/>
                    <a:gd name="T2" fmla="*/ 0 w 624"/>
                    <a:gd name="T3" fmla="*/ 1515 h 317"/>
                    <a:gd name="T4" fmla="*/ 624 w 624"/>
                    <a:gd name="T5" fmla="*/ 1515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endParaRPr lang="pt-PT" dirty="0"/>
                </a:p>
              </p:txBody>
            </p:sp>
            <p:sp>
              <p:nvSpPr>
                <p:cNvPr id="24602" name="Freeform 44"/>
                <p:cNvSpPr>
                  <a:spLocks/>
                </p:cNvSpPr>
                <p:nvPr/>
              </p:nvSpPr>
              <p:spPr bwMode="ltGray">
                <a:xfrm rot="-5400000">
                  <a:off x="1830" y="1747"/>
                  <a:ext cx="624" cy="255"/>
                </a:xfrm>
                <a:custGeom>
                  <a:avLst/>
                  <a:gdLst>
                    <a:gd name="T0" fmla="*/ 0 w 624"/>
                    <a:gd name="T1" fmla="*/ 6 h 370"/>
                    <a:gd name="T2" fmla="*/ 0 w 624"/>
                    <a:gd name="T3" fmla="*/ 34 h 370"/>
                    <a:gd name="T4" fmla="*/ 624 w 624"/>
                    <a:gd name="T5" fmla="*/ 34 h 370"/>
                    <a:gd name="T6" fmla="*/ 624 w 624"/>
                    <a:gd name="T7" fmla="*/ 6 h 370"/>
                    <a:gd name="T8" fmla="*/ 384 w 624"/>
                    <a:gd name="T9" fmla="*/ 1 h 370"/>
                    <a:gd name="T10" fmla="*/ 0 w 624"/>
                    <a:gd name="T11" fmla="*/ 6 h 370"/>
                    <a:gd name="T12" fmla="*/ 0 60000 65536"/>
                    <a:gd name="T13" fmla="*/ 0 60000 65536"/>
                    <a:gd name="T14" fmla="*/ 0 60000 65536"/>
                    <a:gd name="T15" fmla="*/ 0 60000 65536"/>
                    <a:gd name="T16" fmla="*/ 0 60000 65536"/>
                    <a:gd name="T17" fmla="*/ 0 60000 65536"/>
                    <a:gd name="T18" fmla="*/ 0 w 624"/>
                    <a:gd name="T19" fmla="*/ 0 h 370"/>
                    <a:gd name="T20" fmla="*/ 624 w 624"/>
                    <a:gd name="T21" fmla="*/ 370 h 370"/>
                  </a:gdLst>
                  <a:ahLst/>
                  <a:cxnLst>
                    <a:cxn ang="T12">
                      <a:pos x="T0" y="T1"/>
                    </a:cxn>
                    <a:cxn ang="T13">
                      <a:pos x="T2" y="T3"/>
                    </a:cxn>
                    <a:cxn ang="T14">
                      <a:pos x="T4" y="T5"/>
                    </a:cxn>
                    <a:cxn ang="T15">
                      <a:pos x="T6" y="T7"/>
                    </a:cxn>
                    <a:cxn ang="T16">
                      <a:pos x="T8" y="T9"/>
                    </a:cxn>
                    <a:cxn ang="T17">
                      <a:pos x="T10" y="T11"/>
                    </a:cxn>
                  </a:cxnLst>
                  <a:rect l="T18" t="T19" r="T20" b="T21"/>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endParaRPr lang="pt-PT" dirty="0"/>
                </a:p>
              </p:txBody>
            </p:sp>
            <p:sp>
              <p:nvSpPr>
                <p:cNvPr id="24603" name="Freeform 45"/>
                <p:cNvSpPr>
                  <a:spLocks/>
                </p:cNvSpPr>
                <p:nvPr/>
              </p:nvSpPr>
              <p:spPr bwMode="ltGray">
                <a:xfrm rot="-5400000">
                  <a:off x="2551" y="1728"/>
                  <a:ext cx="624" cy="294"/>
                </a:xfrm>
                <a:custGeom>
                  <a:avLst/>
                  <a:gdLst>
                    <a:gd name="T0" fmla="*/ 0 w 624"/>
                    <a:gd name="T1" fmla="*/ 0 h 317"/>
                    <a:gd name="T2" fmla="*/ 0 w 624"/>
                    <a:gd name="T3" fmla="*/ 173 h 317"/>
                    <a:gd name="T4" fmla="*/ 624 w 624"/>
                    <a:gd name="T5" fmla="*/ 173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endParaRPr lang="pt-PT" dirty="0"/>
                </a:p>
              </p:txBody>
            </p:sp>
            <p:sp>
              <p:nvSpPr>
                <p:cNvPr id="24604" name="Freeform 46"/>
                <p:cNvSpPr>
                  <a:spLocks/>
                </p:cNvSpPr>
                <p:nvPr/>
              </p:nvSpPr>
              <p:spPr bwMode="ltGray">
                <a:xfrm rot="-5400000">
                  <a:off x="2330" y="1694"/>
                  <a:ext cx="624" cy="361"/>
                </a:xfrm>
                <a:custGeom>
                  <a:avLst/>
                  <a:gdLst>
                    <a:gd name="T0" fmla="*/ 0 w 624"/>
                    <a:gd name="T1" fmla="*/ 0 h 272"/>
                    <a:gd name="T2" fmla="*/ 0 w 624"/>
                    <a:gd name="T3" fmla="*/ 1486 h 272"/>
                    <a:gd name="T4" fmla="*/ 240 w 624"/>
                    <a:gd name="T5" fmla="*/ 1313 h 272"/>
                    <a:gd name="T6" fmla="*/ 624 w 624"/>
                    <a:gd name="T7" fmla="*/ 1486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 name="T18" fmla="*/ 0 w 624"/>
                    <a:gd name="T19" fmla="*/ 0 h 272"/>
                    <a:gd name="T20" fmla="*/ 624 w 624"/>
                    <a:gd name="T21" fmla="*/ 272 h 272"/>
                  </a:gdLst>
                  <a:ahLst/>
                  <a:cxnLst>
                    <a:cxn ang="T12">
                      <a:pos x="T0" y="T1"/>
                    </a:cxn>
                    <a:cxn ang="T13">
                      <a:pos x="T2" y="T3"/>
                    </a:cxn>
                    <a:cxn ang="T14">
                      <a:pos x="T4" y="T5"/>
                    </a:cxn>
                    <a:cxn ang="T15">
                      <a:pos x="T6" y="T7"/>
                    </a:cxn>
                    <a:cxn ang="T16">
                      <a:pos x="T8" y="T9"/>
                    </a:cxn>
                    <a:cxn ang="T17">
                      <a:pos x="T10" y="T11"/>
                    </a:cxn>
                  </a:cxnLst>
                  <a:rect l="T18" t="T19" r="T20" b="T21"/>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pt-PT" dirty="0"/>
                </a:p>
              </p:txBody>
            </p:sp>
            <p:sp>
              <p:nvSpPr>
                <p:cNvPr id="24605" name="Freeform 47"/>
                <p:cNvSpPr>
                  <a:spLocks/>
                </p:cNvSpPr>
                <p:nvPr/>
              </p:nvSpPr>
              <p:spPr bwMode="ltGray">
                <a:xfrm rot="-5400000">
                  <a:off x="2043" y="1721"/>
                  <a:ext cx="632" cy="316"/>
                </a:xfrm>
                <a:custGeom>
                  <a:avLst/>
                  <a:gdLst>
                    <a:gd name="T0" fmla="*/ 8 w 632"/>
                    <a:gd name="T1" fmla="*/ 20 h 362"/>
                    <a:gd name="T2" fmla="*/ 8 w 632"/>
                    <a:gd name="T3" fmla="*/ 141 h 362"/>
                    <a:gd name="T4" fmla="*/ 248 w 632"/>
                    <a:gd name="T5" fmla="*/ 141 h 362"/>
                    <a:gd name="T6" fmla="*/ 632 w 632"/>
                    <a:gd name="T7" fmla="*/ 141 h 362"/>
                    <a:gd name="T8" fmla="*/ 632 w 632"/>
                    <a:gd name="T9" fmla="*/ 20 h 362"/>
                    <a:gd name="T10" fmla="*/ 104 w 632"/>
                    <a:gd name="T11" fmla="*/ 20 h 362"/>
                    <a:gd name="T12" fmla="*/ 8 w 632"/>
                    <a:gd name="T13" fmla="*/ 20 h 362"/>
                    <a:gd name="T14" fmla="*/ 0 60000 65536"/>
                    <a:gd name="T15" fmla="*/ 0 60000 65536"/>
                    <a:gd name="T16" fmla="*/ 0 60000 65536"/>
                    <a:gd name="T17" fmla="*/ 0 60000 65536"/>
                    <a:gd name="T18" fmla="*/ 0 60000 65536"/>
                    <a:gd name="T19" fmla="*/ 0 60000 65536"/>
                    <a:gd name="T20" fmla="*/ 0 60000 65536"/>
                    <a:gd name="T21" fmla="*/ 0 w 632"/>
                    <a:gd name="T22" fmla="*/ 0 h 362"/>
                    <a:gd name="T23" fmla="*/ 632 w 632"/>
                    <a:gd name="T24" fmla="*/ 362 h 3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endParaRPr lang="pt-PT" dirty="0"/>
                </a:p>
              </p:txBody>
            </p:sp>
            <p:sp>
              <p:nvSpPr>
                <p:cNvPr id="24606" name="Freeform 48"/>
                <p:cNvSpPr>
                  <a:spLocks/>
                </p:cNvSpPr>
                <p:nvPr/>
              </p:nvSpPr>
              <p:spPr bwMode="ltGray">
                <a:xfrm rot="-5400000">
                  <a:off x="4077" y="1669"/>
                  <a:ext cx="624" cy="421"/>
                </a:xfrm>
                <a:custGeom>
                  <a:avLst/>
                  <a:gdLst>
                    <a:gd name="T0" fmla="*/ 0 w 624"/>
                    <a:gd name="T1" fmla="*/ 0 h 317"/>
                    <a:gd name="T2" fmla="*/ 0 w 624"/>
                    <a:gd name="T3" fmla="*/ 1490 h 317"/>
                    <a:gd name="T4" fmla="*/ 624 w 624"/>
                    <a:gd name="T5" fmla="*/ 1490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endParaRPr lang="pt-PT" dirty="0"/>
                </a:p>
              </p:txBody>
            </p:sp>
            <p:sp>
              <p:nvSpPr>
                <p:cNvPr id="24607" name="Freeform 49"/>
                <p:cNvSpPr>
                  <a:spLocks/>
                </p:cNvSpPr>
                <p:nvPr/>
              </p:nvSpPr>
              <p:spPr bwMode="ltGray">
                <a:xfrm rot="-5400000">
                  <a:off x="3736" y="1669"/>
                  <a:ext cx="624" cy="422"/>
                </a:xfrm>
                <a:custGeom>
                  <a:avLst/>
                  <a:gdLst>
                    <a:gd name="T0" fmla="*/ 0 w 624"/>
                    <a:gd name="T1" fmla="*/ 0 h 317"/>
                    <a:gd name="T2" fmla="*/ 0 w 624"/>
                    <a:gd name="T3" fmla="*/ 1515 h 317"/>
                    <a:gd name="T4" fmla="*/ 624 w 624"/>
                    <a:gd name="T5" fmla="*/ 1515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endParaRPr lang="pt-PT" dirty="0"/>
                </a:p>
              </p:txBody>
            </p:sp>
            <p:sp>
              <p:nvSpPr>
                <p:cNvPr id="24608" name="Freeform 50"/>
                <p:cNvSpPr>
                  <a:spLocks/>
                </p:cNvSpPr>
                <p:nvPr/>
              </p:nvSpPr>
              <p:spPr bwMode="ltGray">
                <a:xfrm rot="-5400000">
                  <a:off x="4584" y="1747"/>
                  <a:ext cx="624" cy="255"/>
                </a:xfrm>
                <a:custGeom>
                  <a:avLst/>
                  <a:gdLst>
                    <a:gd name="T0" fmla="*/ 0 w 624"/>
                    <a:gd name="T1" fmla="*/ 6 h 370"/>
                    <a:gd name="T2" fmla="*/ 0 w 624"/>
                    <a:gd name="T3" fmla="*/ 34 h 370"/>
                    <a:gd name="T4" fmla="*/ 624 w 624"/>
                    <a:gd name="T5" fmla="*/ 34 h 370"/>
                    <a:gd name="T6" fmla="*/ 624 w 624"/>
                    <a:gd name="T7" fmla="*/ 6 h 370"/>
                    <a:gd name="T8" fmla="*/ 384 w 624"/>
                    <a:gd name="T9" fmla="*/ 1 h 370"/>
                    <a:gd name="T10" fmla="*/ 0 w 624"/>
                    <a:gd name="T11" fmla="*/ 6 h 370"/>
                    <a:gd name="T12" fmla="*/ 0 60000 65536"/>
                    <a:gd name="T13" fmla="*/ 0 60000 65536"/>
                    <a:gd name="T14" fmla="*/ 0 60000 65536"/>
                    <a:gd name="T15" fmla="*/ 0 60000 65536"/>
                    <a:gd name="T16" fmla="*/ 0 60000 65536"/>
                    <a:gd name="T17" fmla="*/ 0 60000 65536"/>
                    <a:gd name="T18" fmla="*/ 0 w 624"/>
                    <a:gd name="T19" fmla="*/ 0 h 370"/>
                    <a:gd name="T20" fmla="*/ 624 w 624"/>
                    <a:gd name="T21" fmla="*/ 370 h 370"/>
                  </a:gdLst>
                  <a:ahLst/>
                  <a:cxnLst>
                    <a:cxn ang="T12">
                      <a:pos x="T0" y="T1"/>
                    </a:cxn>
                    <a:cxn ang="T13">
                      <a:pos x="T2" y="T3"/>
                    </a:cxn>
                    <a:cxn ang="T14">
                      <a:pos x="T4" y="T5"/>
                    </a:cxn>
                    <a:cxn ang="T15">
                      <a:pos x="T6" y="T7"/>
                    </a:cxn>
                    <a:cxn ang="T16">
                      <a:pos x="T8" y="T9"/>
                    </a:cxn>
                    <a:cxn ang="T17">
                      <a:pos x="T10" y="T11"/>
                    </a:cxn>
                  </a:cxnLst>
                  <a:rect l="T18" t="T19" r="T20" b="T21"/>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endParaRPr lang="pt-PT" dirty="0"/>
                </a:p>
              </p:txBody>
            </p:sp>
            <p:sp>
              <p:nvSpPr>
                <p:cNvPr id="24609" name="Freeform 51"/>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 name="T15" fmla="*/ 0 w 291"/>
                    <a:gd name="T16" fmla="*/ 0 h 625"/>
                    <a:gd name="T17" fmla="*/ 291 w 291"/>
                    <a:gd name="T18" fmla="*/ 625 h 625"/>
                  </a:gdLst>
                  <a:ahLst/>
                  <a:cxnLst>
                    <a:cxn ang="T10">
                      <a:pos x="T0" y="T1"/>
                    </a:cxn>
                    <a:cxn ang="T11">
                      <a:pos x="T2" y="T3"/>
                    </a:cxn>
                    <a:cxn ang="T12">
                      <a:pos x="T4" y="T5"/>
                    </a:cxn>
                    <a:cxn ang="T13">
                      <a:pos x="T6" y="T7"/>
                    </a:cxn>
                    <a:cxn ang="T14">
                      <a:pos x="T8" y="T9"/>
                    </a:cxn>
                  </a:cxnLst>
                  <a:rect l="T15" t="T16" r="T17" b="T18"/>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endParaRPr lang="pt-PT" dirty="0"/>
                </a:p>
              </p:txBody>
            </p:sp>
            <p:sp>
              <p:nvSpPr>
                <p:cNvPr id="24610" name="Freeform 52"/>
                <p:cNvSpPr>
                  <a:spLocks/>
                </p:cNvSpPr>
                <p:nvPr/>
              </p:nvSpPr>
              <p:spPr bwMode="ltGray">
                <a:xfrm rot="-5400000">
                  <a:off x="5084" y="1694"/>
                  <a:ext cx="624" cy="361"/>
                </a:xfrm>
                <a:custGeom>
                  <a:avLst/>
                  <a:gdLst>
                    <a:gd name="T0" fmla="*/ 0 w 624"/>
                    <a:gd name="T1" fmla="*/ 0 h 272"/>
                    <a:gd name="T2" fmla="*/ 0 w 624"/>
                    <a:gd name="T3" fmla="*/ 1486 h 272"/>
                    <a:gd name="T4" fmla="*/ 240 w 624"/>
                    <a:gd name="T5" fmla="*/ 1313 h 272"/>
                    <a:gd name="T6" fmla="*/ 624 w 624"/>
                    <a:gd name="T7" fmla="*/ 1486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 name="T18" fmla="*/ 0 w 624"/>
                    <a:gd name="T19" fmla="*/ 0 h 272"/>
                    <a:gd name="T20" fmla="*/ 624 w 624"/>
                    <a:gd name="T21" fmla="*/ 272 h 272"/>
                  </a:gdLst>
                  <a:ahLst/>
                  <a:cxnLst>
                    <a:cxn ang="T12">
                      <a:pos x="T0" y="T1"/>
                    </a:cxn>
                    <a:cxn ang="T13">
                      <a:pos x="T2" y="T3"/>
                    </a:cxn>
                    <a:cxn ang="T14">
                      <a:pos x="T4" y="T5"/>
                    </a:cxn>
                    <a:cxn ang="T15">
                      <a:pos x="T6" y="T7"/>
                    </a:cxn>
                    <a:cxn ang="T16">
                      <a:pos x="T8" y="T9"/>
                    </a:cxn>
                    <a:cxn ang="T17">
                      <a:pos x="T10" y="T11"/>
                    </a:cxn>
                  </a:cxnLst>
                  <a:rect l="T18" t="T19" r="T20" b="T21"/>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pt-PT" dirty="0"/>
                </a:p>
              </p:txBody>
            </p:sp>
            <p:sp>
              <p:nvSpPr>
                <p:cNvPr id="24611" name="Freeform 53"/>
                <p:cNvSpPr>
                  <a:spLocks/>
                </p:cNvSpPr>
                <p:nvPr/>
              </p:nvSpPr>
              <p:spPr bwMode="ltGray">
                <a:xfrm rot="-5400000">
                  <a:off x="4797" y="1721"/>
                  <a:ext cx="632" cy="316"/>
                </a:xfrm>
                <a:custGeom>
                  <a:avLst/>
                  <a:gdLst>
                    <a:gd name="T0" fmla="*/ 8 w 632"/>
                    <a:gd name="T1" fmla="*/ 20 h 362"/>
                    <a:gd name="T2" fmla="*/ 8 w 632"/>
                    <a:gd name="T3" fmla="*/ 141 h 362"/>
                    <a:gd name="T4" fmla="*/ 248 w 632"/>
                    <a:gd name="T5" fmla="*/ 141 h 362"/>
                    <a:gd name="T6" fmla="*/ 632 w 632"/>
                    <a:gd name="T7" fmla="*/ 141 h 362"/>
                    <a:gd name="T8" fmla="*/ 632 w 632"/>
                    <a:gd name="T9" fmla="*/ 20 h 362"/>
                    <a:gd name="T10" fmla="*/ 104 w 632"/>
                    <a:gd name="T11" fmla="*/ 20 h 362"/>
                    <a:gd name="T12" fmla="*/ 8 w 632"/>
                    <a:gd name="T13" fmla="*/ 20 h 362"/>
                    <a:gd name="T14" fmla="*/ 0 60000 65536"/>
                    <a:gd name="T15" fmla="*/ 0 60000 65536"/>
                    <a:gd name="T16" fmla="*/ 0 60000 65536"/>
                    <a:gd name="T17" fmla="*/ 0 60000 65536"/>
                    <a:gd name="T18" fmla="*/ 0 60000 65536"/>
                    <a:gd name="T19" fmla="*/ 0 60000 65536"/>
                    <a:gd name="T20" fmla="*/ 0 60000 65536"/>
                    <a:gd name="T21" fmla="*/ 0 w 632"/>
                    <a:gd name="T22" fmla="*/ 0 h 362"/>
                    <a:gd name="T23" fmla="*/ 632 w 632"/>
                    <a:gd name="T24" fmla="*/ 362 h 3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pt-PT" dirty="0"/>
                </a:p>
              </p:txBody>
            </p:sp>
          </p:grpSp>
          <p:sp>
            <p:nvSpPr>
              <p:cNvPr id="24591" name="Freeform 54"/>
              <p:cNvSpPr>
                <a:spLocks/>
              </p:cNvSpPr>
              <p:nvPr/>
            </p:nvSpPr>
            <p:spPr bwMode="ltGray">
              <a:xfrm flipH="1">
                <a:off x="-2" y="1536"/>
                <a:ext cx="5762" cy="412"/>
              </a:xfrm>
              <a:custGeom>
                <a:avLst/>
                <a:gdLst>
                  <a:gd name="T0" fmla="*/ 0 w 5762"/>
                  <a:gd name="T1" fmla="*/ 295 h 385"/>
                  <a:gd name="T2" fmla="*/ 5762 w 5762"/>
                  <a:gd name="T3" fmla="*/ 281 h 385"/>
                  <a:gd name="T4" fmla="*/ 5762 w 5762"/>
                  <a:gd name="T5" fmla="*/ 4 h 385"/>
                  <a:gd name="T6" fmla="*/ 0 w 5762"/>
                  <a:gd name="T7" fmla="*/ 0 h 385"/>
                  <a:gd name="T8" fmla="*/ 0 w 5762"/>
                  <a:gd name="T9" fmla="*/ 295 h 385"/>
                  <a:gd name="T10" fmla="*/ 0 60000 65536"/>
                  <a:gd name="T11" fmla="*/ 0 60000 65536"/>
                  <a:gd name="T12" fmla="*/ 0 60000 65536"/>
                  <a:gd name="T13" fmla="*/ 0 60000 65536"/>
                  <a:gd name="T14" fmla="*/ 0 60000 65536"/>
                  <a:gd name="T15" fmla="*/ 0 w 5762"/>
                  <a:gd name="T16" fmla="*/ 0 h 385"/>
                  <a:gd name="T17" fmla="*/ 5762 w 5762"/>
                  <a:gd name="T18" fmla="*/ 385 h 385"/>
                </a:gdLst>
                <a:ahLst/>
                <a:cxnLst>
                  <a:cxn ang="T10">
                    <a:pos x="T0" y="T1"/>
                  </a:cxn>
                  <a:cxn ang="T11">
                    <a:pos x="T2" y="T3"/>
                  </a:cxn>
                  <a:cxn ang="T12">
                    <a:pos x="T4" y="T5"/>
                  </a:cxn>
                  <a:cxn ang="T13">
                    <a:pos x="T6" y="T7"/>
                  </a:cxn>
                  <a:cxn ang="T14">
                    <a:pos x="T8" y="T9"/>
                  </a:cxn>
                </a:cxnLst>
                <a:rect l="T15" t="T16" r="T17" b="T18"/>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w="9525" cap="flat">
                <a:noFill/>
                <a:prstDash val="solid"/>
                <a:miter lim="800000"/>
                <a:headEnd type="none" w="med" len="med"/>
                <a:tailEnd type="none" w="med" len="med"/>
              </a:ln>
            </p:spPr>
            <p:txBody>
              <a:bodyPr wrap="none" anchor="ctr"/>
              <a:lstStyle/>
              <a:p>
                <a:endParaRPr lang="pt-PT" dirty="0"/>
              </a:p>
            </p:txBody>
          </p:sp>
          <p:sp>
            <p:nvSpPr>
              <p:cNvPr id="24592" name="Freeform 55"/>
              <p:cNvSpPr>
                <a:spLocks/>
              </p:cNvSpPr>
              <p:nvPr/>
            </p:nvSpPr>
            <p:spPr bwMode="ltGray">
              <a:xfrm flipH="1">
                <a:off x="-2" y="2017"/>
                <a:ext cx="5761" cy="189"/>
              </a:xfrm>
              <a:custGeom>
                <a:avLst/>
                <a:gdLst>
                  <a:gd name="T0" fmla="*/ 0 w 5761"/>
                  <a:gd name="T1" fmla="*/ 28 h 189"/>
                  <a:gd name="T2" fmla="*/ 5761 w 5761"/>
                  <a:gd name="T3" fmla="*/ 0 h 189"/>
                  <a:gd name="T4" fmla="*/ 5761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 name="T15" fmla="*/ 0 w 5761"/>
                  <a:gd name="T16" fmla="*/ 0 h 189"/>
                  <a:gd name="T17" fmla="*/ 5761 w 5761"/>
                  <a:gd name="T18" fmla="*/ 189 h 189"/>
                </a:gdLst>
                <a:ahLst/>
                <a:cxnLst>
                  <a:cxn ang="T10">
                    <a:pos x="T0" y="T1"/>
                  </a:cxn>
                  <a:cxn ang="T11">
                    <a:pos x="T2" y="T3"/>
                  </a:cxn>
                  <a:cxn ang="T12">
                    <a:pos x="T4" y="T5"/>
                  </a:cxn>
                  <a:cxn ang="T13">
                    <a:pos x="T6" y="T7"/>
                  </a:cxn>
                  <a:cxn ang="T14">
                    <a:pos x="T8" y="T9"/>
                  </a:cxn>
                </a:cxnLst>
                <a:rect l="T15" t="T16" r="T17" b="T18"/>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w="9525" cap="flat">
                <a:noFill/>
                <a:prstDash val="solid"/>
                <a:miter lim="800000"/>
                <a:headEnd/>
                <a:tailEnd/>
              </a:ln>
            </p:spPr>
            <p:txBody>
              <a:bodyPr wrap="none" anchor="ctr"/>
              <a:lstStyle/>
              <a:p>
                <a:endParaRPr lang="pt-PT" dirty="0"/>
              </a:p>
            </p:txBody>
          </p:sp>
        </p:grpSp>
      </p:grpSp>
      <p:sp>
        <p:nvSpPr>
          <p:cNvPr id="24583" name="TextBox 1"/>
          <p:cNvSpPr txBox="1">
            <a:spLocks noChangeArrowheads="1"/>
          </p:cNvSpPr>
          <p:nvPr/>
        </p:nvSpPr>
        <p:spPr bwMode="auto">
          <a:xfrm>
            <a:off x="996950" y="1169988"/>
            <a:ext cx="2992438" cy="1630362"/>
          </a:xfrm>
          <a:prstGeom prst="rect">
            <a:avLst/>
          </a:prstGeom>
          <a:noFill/>
          <a:ln w="9525">
            <a:noFill/>
            <a:miter lim="800000"/>
            <a:headEnd/>
            <a:tailEnd/>
          </a:ln>
        </p:spPr>
        <p:txBody>
          <a:bodyPr>
            <a:spAutoFit/>
          </a:bodyPr>
          <a:lstStyle/>
          <a:p>
            <a:pPr marL="285750" indent="-285750">
              <a:buFont typeface="Arial" charset="0"/>
              <a:buChar char="•"/>
            </a:pPr>
            <a:r>
              <a:rPr lang="pt-PT" sz="2000" dirty="0"/>
              <a:t>Questões urgentes e importantes para resolver.</a:t>
            </a:r>
          </a:p>
          <a:p>
            <a:pPr marL="285750" indent="-285750">
              <a:buFont typeface="Arial" charset="0"/>
              <a:buChar char="•"/>
            </a:pPr>
            <a:r>
              <a:rPr lang="pt-PT" sz="2000" dirty="0"/>
              <a:t>IMEDIATO</a:t>
            </a:r>
          </a:p>
          <a:p>
            <a:pPr marL="285750" indent="-285750">
              <a:buFont typeface="Arial" charset="0"/>
              <a:buChar char="•"/>
            </a:pPr>
            <a:r>
              <a:rPr lang="pt-PT" sz="2000" dirty="0"/>
              <a:t>e gestão de crises</a:t>
            </a:r>
          </a:p>
        </p:txBody>
      </p:sp>
      <p:sp>
        <p:nvSpPr>
          <p:cNvPr id="24584" name="TextBox 2"/>
          <p:cNvSpPr txBox="1">
            <a:spLocks noChangeArrowheads="1"/>
          </p:cNvSpPr>
          <p:nvPr/>
        </p:nvSpPr>
        <p:spPr bwMode="auto">
          <a:xfrm>
            <a:off x="4597400" y="782638"/>
            <a:ext cx="4367213" cy="1938992"/>
          </a:xfrm>
          <a:prstGeom prst="rect">
            <a:avLst/>
          </a:prstGeom>
          <a:noFill/>
          <a:ln w="9525">
            <a:noFill/>
            <a:miter lim="800000"/>
            <a:headEnd/>
            <a:tailEnd/>
          </a:ln>
        </p:spPr>
        <p:txBody>
          <a:bodyPr>
            <a:spAutoFit/>
          </a:bodyPr>
          <a:lstStyle/>
          <a:p>
            <a:pPr marL="285750" indent="-285750">
              <a:buFont typeface="Arial" charset="0"/>
              <a:buChar char="•"/>
            </a:pPr>
            <a:r>
              <a:rPr lang="pt-PT" sz="2000" dirty="0" smtClean="0"/>
              <a:t>Importante </a:t>
            </a:r>
            <a:r>
              <a:rPr lang="pt-PT" sz="2000" dirty="0"/>
              <a:t>organizar a longo prazo, melhorar as nossas competências e evitar problemas. </a:t>
            </a:r>
          </a:p>
          <a:p>
            <a:pPr marL="285750" indent="-285750">
              <a:buFont typeface="Arial" charset="0"/>
              <a:buChar char="•"/>
            </a:pPr>
            <a:r>
              <a:rPr lang="pt-PT" sz="2000" dirty="0"/>
              <a:t>Ao dedicarmos  tempo a preparar e a organizar  estamos a melhor a nossa capacidade de administrar</a:t>
            </a:r>
            <a:r>
              <a:rPr lang="pt-PT" sz="2000" dirty="0">
                <a:solidFill>
                  <a:srgbClr val="FFFF00"/>
                </a:solidFill>
              </a:rPr>
              <a:t>. </a:t>
            </a:r>
          </a:p>
        </p:txBody>
      </p:sp>
      <p:sp>
        <p:nvSpPr>
          <p:cNvPr id="24585" name="TextBox 3"/>
          <p:cNvSpPr txBox="1">
            <a:spLocks noChangeArrowheads="1"/>
          </p:cNvSpPr>
          <p:nvPr/>
        </p:nvSpPr>
        <p:spPr bwMode="auto">
          <a:xfrm>
            <a:off x="755650" y="3894138"/>
            <a:ext cx="3294063" cy="1938992"/>
          </a:xfrm>
          <a:prstGeom prst="rect">
            <a:avLst/>
          </a:prstGeom>
          <a:noFill/>
          <a:ln w="9525">
            <a:noFill/>
            <a:miter lim="800000"/>
            <a:headEnd/>
            <a:tailEnd/>
          </a:ln>
        </p:spPr>
        <p:txBody>
          <a:bodyPr>
            <a:spAutoFit/>
          </a:bodyPr>
          <a:lstStyle/>
          <a:p>
            <a:pPr marL="285750" indent="-285750">
              <a:buFont typeface="Arial" charset="0"/>
              <a:buChar char="•"/>
            </a:pPr>
            <a:r>
              <a:rPr lang="pt-PT" sz="2000" dirty="0"/>
              <a:t>Estas actividades parecem urgentes. </a:t>
            </a:r>
          </a:p>
          <a:p>
            <a:pPr marL="285750" indent="-285750">
              <a:buFont typeface="Arial" charset="0"/>
              <a:buChar char="•"/>
            </a:pPr>
            <a:r>
              <a:rPr lang="pt-PT" sz="2000" dirty="0"/>
              <a:t>Será mesmo urgente ou é </a:t>
            </a:r>
            <a:r>
              <a:rPr lang="pt-PT" sz="2000" dirty="0" smtClean="0"/>
              <a:t>precipitação.</a:t>
            </a:r>
            <a:endParaRPr lang="pt-PT" sz="2000" dirty="0"/>
          </a:p>
          <a:p>
            <a:pPr marL="285750" indent="-285750">
              <a:buFont typeface="Arial" charset="0"/>
              <a:buChar char="•"/>
            </a:pPr>
            <a:r>
              <a:rPr lang="pt-PT" sz="2000" dirty="0"/>
              <a:t>Há que aclarar o sentido da urgência</a:t>
            </a:r>
          </a:p>
        </p:txBody>
      </p:sp>
      <p:sp>
        <p:nvSpPr>
          <p:cNvPr id="24586" name="TextBox 4"/>
          <p:cNvSpPr txBox="1">
            <a:spLocks noChangeArrowheads="1"/>
          </p:cNvSpPr>
          <p:nvPr/>
        </p:nvSpPr>
        <p:spPr bwMode="auto">
          <a:xfrm>
            <a:off x="5173663" y="4127500"/>
            <a:ext cx="2365375" cy="646113"/>
          </a:xfrm>
          <a:prstGeom prst="rect">
            <a:avLst/>
          </a:prstGeom>
          <a:noFill/>
          <a:ln w="9525">
            <a:noFill/>
            <a:miter lim="800000"/>
            <a:headEnd/>
            <a:tailEnd/>
          </a:ln>
        </p:spPr>
        <p:txBody>
          <a:bodyPr wrap="none">
            <a:spAutoFit/>
          </a:bodyPr>
          <a:lstStyle/>
          <a:p>
            <a:r>
              <a:rPr lang="pt-PT" sz="3600" dirty="0">
                <a:solidFill>
                  <a:srgbClr val="FF0000"/>
                </a:solidFill>
              </a:rPr>
              <a:t>Não FAÇA</a:t>
            </a:r>
          </a:p>
        </p:txBody>
      </p:sp>
      <p:sp>
        <p:nvSpPr>
          <p:cNvPr id="2" name="Marcador de Posição do Rodapé 1"/>
          <p:cNvSpPr>
            <a:spLocks noGrp="1"/>
          </p:cNvSpPr>
          <p:nvPr>
            <p:ph type="ftr" sz="quarter" idx="3"/>
          </p:nvPr>
        </p:nvSpPr>
        <p:spPr>
          <a:xfrm>
            <a:off x="395536" y="6497960"/>
            <a:ext cx="5184576" cy="360040"/>
          </a:xfrm>
        </p:spPr>
        <p:txBody>
          <a:bodyPr/>
          <a:lstStyle/>
          <a:p>
            <a:pPr>
              <a:defRPr/>
            </a:pPr>
            <a:r>
              <a:rPr lang="pt-PT" dirty="0" smtClean="0"/>
              <a:t>Gestão do Tempo por Armando Fernandes – Business Coach </a:t>
            </a:r>
            <a:endParaRPr lang="pt-PT" dirty="0"/>
          </a:p>
        </p:txBody>
      </p:sp>
      <p:sp>
        <p:nvSpPr>
          <p:cNvPr id="3" name="Marcador de Posição do Número do Diapositivo 2"/>
          <p:cNvSpPr>
            <a:spLocks noGrp="1"/>
          </p:cNvSpPr>
          <p:nvPr>
            <p:ph type="sldNum" sz="quarter" idx="4"/>
          </p:nvPr>
        </p:nvSpPr>
        <p:spPr>
          <a:xfrm>
            <a:off x="7092280" y="6453336"/>
            <a:ext cx="1590675" cy="293117"/>
          </a:xfrm>
        </p:spPr>
        <p:txBody>
          <a:bodyPr/>
          <a:lstStyle/>
          <a:p>
            <a:pPr algn="r">
              <a:defRPr/>
            </a:pPr>
            <a:fld id="{229654E9-0C84-4238-A2D4-DF06A831539D}" type="slidenum">
              <a:rPr lang="pt-PT" smtClean="0"/>
              <a:pPr algn="r">
                <a:defRPr/>
              </a:pPr>
              <a:t>13</a:t>
            </a:fld>
            <a:endParaRPr lang="pt-P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4586">
                                            <p:txEl>
                                              <p:pRg st="0" end="0"/>
                                            </p:txEl>
                                          </p:spTgt>
                                        </p:tgtEl>
                                        <p:attrNameLst>
                                          <p:attrName>style.visibility</p:attrName>
                                        </p:attrNameLst>
                                      </p:cBhvr>
                                      <p:to>
                                        <p:strVal val="visible"/>
                                      </p:to>
                                    </p:set>
                                    <p:animEffect transition="in" filter="box(in)">
                                      <p:cBhvr>
                                        <p:cTn id="7" dur="500"/>
                                        <p:tgtEl>
                                          <p:spTgt spid="245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4585">
                                            <p:txEl>
                                              <p:pRg st="0" end="0"/>
                                            </p:txEl>
                                          </p:spTgt>
                                        </p:tgtEl>
                                        <p:attrNameLst>
                                          <p:attrName>style.visibility</p:attrName>
                                        </p:attrNameLst>
                                      </p:cBhvr>
                                      <p:to>
                                        <p:strVal val="visible"/>
                                      </p:to>
                                    </p:set>
                                    <p:animEffect transition="in" filter="box(in)">
                                      <p:cBhvr>
                                        <p:cTn id="12" dur="500"/>
                                        <p:tgtEl>
                                          <p:spTgt spid="2458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4585">
                                            <p:txEl>
                                              <p:pRg st="1" end="1"/>
                                            </p:txEl>
                                          </p:spTgt>
                                        </p:tgtEl>
                                        <p:attrNameLst>
                                          <p:attrName>style.visibility</p:attrName>
                                        </p:attrNameLst>
                                      </p:cBhvr>
                                      <p:to>
                                        <p:strVal val="visible"/>
                                      </p:to>
                                    </p:set>
                                    <p:animEffect transition="in" filter="box(in)">
                                      <p:cBhvr>
                                        <p:cTn id="17" dur="500"/>
                                        <p:tgtEl>
                                          <p:spTgt spid="2458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4585">
                                            <p:txEl>
                                              <p:pRg st="2" end="2"/>
                                            </p:txEl>
                                          </p:spTgt>
                                        </p:tgtEl>
                                        <p:attrNameLst>
                                          <p:attrName>style.visibility</p:attrName>
                                        </p:attrNameLst>
                                      </p:cBhvr>
                                      <p:to>
                                        <p:strVal val="visible"/>
                                      </p:to>
                                    </p:set>
                                    <p:animEffect transition="in" filter="box(in)">
                                      <p:cBhvr>
                                        <p:cTn id="22" dur="500"/>
                                        <p:tgtEl>
                                          <p:spTgt spid="2458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4583">
                                            <p:txEl>
                                              <p:pRg st="0" end="0"/>
                                            </p:txEl>
                                          </p:spTgt>
                                        </p:tgtEl>
                                        <p:attrNameLst>
                                          <p:attrName>style.visibility</p:attrName>
                                        </p:attrNameLst>
                                      </p:cBhvr>
                                      <p:to>
                                        <p:strVal val="visible"/>
                                      </p:to>
                                    </p:set>
                                    <p:animEffect transition="in" filter="box(in)">
                                      <p:cBhvr>
                                        <p:cTn id="27" dur="500"/>
                                        <p:tgtEl>
                                          <p:spTgt spid="2458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4583">
                                            <p:txEl>
                                              <p:pRg st="1" end="1"/>
                                            </p:txEl>
                                          </p:spTgt>
                                        </p:tgtEl>
                                        <p:attrNameLst>
                                          <p:attrName>style.visibility</p:attrName>
                                        </p:attrNameLst>
                                      </p:cBhvr>
                                      <p:to>
                                        <p:strVal val="visible"/>
                                      </p:to>
                                    </p:set>
                                    <p:animEffect transition="in" filter="box(in)">
                                      <p:cBhvr>
                                        <p:cTn id="32" dur="500"/>
                                        <p:tgtEl>
                                          <p:spTgt spid="2458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24583">
                                            <p:txEl>
                                              <p:pRg st="2" end="2"/>
                                            </p:txEl>
                                          </p:spTgt>
                                        </p:tgtEl>
                                        <p:attrNameLst>
                                          <p:attrName>style.visibility</p:attrName>
                                        </p:attrNameLst>
                                      </p:cBhvr>
                                      <p:to>
                                        <p:strVal val="visible"/>
                                      </p:to>
                                    </p:set>
                                    <p:animEffect transition="in" filter="box(in)">
                                      <p:cBhvr>
                                        <p:cTn id="37" dur="500"/>
                                        <p:tgtEl>
                                          <p:spTgt spid="2458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24584">
                                            <p:txEl>
                                              <p:pRg st="0" end="0"/>
                                            </p:txEl>
                                          </p:spTgt>
                                        </p:tgtEl>
                                        <p:attrNameLst>
                                          <p:attrName>style.visibility</p:attrName>
                                        </p:attrNameLst>
                                      </p:cBhvr>
                                      <p:to>
                                        <p:strVal val="visible"/>
                                      </p:to>
                                    </p:set>
                                    <p:animEffect transition="in" filter="box(in)">
                                      <p:cBhvr>
                                        <p:cTn id="42" dur="500"/>
                                        <p:tgtEl>
                                          <p:spTgt spid="2458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24584">
                                            <p:txEl>
                                              <p:pRg st="1" end="1"/>
                                            </p:txEl>
                                          </p:spTgt>
                                        </p:tgtEl>
                                        <p:attrNameLst>
                                          <p:attrName>style.visibility</p:attrName>
                                        </p:attrNameLst>
                                      </p:cBhvr>
                                      <p:to>
                                        <p:strVal val="visible"/>
                                      </p:to>
                                    </p:set>
                                    <p:animEffect transition="in" filter="box(in)">
                                      <p:cBhvr>
                                        <p:cTn id="47" dur="500"/>
                                        <p:tgtEl>
                                          <p:spTgt spid="2458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WordArt 2"/>
          <p:cNvSpPr>
            <a:spLocks noChangeArrowheads="1" noChangeShapeType="1" noTextEdit="1"/>
          </p:cNvSpPr>
          <p:nvPr/>
        </p:nvSpPr>
        <p:spPr bwMode="auto">
          <a:xfrm>
            <a:off x="1047750" y="152400"/>
            <a:ext cx="2000250" cy="647700"/>
          </a:xfrm>
          <a:prstGeom prst="rect">
            <a:avLst/>
          </a:prstGeom>
        </p:spPr>
        <p:txBody>
          <a:bodyPr wrap="none" fromWordArt="1">
            <a:prstTxWarp prst="textPlain">
              <a:avLst>
                <a:gd name="adj" fmla="val 50000"/>
              </a:avLst>
            </a:prstTxWarp>
          </a:bodyPr>
          <a:lstStyle/>
          <a:p>
            <a:pPr algn="ctr"/>
            <a:r>
              <a:rPr lang="pt-PT" sz="3600" kern="10">
                <a:ln w="9525">
                  <a:solidFill>
                    <a:srgbClr val="000000"/>
                  </a:solidFill>
                  <a:round/>
                  <a:headEnd/>
                  <a:tailEnd/>
                </a:ln>
                <a:solidFill>
                  <a:srgbClr val="FF0000"/>
                </a:solidFill>
                <a:latin typeface="Arial Black"/>
              </a:rPr>
              <a:t>Urgente</a:t>
            </a:r>
          </a:p>
        </p:txBody>
      </p:sp>
      <p:sp>
        <p:nvSpPr>
          <p:cNvPr id="25603" name="WordArt 3"/>
          <p:cNvSpPr>
            <a:spLocks noChangeArrowheads="1" noChangeShapeType="1" noTextEdit="1"/>
          </p:cNvSpPr>
          <p:nvPr/>
        </p:nvSpPr>
        <p:spPr bwMode="auto">
          <a:xfrm>
            <a:off x="5334000" y="152400"/>
            <a:ext cx="2286000" cy="647700"/>
          </a:xfrm>
          <a:prstGeom prst="rect">
            <a:avLst/>
          </a:prstGeom>
        </p:spPr>
        <p:txBody>
          <a:bodyPr wrap="none" fromWordArt="1">
            <a:prstTxWarp prst="textPlain">
              <a:avLst>
                <a:gd name="adj" fmla="val 50000"/>
              </a:avLst>
            </a:prstTxWarp>
          </a:bodyPr>
          <a:lstStyle/>
          <a:p>
            <a:pPr algn="ctr"/>
            <a:r>
              <a:rPr lang="pt-PT" sz="3600" kern="10">
                <a:ln w="9525">
                  <a:solidFill>
                    <a:srgbClr val="000000"/>
                  </a:solidFill>
                  <a:round/>
                  <a:headEnd/>
                  <a:tailEnd/>
                </a:ln>
                <a:solidFill>
                  <a:schemeClr val="bg2"/>
                </a:solidFill>
                <a:latin typeface="Arial Black"/>
              </a:rPr>
              <a:t>Não urgente</a:t>
            </a:r>
          </a:p>
        </p:txBody>
      </p:sp>
      <p:sp>
        <p:nvSpPr>
          <p:cNvPr id="25604" name="WordArt 4"/>
          <p:cNvSpPr>
            <a:spLocks noChangeArrowheads="1" noChangeShapeType="1" noTextEdit="1"/>
          </p:cNvSpPr>
          <p:nvPr/>
        </p:nvSpPr>
        <p:spPr bwMode="auto">
          <a:xfrm rot="-5396135">
            <a:off x="-933450" y="1562100"/>
            <a:ext cx="2667000" cy="647700"/>
          </a:xfrm>
          <a:prstGeom prst="rect">
            <a:avLst/>
          </a:prstGeom>
        </p:spPr>
        <p:txBody>
          <a:bodyPr wrap="none" fromWordArt="1">
            <a:prstTxWarp prst="textPlain">
              <a:avLst>
                <a:gd name="adj" fmla="val 50000"/>
              </a:avLst>
            </a:prstTxWarp>
          </a:bodyPr>
          <a:lstStyle/>
          <a:p>
            <a:pPr algn="ctr"/>
            <a:r>
              <a:rPr lang="pt-PT" sz="3600" kern="10">
                <a:ln w="9525">
                  <a:solidFill>
                    <a:srgbClr val="000000"/>
                  </a:solidFill>
                  <a:round/>
                  <a:headEnd/>
                  <a:tailEnd/>
                </a:ln>
                <a:solidFill>
                  <a:schemeClr val="bg2"/>
                </a:solidFill>
                <a:latin typeface="Arial Black"/>
              </a:rPr>
              <a:t>Importante</a:t>
            </a:r>
          </a:p>
        </p:txBody>
      </p:sp>
      <p:sp>
        <p:nvSpPr>
          <p:cNvPr id="25605" name="WordArt 5"/>
          <p:cNvSpPr>
            <a:spLocks noChangeArrowheads="1" noChangeShapeType="1" noTextEdit="1"/>
          </p:cNvSpPr>
          <p:nvPr/>
        </p:nvSpPr>
        <p:spPr bwMode="auto">
          <a:xfrm rot="-5400000">
            <a:off x="-933450" y="4743450"/>
            <a:ext cx="2667000" cy="647700"/>
          </a:xfrm>
          <a:prstGeom prst="rect">
            <a:avLst/>
          </a:prstGeom>
        </p:spPr>
        <p:txBody>
          <a:bodyPr wrap="none" fromWordArt="1">
            <a:prstTxWarp prst="textPlain">
              <a:avLst>
                <a:gd name="adj" fmla="val 50000"/>
              </a:avLst>
            </a:prstTxWarp>
          </a:bodyPr>
          <a:lstStyle/>
          <a:p>
            <a:pPr algn="ctr"/>
            <a:r>
              <a:rPr lang="pt-PT" sz="3600" kern="10">
                <a:ln w="9525">
                  <a:solidFill>
                    <a:srgbClr val="000000"/>
                  </a:solidFill>
                  <a:round/>
                  <a:headEnd/>
                  <a:tailEnd/>
                </a:ln>
                <a:solidFill>
                  <a:schemeClr val="bg2"/>
                </a:solidFill>
                <a:latin typeface="Arial Black"/>
              </a:rPr>
              <a:t>Não importante</a:t>
            </a:r>
          </a:p>
        </p:txBody>
      </p:sp>
      <p:grpSp>
        <p:nvGrpSpPr>
          <p:cNvPr id="25606" name="Group 6"/>
          <p:cNvGrpSpPr>
            <a:grpSpLocks/>
          </p:cNvGrpSpPr>
          <p:nvPr/>
        </p:nvGrpSpPr>
        <p:grpSpPr bwMode="auto">
          <a:xfrm flipH="1">
            <a:off x="0" y="304800"/>
            <a:ext cx="8458200" cy="6248400"/>
            <a:chOff x="192" y="192"/>
            <a:chExt cx="5328" cy="3936"/>
          </a:xfrm>
        </p:grpSpPr>
        <p:grpSp>
          <p:nvGrpSpPr>
            <p:cNvPr id="25611" name="Group 7"/>
            <p:cNvGrpSpPr>
              <a:grpSpLocks/>
            </p:cNvGrpSpPr>
            <p:nvPr/>
          </p:nvGrpSpPr>
          <p:grpSpPr bwMode="auto">
            <a:xfrm>
              <a:off x="240" y="192"/>
              <a:ext cx="5280" cy="3936"/>
              <a:chOff x="240" y="192"/>
              <a:chExt cx="5280" cy="3936"/>
            </a:xfrm>
          </p:grpSpPr>
          <p:sp>
            <p:nvSpPr>
              <p:cNvPr id="25658" name="Line 8"/>
              <p:cNvSpPr>
                <a:spLocks noChangeShapeType="1"/>
              </p:cNvSpPr>
              <p:nvPr/>
            </p:nvSpPr>
            <p:spPr bwMode="auto">
              <a:xfrm>
                <a:off x="240" y="2160"/>
                <a:ext cx="5280" cy="0"/>
              </a:xfrm>
              <a:prstGeom prst="line">
                <a:avLst/>
              </a:prstGeom>
              <a:noFill/>
              <a:ln w="9525">
                <a:solidFill>
                  <a:schemeClr val="tx1"/>
                </a:solidFill>
                <a:round/>
                <a:headEnd/>
                <a:tailEnd/>
              </a:ln>
            </p:spPr>
            <p:txBody>
              <a:bodyPr wrap="none" anchor="ctr"/>
              <a:lstStyle/>
              <a:p>
                <a:endParaRPr lang="pt-PT"/>
              </a:p>
            </p:txBody>
          </p:sp>
          <p:sp>
            <p:nvSpPr>
              <p:cNvPr id="25659" name="Line 9"/>
              <p:cNvSpPr>
                <a:spLocks noChangeShapeType="1"/>
              </p:cNvSpPr>
              <p:nvPr/>
            </p:nvSpPr>
            <p:spPr bwMode="auto">
              <a:xfrm>
                <a:off x="2880" y="192"/>
                <a:ext cx="0" cy="3936"/>
              </a:xfrm>
              <a:prstGeom prst="line">
                <a:avLst/>
              </a:prstGeom>
              <a:noFill/>
              <a:ln w="9525">
                <a:solidFill>
                  <a:schemeClr val="tx1"/>
                </a:solidFill>
                <a:round/>
                <a:headEnd/>
                <a:tailEnd/>
              </a:ln>
            </p:spPr>
            <p:txBody>
              <a:bodyPr wrap="none" anchor="ctr"/>
              <a:lstStyle/>
              <a:p>
                <a:endParaRPr lang="pt-PT"/>
              </a:p>
            </p:txBody>
          </p:sp>
        </p:grpSp>
        <p:grpSp>
          <p:nvGrpSpPr>
            <p:cNvPr id="25612" name="Group 10"/>
            <p:cNvGrpSpPr>
              <a:grpSpLocks/>
            </p:cNvGrpSpPr>
            <p:nvPr/>
          </p:nvGrpSpPr>
          <p:grpSpPr bwMode="auto">
            <a:xfrm>
              <a:off x="192" y="2160"/>
              <a:ext cx="5328" cy="48"/>
              <a:chOff x="-2" y="1536"/>
              <a:chExt cx="5762" cy="670"/>
            </a:xfrm>
          </p:grpSpPr>
          <p:grpSp>
            <p:nvGrpSpPr>
              <p:cNvPr id="25636" name="Group 11"/>
              <p:cNvGrpSpPr>
                <a:grpSpLocks/>
              </p:cNvGrpSpPr>
              <p:nvPr/>
            </p:nvGrpSpPr>
            <p:grpSpPr bwMode="auto">
              <a:xfrm flipH="1">
                <a:off x="-2" y="1562"/>
                <a:ext cx="5762" cy="638"/>
                <a:chOff x="-2" y="1562"/>
                <a:chExt cx="5762" cy="638"/>
              </a:xfrm>
            </p:grpSpPr>
            <p:sp>
              <p:nvSpPr>
                <p:cNvPr id="25639" name="Freeform 12"/>
                <p:cNvSpPr>
                  <a:spLocks/>
                </p:cNvSpPr>
                <p:nvPr/>
              </p:nvSpPr>
              <p:spPr bwMode="ltGray">
                <a:xfrm rot="-5400000">
                  <a:off x="2559" y="-993"/>
                  <a:ext cx="624" cy="5745"/>
                </a:xfrm>
                <a:custGeom>
                  <a:avLst/>
                  <a:gdLst>
                    <a:gd name="T0" fmla="*/ 0 w 1000"/>
                    <a:gd name="T1" fmla="*/ 0 h 720"/>
                    <a:gd name="T2" fmla="*/ 0 w 1000"/>
                    <a:gd name="T3" fmla="*/ 185812323 h 720"/>
                    <a:gd name="T4" fmla="*/ 59 w 1000"/>
                    <a:gd name="T5" fmla="*/ 185812323 h 720"/>
                    <a:gd name="T6" fmla="*/ 59 w 1000"/>
                    <a:gd name="T7" fmla="*/ 0 h 720"/>
                    <a:gd name="T8" fmla="*/ 0 w 1000"/>
                    <a:gd name="T9" fmla="*/ 0 h 720"/>
                    <a:gd name="T10" fmla="*/ 0 60000 65536"/>
                    <a:gd name="T11" fmla="*/ 0 60000 65536"/>
                    <a:gd name="T12" fmla="*/ 0 60000 65536"/>
                    <a:gd name="T13" fmla="*/ 0 60000 65536"/>
                    <a:gd name="T14" fmla="*/ 0 60000 65536"/>
                    <a:gd name="T15" fmla="*/ 0 w 1000"/>
                    <a:gd name="T16" fmla="*/ 0 h 720"/>
                    <a:gd name="T17" fmla="*/ 1000 w 1000"/>
                    <a:gd name="T18" fmla="*/ 720 h 720"/>
                  </a:gdLst>
                  <a:ahLst/>
                  <a:cxnLst>
                    <a:cxn ang="T10">
                      <a:pos x="T0" y="T1"/>
                    </a:cxn>
                    <a:cxn ang="T11">
                      <a:pos x="T2" y="T3"/>
                    </a:cxn>
                    <a:cxn ang="T12">
                      <a:pos x="T4" y="T5"/>
                    </a:cxn>
                    <a:cxn ang="T13">
                      <a:pos x="T6" y="T7"/>
                    </a:cxn>
                    <a:cxn ang="T14">
                      <a:pos x="T8" y="T9"/>
                    </a:cxn>
                  </a:cxnLst>
                  <a:rect l="T15" t="T16" r="T17" b="T18"/>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endParaRPr lang="pt-PT"/>
                </a:p>
              </p:txBody>
            </p:sp>
            <p:sp>
              <p:nvSpPr>
                <p:cNvPr id="25640" name="Freeform 13"/>
                <p:cNvSpPr>
                  <a:spLocks/>
                </p:cNvSpPr>
                <p:nvPr/>
              </p:nvSpPr>
              <p:spPr bwMode="ltGray">
                <a:xfrm rot="-5400000">
                  <a:off x="1323" y="1669"/>
                  <a:ext cx="624" cy="421"/>
                </a:xfrm>
                <a:custGeom>
                  <a:avLst/>
                  <a:gdLst>
                    <a:gd name="T0" fmla="*/ 0 w 624"/>
                    <a:gd name="T1" fmla="*/ 0 h 317"/>
                    <a:gd name="T2" fmla="*/ 0 w 624"/>
                    <a:gd name="T3" fmla="*/ 1490 h 317"/>
                    <a:gd name="T4" fmla="*/ 624 w 624"/>
                    <a:gd name="T5" fmla="*/ 1490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pt-PT"/>
                </a:p>
              </p:txBody>
            </p:sp>
            <p:sp>
              <p:nvSpPr>
                <p:cNvPr id="25641" name="Freeform 14"/>
                <p:cNvSpPr>
                  <a:spLocks/>
                </p:cNvSpPr>
                <p:nvPr/>
              </p:nvSpPr>
              <p:spPr bwMode="ltGray">
                <a:xfrm rot="-5400000">
                  <a:off x="982" y="1669"/>
                  <a:ext cx="624" cy="422"/>
                </a:xfrm>
                <a:custGeom>
                  <a:avLst/>
                  <a:gdLst>
                    <a:gd name="T0" fmla="*/ 0 w 624"/>
                    <a:gd name="T1" fmla="*/ 0 h 317"/>
                    <a:gd name="T2" fmla="*/ 0 w 624"/>
                    <a:gd name="T3" fmla="*/ 1515 h 317"/>
                    <a:gd name="T4" fmla="*/ 624 w 624"/>
                    <a:gd name="T5" fmla="*/ 1515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endParaRPr lang="pt-PT"/>
                </a:p>
              </p:txBody>
            </p:sp>
            <p:sp>
              <p:nvSpPr>
                <p:cNvPr id="25642" name="Freeform 15"/>
                <p:cNvSpPr>
                  <a:spLocks/>
                </p:cNvSpPr>
                <p:nvPr/>
              </p:nvSpPr>
              <p:spPr bwMode="ltGray">
                <a:xfrm rot="-5400000">
                  <a:off x="-57" y="1752"/>
                  <a:ext cx="624" cy="255"/>
                </a:xfrm>
                <a:custGeom>
                  <a:avLst/>
                  <a:gdLst>
                    <a:gd name="T0" fmla="*/ 0 w 624"/>
                    <a:gd name="T1" fmla="*/ 6 h 370"/>
                    <a:gd name="T2" fmla="*/ 0 w 624"/>
                    <a:gd name="T3" fmla="*/ 34 h 370"/>
                    <a:gd name="T4" fmla="*/ 624 w 624"/>
                    <a:gd name="T5" fmla="*/ 34 h 370"/>
                    <a:gd name="T6" fmla="*/ 624 w 624"/>
                    <a:gd name="T7" fmla="*/ 6 h 370"/>
                    <a:gd name="T8" fmla="*/ 384 w 624"/>
                    <a:gd name="T9" fmla="*/ 1 h 370"/>
                    <a:gd name="T10" fmla="*/ 0 w 624"/>
                    <a:gd name="T11" fmla="*/ 6 h 370"/>
                    <a:gd name="T12" fmla="*/ 0 60000 65536"/>
                    <a:gd name="T13" fmla="*/ 0 60000 65536"/>
                    <a:gd name="T14" fmla="*/ 0 60000 65536"/>
                    <a:gd name="T15" fmla="*/ 0 60000 65536"/>
                    <a:gd name="T16" fmla="*/ 0 60000 65536"/>
                    <a:gd name="T17" fmla="*/ 0 60000 65536"/>
                    <a:gd name="T18" fmla="*/ 0 w 624"/>
                    <a:gd name="T19" fmla="*/ 0 h 370"/>
                    <a:gd name="T20" fmla="*/ 624 w 624"/>
                    <a:gd name="T21" fmla="*/ 370 h 370"/>
                  </a:gdLst>
                  <a:ahLst/>
                  <a:cxnLst>
                    <a:cxn ang="T12">
                      <a:pos x="T0" y="T1"/>
                    </a:cxn>
                    <a:cxn ang="T13">
                      <a:pos x="T2" y="T3"/>
                    </a:cxn>
                    <a:cxn ang="T14">
                      <a:pos x="T4" y="T5"/>
                    </a:cxn>
                    <a:cxn ang="T15">
                      <a:pos x="T6" y="T7"/>
                    </a:cxn>
                    <a:cxn ang="T16">
                      <a:pos x="T8" y="T9"/>
                    </a:cxn>
                    <a:cxn ang="T17">
                      <a:pos x="T10" y="T11"/>
                    </a:cxn>
                  </a:cxnLst>
                  <a:rect l="T18" t="T19" r="T20" b="T21"/>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endParaRPr lang="pt-PT"/>
                </a:p>
              </p:txBody>
            </p:sp>
            <p:sp>
              <p:nvSpPr>
                <p:cNvPr id="25643" name="Freeform 16"/>
                <p:cNvSpPr>
                  <a:spLocks/>
                </p:cNvSpPr>
                <p:nvPr/>
              </p:nvSpPr>
              <p:spPr bwMode="ltGray">
                <a:xfrm rot="-5400000">
                  <a:off x="664" y="1733"/>
                  <a:ext cx="624" cy="294"/>
                </a:xfrm>
                <a:custGeom>
                  <a:avLst/>
                  <a:gdLst>
                    <a:gd name="T0" fmla="*/ 0 w 624"/>
                    <a:gd name="T1" fmla="*/ 0 h 317"/>
                    <a:gd name="T2" fmla="*/ 0 w 624"/>
                    <a:gd name="T3" fmla="*/ 173 h 317"/>
                    <a:gd name="T4" fmla="*/ 624 w 624"/>
                    <a:gd name="T5" fmla="*/ 173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endParaRPr lang="pt-PT"/>
                </a:p>
              </p:txBody>
            </p:sp>
            <p:sp>
              <p:nvSpPr>
                <p:cNvPr id="25644" name="Freeform 17"/>
                <p:cNvSpPr>
                  <a:spLocks/>
                </p:cNvSpPr>
                <p:nvPr/>
              </p:nvSpPr>
              <p:spPr bwMode="ltGray">
                <a:xfrm rot="-5400000">
                  <a:off x="442" y="1699"/>
                  <a:ext cx="624" cy="362"/>
                </a:xfrm>
                <a:custGeom>
                  <a:avLst/>
                  <a:gdLst>
                    <a:gd name="T0" fmla="*/ 0 w 624"/>
                    <a:gd name="T1" fmla="*/ 0 h 272"/>
                    <a:gd name="T2" fmla="*/ 0 w 624"/>
                    <a:gd name="T3" fmla="*/ 1511 h 272"/>
                    <a:gd name="T4" fmla="*/ 240 w 624"/>
                    <a:gd name="T5" fmla="*/ 1334 h 272"/>
                    <a:gd name="T6" fmla="*/ 624 w 624"/>
                    <a:gd name="T7" fmla="*/ 151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 name="T18" fmla="*/ 0 w 624"/>
                    <a:gd name="T19" fmla="*/ 0 h 272"/>
                    <a:gd name="T20" fmla="*/ 624 w 624"/>
                    <a:gd name="T21" fmla="*/ 272 h 272"/>
                  </a:gdLst>
                  <a:ahLst/>
                  <a:cxnLst>
                    <a:cxn ang="T12">
                      <a:pos x="T0" y="T1"/>
                    </a:cxn>
                    <a:cxn ang="T13">
                      <a:pos x="T2" y="T3"/>
                    </a:cxn>
                    <a:cxn ang="T14">
                      <a:pos x="T4" y="T5"/>
                    </a:cxn>
                    <a:cxn ang="T15">
                      <a:pos x="T6" y="T7"/>
                    </a:cxn>
                    <a:cxn ang="T16">
                      <a:pos x="T8" y="T9"/>
                    </a:cxn>
                    <a:cxn ang="T17">
                      <a:pos x="T10" y="T11"/>
                    </a:cxn>
                  </a:cxnLst>
                  <a:rect l="T18" t="T19" r="T20" b="T21"/>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pt-PT"/>
                </a:p>
              </p:txBody>
            </p:sp>
            <p:sp>
              <p:nvSpPr>
                <p:cNvPr id="25645" name="Freeform 18"/>
                <p:cNvSpPr>
                  <a:spLocks/>
                </p:cNvSpPr>
                <p:nvPr/>
              </p:nvSpPr>
              <p:spPr bwMode="ltGray">
                <a:xfrm rot="-5400000">
                  <a:off x="156" y="1726"/>
                  <a:ext cx="632" cy="315"/>
                </a:xfrm>
                <a:custGeom>
                  <a:avLst/>
                  <a:gdLst>
                    <a:gd name="T0" fmla="*/ 8 w 632"/>
                    <a:gd name="T1" fmla="*/ 20 h 362"/>
                    <a:gd name="T2" fmla="*/ 8 w 632"/>
                    <a:gd name="T3" fmla="*/ 137 h 362"/>
                    <a:gd name="T4" fmla="*/ 248 w 632"/>
                    <a:gd name="T5" fmla="*/ 137 h 362"/>
                    <a:gd name="T6" fmla="*/ 632 w 632"/>
                    <a:gd name="T7" fmla="*/ 137 h 362"/>
                    <a:gd name="T8" fmla="*/ 632 w 632"/>
                    <a:gd name="T9" fmla="*/ 20 h 362"/>
                    <a:gd name="T10" fmla="*/ 104 w 632"/>
                    <a:gd name="T11" fmla="*/ 20 h 362"/>
                    <a:gd name="T12" fmla="*/ 8 w 632"/>
                    <a:gd name="T13" fmla="*/ 20 h 362"/>
                    <a:gd name="T14" fmla="*/ 0 60000 65536"/>
                    <a:gd name="T15" fmla="*/ 0 60000 65536"/>
                    <a:gd name="T16" fmla="*/ 0 60000 65536"/>
                    <a:gd name="T17" fmla="*/ 0 60000 65536"/>
                    <a:gd name="T18" fmla="*/ 0 60000 65536"/>
                    <a:gd name="T19" fmla="*/ 0 60000 65536"/>
                    <a:gd name="T20" fmla="*/ 0 60000 65536"/>
                    <a:gd name="T21" fmla="*/ 0 w 632"/>
                    <a:gd name="T22" fmla="*/ 0 h 362"/>
                    <a:gd name="T23" fmla="*/ 632 w 632"/>
                    <a:gd name="T24" fmla="*/ 362 h 3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pt-PT"/>
                </a:p>
              </p:txBody>
            </p:sp>
            <p:sp>
              <p:nvSpPr>
                <p:cNvPr id="25646" name="Freeform 19"/>
                <p:cNvSpPr>
                  <a:spLocks/>
                </p:cNvSpPr>
                <p:nvPr/>
              </p:nvSpPr>
              <p:spPr bwMode="ltGray">
                <a:xfrm rot="-5400000">
                  <a:off x="3211" y="1664"/>
                  <a:ext cx="624" cy="421"/>
                </a:xfrm>
                <a:custGeom>
                  <a:avLst/>
                  <a:gdLst>
                    <a:gd name="T0" fmla="*/ 0 w 624"/>
                    <a:gd name="T1" fmla="*/ 0 h 317"/>
                    <a:gd name="T2" fmla="*/ 0 w 624"/>
                    <a:gd name="T3" fmla="*/ 1490 h 317"/>
                    <a:gd name="T4" fmla="*/ 624 w 624"/>
                    <a:gd name="T5" fmla="*/ 1490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pt-PT"/>
                </a:p>
              </p:txBody>
            </p:sp>
            <p:sp>
              <p:nvSpPr>
                <p:cNvPr id="25647" name="Freeform 20"/>
                <p:cNvSpPr>
                  <a:spLocks/>
                </p:cNvSpPr>
                <p:nvPr/>
              </p:nvSpPr>
              <p:spPr bwMode="ltGray">
                <a:xfrm rot="-5400000">
                  <a:off x="2870" y="1664"/>
                  <a:ext cx="624" cy="422"/>
                </a:xfrm>
                <a:custGeom>
                  <a:avLst/>
                  <a:gdLst>
                    <a:gd name="T0" fmla="*/ 0 w 624"/>
                    <a:gd name="T1" fmla="*/ 0 h 317"/>
                    <a:gd name="T2" fmla="*/ 0 w 624"/>
                    <a:gd name="T3" fmla="*/ 1515 h 317"/>
                    <a:gd name="T4" fmla="*/ 624 w 624"/>
                    <a:gd name="T5" fmla="*/ 1515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endParaRPr lang="pt-PT"/>
                </a:p>
              </p:txBody>
            </p:sp>
            <p:sp>
              <p:nvSpPr>
                <p:cNvPr id="25648" name="Freeform 21"/>
                <p:cNvSpPr>
                  <a:spLocks/>
                </p:cNvSpPr>
                <p:nvPr/>
              </p:nvSpPr>
              <p:spPr bwMode="ltGray">
                <a:xfrm rot="-5400000">
                  <a:off x="1830" y="1747"/>
                  <a:ext cx="624" cy="255"/>
                </a:xfrm>
                <a:custGeom>
                  <a:avLst/>
                  <a:gdLst>
                    <a:gd name="T0" fmla="*/ 0 w 624"/>
                    <a:gd name="T1" fmla="*/ 6 h 370"/>
                    <a:gd name="T2" fmla="*/ 0 w 624"/>
                    <a:gd name="T3" fmla="*/ 34 h 370"/>
                    <a:gd name="T4" fmla="*/ 624 w 624"/>
                    <a:gd name="T5" fmla="*/ 34 h 370"/>
                    <a:gd name="T6" fmla="*/ 624 w 624"/>
                    <a:gd name="T7" fmla="*/ 6 h 370"/>
                    <a:gd name="T8" fmla="*/ 384 w 624"/>
                    <a:gd name="T9" fmla="*/ 1 h 370"/>
                    <a:gd name="T10" fmla="*/ 0 w 624"/>
                    <a:gd name="T11" fmla="*/ 6 h 370"/>
                    <a:gd name="T12" fmla="*/ 0 60000 65536"/>
                    <a:gd name="T13" fmla="*/ 0 60000 65536"/>
                    <a:gd name="T14" fmla="*/ 0 60000 65536"/>
                    <a:gd name="T15" fmla="*/ 0 60000 65536"/>
                    <a:gd name="T16" fmla="*/ 0 60000 65536"/>
                    <a:gd name="T17" fmla="*/ 0 60000 65536"/>
                    <a:gd name="T18" fmla="*/ 0 w 624"/>
                    <a:gd name="T19" fmla="*/ 0 h 370"/>
                    <a:gd name="T20" fmla="*/ 624 w 624"/>
                    <a:gd name="T21" fmla="*/ 370 h 370"/>
                  </a:gdLst>
                  <a:ahLst/>
                  <a:cxnLst>
                    <a:cxn ang="T12">
                      <a:pos x="T0" y="T1"/>
                    </a:cxn>
                    <a:cxn ang="T13">
                      <a:pos x="T2" y="T3"/>
                    </a:cxn>
                    <a:cxn ang="T14">
                      <a:pos x="T4" y="T5"/>
                    </a:cxn>
                    <a:cxn ang="T15">
                      <a:pos x="T6" y="T7"/>
                    </a:cxn>
                    <a:cxn ang="T16">
                      <a:pos x="T8" y="T9"/>
                    </a:cxn>
                    <a:cxn ang="T17">
                      <a:pos x="T10" y="T11"/>
                    </a:cxn>
                  </a:cxnLst>
                  <a:rect l="T18" t="T19" r="T20" b="T21"/>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endParaRPr lang="pt-PT"/>
                </a:p>
              </p:txBody>
            </p:sp>
            <p:sp>
              <p:nvSpPr>
                <p:cNvPr id="25649" name="Freeform 22"/>
                <p:cNvSpPr>
                  <a:spLocks/>
                </p:cNvSpPr>
                <p:nvPr/>
              </p:nvSpPr>
              <p:spPr bwMode="ltGray">
                <a:xfrm rot="-5400000">
                  <a:off x="2551" y="1728"/>
                  <a:ext cx="624" cy="294"/>
                </a:xfrm>
                <a:custGeom>
                  <a:avLst/>
                  <a:gdLst>
                    <a:gd name="T0" fmla="*/ 0 w 624"/>
                    <a:gd name="T1" fmla="*/ 0 h 317"/>
                    <a:gd name="T2" fmla="*/ 0 w 624"/>
                    <a:gd name="T3" fmla="*/ 173 h 317"/>
                    <a:gd name="T4" fmla="*/ 624 w 624"/>
                    <a:gd name="T5" fmla="*/ 173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endParaRPr lang="pt-PT"/>
                </a:p>
              </p:txBody>
            </p:sp>
            <p:sp>
              <p:nvSpPr>
                <p:cNvPr id="25650" name="Freeform 23"/>
                <p:cNvSpPr>
                  <a:spLocks/>
                </p:cNvSpPr>
                <p:nvPr/>
              </p:nvSpPr>
              <p:spPr bwMode="ltGray">
                <a:xfrm rot="-5400000">
                  <a:off x="2330" y="1694"/>
                  <a:ext cx="624" cy="361"/>
                </a:xfrm>
                <a:custGeom>
                  <a:avLst/>
                  <a:gdLst>
                    <a:gd name="T0" fmla="*/ 0 w 624"/>
                    <a:gd name="T1" fmla="*/ 0 h 272"/>
                    <a:gd name="T2" fmla="*/ 0 w 624"/>
                    <a:gd name="T3" fmla="*/ 1486 h 272"/>
                    <a:gd name="T4" fmla="*/ 240 w 624"/>
                    <a:gd name="T5" fmla="*/ 1313 h 272"/>
                    <a:gd name="T6" fmla="*/ 624 w 624"/>
                    <a:gd name="T7" fmla="*/ 1486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 name="T18" fmla="*/ 0 w 624"/>
                    <a:gd name="T19" fmla="*/ 0 h 272"/>
                    <a:gd name="T20" fmla="*/ 624 w 624"/>
                    <a:gd name="T21" fmla="*/ 272 h 272"/>
                  </a:gdLst>
                  <a:ahLst/>
                  <a:cxnLst>
                    <a:cxn ang="T12">
                      <a:pos x="T0" y="T1"/>
                    </a:cxn>
                    <a:cxn ang="T13">
                      <a:pos x="T2" y="T3"/>
                    </a:cxn>
                    <a:cxn ang="T14">
                      <a:pos x="T4" y="T5"/>
                    </a:cxn>
                    <a:cxn ang="T15">
                      <a:pos x="T6" y="T7"/>
                    </a:cxn>
                    <a:cxn ang="T16">
                      <a:pos x="T8" y="T9"/>
                    </a:cxn>
                    <a:cxn ang="T17">
                      <a:pos x="T10" y="T11"/>
                    </a:cxn>
                  </a:cxnLst>
                  <a:rect l="T18" t="T19" r="T20" b="T21"/>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pt-PT"/>
                </a:p>
              </p:txBody>
            </p:sp>
            <p:sp>
              <p:nvSpPr>
                <p:cNvPr id="25651" name="Freeform 24"/>
                <p:cNvSpPr>
                  <a:spLocks/>
                </p:cNvSpPr>
                <p:nvPr/>
              </p:nvSpPr>
              <p:spPr bwMode="ltGray">
                <a:xfrm rot="-5400000">
                  <a:off x="2043" y="1721"/>
                  <a:ext cx="632" cy="316"/>
                </a:xfrm>
                <a:custGeom>
                  <a:avLst/>
                  <a:gdLst>
                    <a:gd name="T0" fmla="*/ 8 w 632"/>
                    <a:gd name="T1" fmla="*/ 20 h 362"/>
                    <a:gd name="T2" fmla="*/ 8 w 632"/>
                    <a:gd name="T3" fmla="*/ 141 h 362"/>
                    <a:gd name="T4" fmla="*/ 248 w 632"/>
                    <a:gd name="T5" fmla="*/ 141 h 362"/>
                    <a:gd name="T6" fmla="*/ 632 w 632"/>
                    <a:gd name="T7" fmla="*/ 141 h 362"/>
                    <a:gd name="T8" fmla="*/ 632 w 632"/>
                    <a:gd name="T9" fmla="*/ 20 h 362"/>
                    <a:gd name="T10" fmla="*/ 104 w 632"/>
                    <a:gd name="T11" fmla="*/ 20 h 362"/>
                    <a:gd name="T12" fmla="*/ 8 w 632"/>
                    <a:gd name="T13" fmla="*/ 20 h 362"/>
                    <a:gd name="T14" fmla="*/ 0 60000 65536"/>
                    <a:gd name="T15" fmla="*/ 0 60000 65536"/>
                    <a:gd name="T16" fmla="*/ 0 60000 65536"/>
                    <a:gd name="T17" fmla="*/ 0 60000 65536"/>
                    <a:gd name="T18" fmla="*/ 0 60000 65536"/>
                    <a:gd name="T19" fmla="*/ 0 60000 65536"/>
                    <a:gd name="T20" fmla="*/ 0 60000 65536"/>
                    <a:gd name="T21" fmla="*/ 0 w 632"/>
                    <a:gd name="T22" fmla="*/ 0 h 362"/>
                    <a:gd name="T23" fmla="*/ 632 w 632"/>
                    <a:gd name="T24" fmla="*/ 362 h 3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endParaRPr lang="pt-PT"/>
                </a:p>
              </p:txBody>
            </p:sp>
            <p:sp>
              <p:nvSpPr>
                <p:cNvPr id="25652" name="Freeform 25"/>
                <p:cNvSpPr>
                  <a:spLocks/>
                </p:cNvSpPr>
                <p:nvPr/>
              </p:nvSpPr>
              <p:spPr bwMode="ltGray">
                <a:xfrm rot="-5400000">
                  <a:off x="4077" y="1669"/>
                  <a:ext cx="624" cy="421"/>
                </a:xfrm>
                <a:custGeom>
                  <a:avLst/>
                  <a:gdLst>
                    <a:gd name="T0" fmla="*/ 0 w 624"/>
                    <a:gd name="T1" fmla="*/ 0 h 317"/>
                    <a:gd name="T2" fmla="*/ 0 w 624"/>
                    <a:gd name="T3" fmla="*/ 1490 h 317"/>
                    <a:gd name="T4" fmla="*/ 624 w 624"/>
                    <a:gd name="T5" fmla="*/ 1490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endParaRPr lang="pt-PT"/>
                </a:p>
              </p:txBody>
            </p:sp>
            <p:sp>
              <p:nvSpPr>
                <p:cNvPr id="25653" name="Freeform 26"/>
                <p:cNvSpPr>
                  <a:spLocks/>
                </p:cNvSpPr>
                <p:nvPr/>
              </p:nvSpPr>
              <p:spPr bwMode="ltGray">
                <a:xfrm rot="-5400000">
                  <a:off x="3736" y="1669"/>
                  <a:ext cx="624" cy="422"/>
                </a:xfrm>
                <a:custGeom>
                  <a:avLst/>
                  <a:gdLst>
                    <a:gd name="T0" fmla="*/ 0 w 624"/>
                    <a:gd name="T1" fmla="*/ 0 h 317"/>
                    <a:gd name="T2" fmla="*/ 0 w 624"/>
                    <a:gd name="T3" fmla="*/ 1515 h 317"/>
                    <a:gd name="T4" fmla="*/ 624 w 624"/>
                    <a:gd name="T5" fmla="*/ 1515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endParaRPr lang="pt-PT"/>
                </a:p>
              </p:txBody>
            </p:sp>
            <p:sp>
              <p:nvSpPr>
                <p:cNvPr id="25654" name="Freeform 27"/>
                <p:cNvSpPr>
                  <a:spLocks/>
                </p:cNvSpPr>
                <p:nvPr/>
              </p:nvSpPr>
              <p:spPr bwMode="ltGray">
                <a:xfrm rot="-5400000">
                  <a:off x="4584" y="1747"/>
                  <a:ext cx="624" cy="255"/>
                </a:xfrm>
                <a:custGeom>
                  <a:avLst/>
                  <a:gdLst>
                    <a:gd name="T0" fmla="*/ 0 w 624"/>
                    <a:gd name="T1" fmla="*/ 6 h 370"/>
                    <a:gd name="T2" fmla="*/ 0 w 624"/>
                    <a:gd name="T3" fmla="*/ 34 h 370"/>
                    <a:gd name="T4" fmla="*/ 624 w 624"/>
                    <a:gd name="T5" fmla="*/ 34 h 370"/>
                    <a:gd name="T6" fmla="*/ 624 w 624"/>
                    <a:gd name="T7" fmla="*/ 6 h 370"/>
                    <a:gd name="T8" fmla="*/ 384 w 624"/>
                    <a:gd name="T9" fmla="*/ 1 h 370"/>
                    <a:gd name="T10" fmla="*/ 0 w 624"/>
                    <a:gd name="T11" fmla="*/ 6 h 370"/>
                    <a:gd name="T12" fmla="*/ 0 60000 65536"/>
                    <a:gd name="T13" fmla="*/ 0 60000 65536"/>
                    <a:gd name="T14" fmla="*/ 0 60000 65536"/>
                    <a:gd name="T15" fmla="*/ 0 60000 65536"/>
                    <a:gd name="T16" fmla="*/ 0 60000 65536"/>
                    <a:gd name="T17" fmla="*/ 0 60000 65536"/>
                    <a:gd name="T18" fmla="*/ 0 w 624"/>
                    <a:gd name="T19" fmla="*/ 0 h 370"/>
                    <a:gd name="T20" fmla="*/ 624 w 624"/>
                    <a:gd name="T21" fmla="*/ 370 h 370"/>
                  </a:gdLst>
                  <a:ahLst/>
                  <a:cxnLst>
                    <a:cxn ang="T12">
                      <a:pos x="T0" y="T1"/>
                    </a:cxn>
                    <a:cxn ang="T13">
                      <a:pos x="T2" y="T3"/>
                    </a:cxn>
                    <a:cxn ang="T14">
                      <a:pos x="T4" y="T5"/>
                    </a:cxn>
                    <a:cxn ang="T15">
                      <a:pos x="T6" y="T7"/>
                    </a:cxn>
                    <a:cxn ang="T16">
                      <a:pos x="T8" y="T9"/>
                    </a:cxn>
                    <a:cxn ang="T17">
                      <a:pos x="T10" y="T11"/>
                    </a:cxn>
                  </a:cxnLst>
                  <a:rect l="T18" t="T19" r="T20" b="T21"/>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endParaRPr lang="pt-PT"/>
                </a:p>
              </p:txBody>
            </p:sp>
            <p:sp>
              <p:nvSpPr>
                <p:cNvPr id="25655" name="Freeform 28"/>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 name="T15" fmla="*/ 0 w 291"/>
                    <a:gd name="T16" fmla="*/ 0 h 625"/>
                    <a:gd name="T17" fmla="*/ 291 w 291"/>
                    <a:gd name="T18" fmla="*/ 625 h 625"/>
                  </a:gdLst>
                  <a:ahLst/>
                  <a:cxnLst>
                    <a:cxn ang="T10">
                      <a:pos x="T0" y="T1"/>
                    </a:cxn>
                    <a:cxn ang="T11">
                      <a:pos x="T2" y="T3"/>
                    </a:cxn>
                    <a:cxn ang="T12">
                      <a:pos x="T4" y="T5"/>
                    </a:cxn>
                    <a:cxn ang="T13">
                      <a:pos x="T6" y="T7"/>
                    </a:cxn>
                    <a:cxn ang="T14">
                      <a:pos x="T8" y="T9"/>
                    </a:cxn>
                  </a:cxnLst>
                  <a:rect l="T15" t="T16" r="T17" b="T18"/>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endParaRPr lang="pt-PT"/>
                </a:p>
              </p:txBody>
            </p:sp>
            <p:sp>
              <p:nvSpPr>
                <p:cNvPr id="25656" name="Freeform 29"/>
                <p:cNvSpPr>
                  <a:spLocks/>
                </p:cNvSpPr>
                <p:nvPr/>
              </p:nvSpPr>
              <p:spPr bwMode="ltGray">
                <a:xfrm rot="-5400000">
                  <a:off x="5084" y="1694"/>
                  <a:ext cx="624" cy="361"/>
                </a:xfrm>
                <a:custGeom>
                  <a:avLst/>
                  <a:gdLst>
                    <a:gd name="T0" fmla="*/ 0 w 624"/>
                    <a:gd name="T1" fmla="*/ 0 h 272"/>
                    <a:gd name="T2" fmla="*/ 0 w 624"/>
                    <a:gd name="T3" fmla="*/ 1486 h 272"/>
                    <a:gd name="T4" fmla="*/ 240 w 624"/>
                    <a:gd name="T5" fmla="*/ 1313 h 272"/>
                    <a:gd name="T6" fmla="*/ 624 w 624"/>
                    <a:gd name="T7" fmla="*/ 1486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 name="T18" fmla="*/ 0 w 624"/>
                    <a:gd name="T19" fmla="*/ 0 h 272"/>
                    <a:gd name="T20" fmla="*/ 624 w 624"/>
                    <a:gd name="T21" fmla="*/ 272 h 272"/>
                  </a:gdLst>
                  <a:ahLst/>
                  <a:cxnLst>
                    <a:cxn ang="T12">
                      <a:pos x="T0" y="T1"/>
                    </a:cxn>
                    <a:cxn ang="T13">
                      <a:pos x="T2" y="T3"/>
                    </a:cxn>
                    <a:cxn ang="T14">
                      <a:pos x="T4" y="T5"/>
                    </a:cxn>
                    <a:cxn ang="T15">
                      <a:pos x="T6" y="T7"/>
                    </a:cxn>
                    <a:cxn ang="T16">
                      <a:pos x="T8" y="T9"/>
                    </a:cxn>
                    <a:cxn ang="T17">
                      <a:pos x="T10" y="T11"/>
                    </a:cxn>
                  </a:cxnLst>
                  <a:rect l="T18" t="T19" r="T20" b="T21"/>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pt-PT"/>
                </a:p>
              </p:txBody>
            </p:sp>
            <p:sp>
              <p:nvSpPr>
                <p:cNvPr id="25657" name="Freeform 30"/>
                <p:cNvSpPr>
                  <a:spLocks/>
                </p:cNvSpPr>
                <p:nvPr/>
              </p:nvSpPr>
              <p:spPr bwMode="ltGray">
                <a:xfrm rot="-5400000">
                  <a:off x="4797" y="1721"/>
                  <a:ext cx="632" cy="316"/>
                </a:xfrm>
                <a:custGeom>
                  <a:avLst/>
                  <a:gdLst>
                    <a:gd name="T0" fmla="*/ 8 w 632"/>
                    <a:gd name="T1" fmla="*/ 20 h 362"/>
                    <a:gd name="T2" fmla="*/ 8 w 632"/>
                    <a:gd name="T3" fmla="*/ 141 h 362"/>
                    <a:gd name="T4" fmla="*/ 248 w 632"/>
                    <a:gd name="T5" fmla="*/ 141 h 362"/>
                    <a:gd name="T6" fmla="*/ 632 w 632"/>
                    <a:gd name="T7" fmla="*/ 141 h 362"/>
                    <a:gd name="T8" fmla="*/ 632 w 632"/>
                    <a:gd name="T9" fmla="*/ 20 h 362"/>
                    <a:gd name="T10" fmla="*/ 104 w 632"/>
                    <a:gd name="T11" fmla="*/ 20 h 362"/>
                    <a:gd name="T12" fmla="*/ 8 w 632"/>
                    <a:gd name="T13" fmla="*/ 20 h 362"/>
                    <a:gd name="T14" fmla="*/ 0 60000 65536"/>
                    <a:gd name="T15" fmla="*/ 0 60000 65536"/>
                    <a:gd name="T16" fmla="*/ 0 60000 65536"/>
                    <a:gd name="T17" fmla="*/ 0 60000 65536"/>
                    <a:gd name="T18" fmla="*/ 0 60000 65536"/>
                    <a:gd name="T19" fmla="*/ 0 60000 65536"/>
                    <a:gd name="T20" fmla="*/ 0 60000 65536"/>
                    <a:gd name="T21" fmla="*/ 0 w 632"/>
                    <a:gd name="T22" fmla="*/ 0 h 362"/>
                    <a:gd name="T23" fmla="*/ 632 w 632"/>
                    <a:gd name="T24" fmla="*/ 362 h 3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pt-PT"/>
                </a:p>
              </p:txBody>
            </p:sp>
          </p:grpSp>
          <p:sp>
            <p:nvSpPr>
              <p:cNvPr id="25637" name="Freeform 31"/>
              <p:cNvSpPr>
                <a:spLocks/>
              </p:cNvSpPr>
              <p:nvPr/>
            </p:nvSpPr>
            <p:spPr bwMode="ltGray">
              <a:xfrm flipH="1">
                <a:off x="-2" y="1536"/>
                <a:ext cx="5762" cy="412"/>
              </a:xfrm>
              <a:custGeom>
                <a:avLst/>
                <a:gdLst>
                  <a:gd name="T0" fmla="*/ 0 w 5762"/>
                  <a:gd name="T1" fmla="*/ 295 h 385"/>
                  <a:gd name="T2" fmla="*/ 5762 w 5762"/>
                  <a:gd name="T3" fmla="*/ 281 h 385"/>
                  <a:gd name="T4" fmla="*/ 5762 w 5762"/>
                  <a:gd name="T5" fmla="*/ 4 h 385"/>
                  <a:gd name="T6" fmla="*/ 0 w 5762"/>
                  <a:gd name="T7" fmla="*/ 0 h 385"/>
                  <a:gd name="T8" fmla="*/ 0 w 5762"/>
                  <a:gd name="T9" fmla="*/ 295 h 385"/>
                  <a:gd name="T10" fmla="*/ 0 60000 65536"/>
                  <a:gd name="T11" fmla="*/ 0 60000 65536"/>
                  <a:gd name="T12" fmla="*/ 0 60000 65536"/>
                  <a:gd name="T13" fmla="*/ 0 60000 65536"/>
                  <a:gd name="T14" fmla="*/ 0 60000 65536"/>
                  <a:gd name="T15" fmla="*/ 0 w 5762"/>
                  <a:gd name="T16" fmla="*/ 0 h 385"/>
                  <a:gd name="T17" fmla="*/ 5762 w 5762"/>
                  <a:gd name="T18" fmla="*/ 385 h 385"/>
                </a:gdLst>
                <a:ahLst/>
                <a:cxnLst>
                  <a:cxn ang="T10">
                    <a:pos x="T0" y="T1"/>
                  </a:cxn>
                  <a:cxn ang="T11">
                    <a:pos x="T2" y="T3"/>
                  </a:cxn>
                  <a:cxn ang="T12">
                    <a:pos x="T4" y="T5"/>
                  </a:cxn>
                  <a:cxn ang="T13">
                    <a:pos x="T6" y="T7"/>
                  </a:cxn>
                  <a:cxn ang="T14">
                    <a:pos x="T8" y="T9"/>
                  </a:cxn>
                </a:cxnLst>
                <a:rect l="T15" t="T16" r="T17" b="T18"/>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w="9525" cap="flat">
                <a:noFill/>
                <a:prstDash val="solid"/>
                <a:miter lim="800000"/>
                <a:headEnd type="none" w="med" len="med"/>
                <a:tailEnd type="none" w="med" len="med"/>
              </a:ln>
            </p:spPr>
            <p:txBody>
              <a:bodyPr wrap="none" anchor="ctr"/>
              <a:lstStyle/>
              <a:p>
                <a:endParaRPr lang="pt-PT"/>
              </a:p>
            </p:txBody>
          </p:sp>
          <p:sp>
            <p:nvSpPr>
              <p:cNvPr id="25638" name="Freeform 32"/>
              <p:cNvSpPr>
                <a:spLocks/>
              </p:cNvSpPr>
              <p:nvPr/>
            </p:nvSpPr>
            <p:spPr bwMode="ltGray">
              <a:xfrm flipH="1">
                <a:off x="-2" y="2017"/>
                <a:ext cx="5761" cy="189"/>
              </a:xfrm>
              <a:custGeom>
                <a:avLst/>
                <a:gdLst>
                  <a:gd name="T0" fmla="*/ 0 w 5761"/>
                  <a:gd name="T1" fmla="*/ 28 h 189"/>
                  <a:gd name="T2" fmla="*/ 5761 w 5761"/>
                  <a:gd name="T3" fmla="*/ 0 h 189"/>
                  <a:gd name="T4" fmla="*/ 5761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 name="T15" fmla="*/ 0 w 5761"/>
                  <a:gd name="T16" fmla="*/ 0 h 189"/>
                  <a:gd name="T17" fmla="*/ 5761 w 5761"/>
                  <a:gd name="T18" fmla="*/ 189 h 189"/>
                </a:gdLst>
                <a:ahLst/>
                <a:cxnLst>
                  <a:cxn ang="T10">
                    <a:pos x="T0" y="T1"/>
                  </a:cxn>
                  <a:cxn ang="T11">
                    <a:pos x="T2" y="T3"/>
                  </a:cxn>
                  <a:cxn ang="T12">
                    <a:pos x="T4" y="T5"/>
                  </a:cxn>
                  <a:cxn ang="T13">
                    <a:pos x="T6" y="T7"/>
                  </a:cxn>
                  <a:cxn ang="T14">
                    <a:pos x="T8" y="T9"/>
                  </a:cxn>
                </a:cxnLst>
                <a:rect l="T15" t="T16" r="T17" b="T18"/>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w="9525" cap="flat">
                <a:noFill/>
                <a:prstDash val="solid"/>
                <a:miter lim="800000"/>
                <a:headEnd/>
                <a:tailEnd/>
              </a:ln>
            </p:spPr>
            <p:txBody>
              <a:bodyPr wrap="none" anchor="ctr"/>
              <a:lstStyle/>
              <a:p>
                <a:endParaRPr lang="pt-PT"/>
              </a:p>
            </p:txBody>
          </p:sp>
        </p:grpSp>
        <p:grpSp>
          <p:nvGrpSpPr>
            <p:cNvPr id="25613" name="Group 33"/>
            <p:cNvGrpSpPr>
              <a:grpSpLocks/>
            </p:cNvGrpSpPr>
            <p:nvPr/>
          </p:nvGrpSpPr>
          <p:grpSpPr bwMode="auto">
            <a:xfrm rot="-5400000">
              <a:off x="936" y="2136"/>
              <a:ext cx="3936" cy="48"/>
              <a:chOff x="-2" y="1536"/>
              <a:chExt cx="5762" cy="670"/>
            </a:xfrm>
          </p:grpSpPr>
          <p:grpSp>
            <p:nvGrpSpPr>
              <p:cNvPr id="25614" name="Group 34"/>
              <p:cNvGrpSpPr>
                <a:grpSpLocks/>
              </p:cNvGrpSpPr>
              <p:nvPr/>
            </p:nvGrpSpPr>
            <p:grpSpPr bwMode="auto">
              <a:xfrm flipH="1">
                <a:off x="-2" y="1562"/>
                <a:ext cx="5762" cy="638"/>
                <a:chOff x="-2" y="1562"/>
                <a:chExt cx="5762" cy="638"/>
              </a:xfrm>
            </p:grpSpPr>
            <p:sp>
              <p:nvSpPr>
                <p:cNvPr id="25617" name="Freeform 35"/>
                <p:cNvSpPr>
                  <a:spLocks/>
                </p:cNvSpPr>
                <p:nvPr/>
              </p:nvSpPr>
              <p:spPr bwMode="ltGray">
                <a:xfrm rot="-5400000">
                  <a:off x="2559" y="-993"/>
                  <a:ext cx="624" cy="5745"/>
                </a:xfrm>
                <a:custGeom>
                  <a:avLst/>
                  <a:gdLst>
                    <a:gd name="T0" fmla="*/ 0 w 1000"/>
                    <a:gd name="T1" fmla="*/ 0 h 720"/>
                    <a:gd name="T2" fmla="*/ 0 w 1000"/>
                    <a:gd name="T3" fmla="*/ 185812323 h 720"/>
                    <a:gd name="T4" fmla="*/ 59 w 1000"/>
                    <a:gd name="T5" fmla="*/ 185812323 h 720"/>
                    <a:gd name="T6" fmla="*/ 59 w 1000"/>
                    <a:gd name="T7" fmla="*/ 0 h 720"/>
                    <a:gd name="T8" fmla="*/ 0 w 1000"/>
                    <a:gd name="T9" fmla="*/ 0 h 720"/>
                    <a:gd name="T10" fmla="*/ 0 60000 65536"/>
                    <a:gd name="T11" fmla="*/ 0 60000 65536"/>
                    <a:gd name="T12" fmla="*/ 0 60000 65536"/>
                    <a:gd name="T13" fmla="*/ 0 60000 65536"/>
                    <a:gd name="T14" fmla="*/ 0 60000 65536"/>
                    <a:gd name="T15" fmla="*/ 0 w 1000"/>
                    <a:gd name="T16" fmla="*/ 0 h 720"/>
                    <a:gd name="T17" fmla="*/ 1000 w 1000"/>
                    <a:gd name="T18" fmla="*/ 720 h 720"/>
                  </a:gdLst>
                  <a:ahLst/>
                  <a:cxnLst>
                    <a:cxn ang="T10">
                      <a:pos x="T0" y="T1"/>
                    </a:cxn>
                    <a:cxn ang="T11">
                      <a:pos x="T2" y="T3"/>
                    </a:cxn>
                    <a:cxn ang="T12">
                      <a:pos x="T4" y="T5"/>
                    </a:cxn>
                    <a:cxn ang="T13">
                      <a:pos x="T6" y="T7"/>
                    </a:cxn>
                    <a:cxn ang="T14">
                      <a:pos x="T8" y="T9"/>
                    </a:cxn>
                  </a:cxnLst>
                  <a:rect l="T15" t="T16" r="T17" b="T18"/>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endParaRPr lang="pt-PT"/>
                </a:p>
              </p:txBody>
            </p:sp>
            <p:sp>
              <p:nvSpPr>
                <p:cNvPr id="25618" name="Freeform 36"/>
                <p:cNvSpPr>
                  <a:spLocks/>
                </p:cNvSpPr>
                <p:nvPr/>
              </p:nvSpPr>
              <p:spPr bwMode="ltGray">
                <a:xfrm rot="-5400000">
                  <a:off x="1323" y="1669"/>
                  <a:ext cx="624" cy="421"/>
                </a:xfrm>
                <a:custGeom>
                  <a:avLst/>
                  <a:gdLst>
                    <a:gd name="T0" fmla="*/ 0 w 624"/>
                    <a:gd name="T1" fmla="*/ 0 h 317"/>
                    <a:gd name="T2" fmla="*/ 0 w 624"/>
                    <a:gd name="T3" fmla="*/ 1490 h 317"/>
                    <a:gd name="T4" fmla="*/ 624 w 624"/>
                    <a:gd name="T5" fmla="*/ 1490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pt-PT"/>
                </a:p>
              </p:txBody>
            </p:sp>
            <p:sp>
              <p:nvSpPr>
                <p:cNvPr id="25619" name="Freeform 37"/>
                <p:cNvSpPr>
                  <a:spLocks/>
                </p:cNvSpPr>
                <p:nvPr/>
              </p:nvSpPr>
              <p:spPr bwMode="ltGray">
                <a:xfrm rot="-5400000">
                  <a:off x="982" y="1669"/>
                  <a:ext cx="624" cy="422"/>
                </a:xfrm>
                <a:custGeom>
                  <a:avLst/>
                  <a:gdLst>
                    <a:gd name="T0" fmla="*/ 0 w 624"/>
                    <a:gd name="T1" fmla="*/ 0 h 317"/>
                    <a:gd name="T2" fmla="*/ 0 w 624"/>
                    <a:gd name="T3" fmla="*/ 1515 h 317"/>
                    <a:gd name="T4" fmla="*/ 624 w 624"/>
                    <a:gd name="T5" fmla="*/ 1515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endParaRPr lang="pt-PT"/>
                </a:p>
              </p:txBody>
            </p:sp>
            <p:sp>
              <p:nvSpPr>
                <p:cNvPr id="25620" name="Freeform 38"/>
                <p:cNvSpPr>
                  <a:spLocks/>
                </p:cNvSpPr>
                <p:nvPr/>
              </p:nvSpPr>
              <p:spPr bwMode="ltGray">
                <a:xfrm rot="-5400000">
                  <a:off x="-57" y="1752"/>
                  <a:ext cx="624" cy="255"/>
                </a:xfrm>
                <a:custGeom>
                  <a:avLst/>
                  <a:gdLst>
                    <a:gd name="T0" fmla="*/ 0 w 624"/>
                    <a:gd name="T1" fmla="*/ 6 h 370"/>
                    <a:gd name="T2" fmla="*/ 0 w 624"/>
                    <a:gd name="T3" fmla="*/ 34 h 370"/>
                    <a:gd name="T4" fmla="*/ 624 w 624"/>
                    <a:gd name="T5" fmla="*/ 34 h 370"/>
                    <a:gd name="T6" fmla="*/ 624 w 624"/>
                    <a:gd name="T7" fmla="*/ 6 h 370"/>
                    <a:gd name="T8" fmla="*/ 384 w 624"/>
                    <a:gd name="T9" fmla="*/ 1 h 370"/>
                    <a:gd name="T10" fmla="*/ 0 w 624"/>
                    <a:gd name="T11" fmla="*/ 6 h 370"/>
                    <a:gd name="T12" fmla="*/ 0 60000 65536"/>
                    <a:gd name="T13" fmla="*/ 0 60000 65536"/>
                    <a:gd name="T14" fmla="*/ 0 60000 65536"/>
                    <a:gd name="T15" fmla="*/ 0 60000 65536"/>
                    <a:gd name="T16" fmla="*/ 0 60000 65536"/>
                    <a:gd name="T17" fmla="*/ 0 60000 65536"/>
                    <a:gd name="T18" fmla="*/ 0 w 624"/>
                    <a:gd name="T19" fmla="*/ 0 h 370"/>
                    <a:gd name="T20" fmla="*/ 624 w 624"/>
                    <a:gd name="T21" fmla="*/ 370 h 370"/>
                  </a:gdLst>
                  <a:ahLst/>
                  <a:cxnLst>
                    <a:cxn ang="T12">
                      <a:pos x="T0" y="T1"/>
                    </a:cxn>
                    <a:cxn ang="T13">
                      <a:pos x="T2" y="T3"/>
                    </a:cxn>
                    <a:cxn ang="T14">
                      <a:pos x="T4" y="T5"/>
                    </a:cxn>
                    <a:cxn ang="T15">
                      <a:pos x="T6" y="T7"/>
                    </a:cxn>
                    <a:cxn ang="T16">
                      <a:pos x="T8" y="T9"/>
                    </a:cxn>
                    <a:cxn ang="T17">
                      <a:pos x="T10" y="T11"/>
                    </a:cxn>
                  </a:cxnLst>
                  <a:rect l="T18" t="T19" r="T20" b="T21"/>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endParaRPr lang="pt-PT"/>
                </a:p>
              </p:txBody>
            </p:sp>
            <p:sp>
              <p:nvSpPr>
                <p:cNvPr id="25621" name="Freeform 39"/>
                <p:cNvSpPr>
                  <a:spLocks/>
                </p:cNvSpPr>
                <p:nvPr/>
              </p:nvSpPr>
              <p:spPr bwMode="ltGray">
                <a:xfrm rot="-5400000">
                  <a:off x="664" y="1733"/>
                  <a:ext cx="624" cy="294"/>
                </a:xfrm>
                <a:custGeom>
                  <a:avLst/>
                  <a:gdLst>
                    <a:gd name="T0" fmla="*/ 0 w 624"/>
                    <a:gd name="T1" fmla="*/ 0 h 317"/>
                    <a:gd name="T2" fmla="*/ 0 w 624"/>
                    <a:gd name="T3" fmla="*/ 173 h 317"/>
                    <a:gd name="T4" fmla="*/ 624 w 624"/>
                    <a:gd name="T5" fmla="*/ 173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endParaRPr lang="pt-PT"/>
                </a:p>
              </p:txBody>
            </p:sp>
            <p:sp>
              <p:nvSpPr>
                <p:cNvPr id="25622" name="Freeform 40"/>
                <p:cNvSpPr>
                  <a:spLocks/>
                </p:cNvSpPr>
                <p:nvPr/>
              </p:nvSpPr>
              <p:spPr bwMode="ltGray">
                <a:xfrm rot="-5400000">
                  <a:off x="442" y="1699"/>
                  <a:ext cx="624" cy="362"/>
                </a:xfrm>
                <a:custGeom>
                  <a:avLst/>
                  <a:gdLst>
                    <a:gd name="T0" fmla="*/ 0 w 624"/>
                    <a:gd name="T1" fmla="*/ 0 h 272"/>
                    <a:gd name="T2" fmla="*/ 0 w 624"/>
                    <a:gd name="T3" fmla="*/ 1511 h 272"/>
                    <a:gd name="T4" fmla="*/ 240 w 624"/>
                    <a:gd name="T5" fmla="*/ 1334 h 272"/>
                    <a:gd name="T6" fmla="*/ 624 w 624"/>
                    <a:gd name="T7" fmla="*/ 151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 name="T18" fmla="*/ 0 w 624"/>
                    <a:gd name="T19" fmla="*/ 0 h 272"/>
                    <a:gd name="T20" fmla="*/ 624 w 624"/>
                    <a:gd name="T21" fmla="*/ 272 h 272"/>
                  </a:gdLst>
                  <a:ahLst/>
                  <a:cxnLst>
                    <a:cxn ang="T12">
                      <a:pos x="T0" y="T1"/>
                    </a:cxn>
                    <a:cxn ang="T13">
                      <a:pos x="T2" y="T3"/>
                    </a:cxn>
                    <a:cxn ang="T14">
                      <a:pos x="T4" y="T5"/>
                    </a:cxn>
                    <a:cxn ang="T15">
                      <a:pos x="T6" y="T7"/>
                    </a:cxn>
                    <a:cxn ang="T16">
                      <a:pos x="T8" y="T9"/>
                    </a:cxn>
                    <a:cxn ang="T17">
                      <a:pos x="T10" y="T11"/>
                    </a:cxn>
                  </a:cxnLst>
                  <a:rect l="T18" t="T19" r="T20" b="T21"/>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pt-PT"/>
                </a:p>
              </p:txBody>
            </p:sp>
            <p:sp>
              <p:nvSpPr>
                <p:cNvPr id="25623" name="Freeform 41"/>
                <p:cNvSpPr>
                  <a:spLocks/>
                </p:cNvSpPr>
                <p:nvPr/>
              </p:nvSpPr>
              <p:spPr bwMode="ltGray">
                <a:xfrm rot="-5400000">
                  <a:off x="156" y="1726"/>
                  <a:ext cx="632" cy="315"/>
                </a:xfrm>
                <a:custGeom>
                  <a:avLst/>
                  <a:gdLst>
                    <a:gd name="T0" fmla="*/ 8 w 632"/>
                    <a:gd name="T1" fmla="*/ 20 h 362"/>
                    <a:gd name="T2" fmla="*/ 8 w 632"/>
                    <a:gd name="T3" fmla="*/ 137 h 362"/>
                    <a:gd name="T4" fmla="*/ 248 w 632"/>
                    <a:gd name="T5" fmla="*/ 137 h 362"/>
                    <a:gd name="T6" fmla="*/ 632 w 632"/>
                    <a:gd name="T7" fmla="*/ 137 h 362"/>
                    <a:gd name="T8" fmla="*/ 632 w 632"/>
                    <a:gd name="T9" fmla="*/ 20 h 362"/>
                    <a:gd name="T10" fmla="*/ 104 w 632"/>
                    <a:gd name="T11" fmla="*/ 20 h 362"/>
                    <a:gd name="T12" fmla="*/ 8 w 632"/>
                    <a:gd name="T13" fmla="*/ 20 h 362"/>
                    <a:gd name="T14" fmla="*/ 0 60000 65536"/>
                    <a:gd name="T15" fmla="*/ 0 60000 65536"/>
                    <a:gd name="T16" fmla="*/ 0 60000 65536"/>
                    <a:gd name="T17" fmla="*/ 0 60000 65536"/>
                    <a:gd name="T18" fmla="*/ 0 60000 65536"/>
                    <a:gd name="T19" fmla="*/ 0 60000 65536"/>
                    <a:gd name="T20" fmla="*/ 0 60000 65536"/>
                    <a:gd name="T21" fmla="*/ 0 w 632"/>
                    <a:gd name="T22" fmla="*/ 0 h 362"/>
                    <a:gd name="T23" fmla="*/ 632 w 632"/>
                    <a:gd name="T24" fmla="*/ 362 h 3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pt-PT"/>
                </a:p>
              </p:txBody>
            </p:sp>
            <p:sp>
              <p:nvSpPr>
                <p:cNvPr id="25624" name="Freeform 42"/>
                <p:cNvSpPr>
                  <a:spLocks/>
                </p:cNvSpPr>
                <p:nvPr/>
              </p:nvSpPr>
              <p:spPr bwMode="ltGray">
                <a:xfrm rot="-5400000">
                  <a:off x="3211" y="1664"/>
                  <a:ext cx="624" cy="421"/>
                </a:xfrm>
                <a:custGeom>
                  <a:avLst/>
                  <a:gdLst>
                    <a:gd name="T0" fmla="*/ 0 w 624"/>
                    <a:gd name="T1" fmla="*/ 0 h 317"/>
                    <a:gd name="T2" fmla="*/ 0 w 624"/>
                    <a:gd name="T3" fmla="*/ 1490 h 317"/>
                    <a:gd name="T4" fmla="*/ 624 w 624"/>
                    <a:gd name="T5" fmla="*/ 1490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pt-PT"/>
                </a:p>
              </p:txBody>
            </p:sp>
            <p:sp>
              <p:nvSpPr>
                <p:cNvPr id="25625" name="Freeform 43"/>
                <p:cNvSpPr>
                  <a:spLocks/>
                </p:cNvSpPr>
                <p:nvPr/>
              </p:nvSpPr>
              <p:spPr bwMode="ltGray">
                <a:xfrm rot="-5400000">
                  <a:off x="2870" y="1664"/>
                  <a:ext cx="624" cy="422"/>
                </a:xfrm>
                <a:custGeom>
                  <a:avLst/>
                  <a:gdLst>
                    <a:gd name="T0" fmla="*/ 0 w 624"/>
                    <a:gd name="T1" fmla="*/ 0 h 317"/>
                    <a:gd name="T2" fmla="*/ 0 w 624"/>
                    <a:gd name="T3" fmla="*/ 1515 h 317"/>
                    <a:gd name="T4" fmla="*/ 624 w 624"/>
                    <a:gd name="T5" fmla="*/ 1515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endParaRPr lang="pt-PT"/>
                </a:p>
              </p:txBody>
            </p:sp>
            <p:sp>
              <p:nvSpPr>
                <p:cNvPr id="25626" name="Freeform 44"/>
                <p:cNvSpPr>
                  <a:spLocks/>
                </p:cNvSpPr>
                <p:nvPr/>
              </p:nvSpPr>
              <p:spPr bwMode="ltGray">
                <a:xfrm rot="-5400000">
                  <a:off x="1830" y="1747"/>
                  <a:ext cx="624" cy="255"/>
                </a:xfrm>
                <a:custGeom>
                  <a:avLst/>
                  <a:gdLst>
                    <a:gd name="T0" fmla="*/ 0 w 624"/>
                    <a:gd name="T1" fmla="*/ 6 h 370"/>
                    <a:gd name="T2" fmla="*/ 0 w 624"/>
                    <a:gd name="T3" fmla="*/ 34 h 370"/>
                    <a:gd name="T4" fmla="*/ 624 w 624"/>
                    <a:gd name="T5" fmla="*/ 34 h 370"/>
                    <a:gd name="T6" fmla="*/ 624 w 624"/>
                    <a:gd name="T7" fmla="*/ 6 h 370"/>
                    <a:gd name="T8" fmla="*/ 384 w 624"/>
                    <a:gd name="T9" fmla="*/ 1 h 370"/>
                    <a:gd name="T10" fmla="*/ 0 w 624"/>
                    <a:gd name="T11" fmla="*/ 6 h 370"/>
                    <a:gd name="T12" fmla="*/ 0 60000 65536"/>
                    <a:gd name="T13" fmla="*/ 0 60000 65536"/>
                    <a:gd name="T14" fmla="*/ 0 60000 65536"/>
                    <a:gd name="T15" fmla="*/ 0 60000 65536"/>
                    <a:gd name="T16" fmla="*/ 0 60000 65536"/>
                    <a:gd name="T17" fmla="*/ 0 60000 65536"/>
                    <a:gd name="T18" fmla="*/ 0 w 624"/>
                    <a:gd name="T19" fmla="*/ 0 h 370"/>
                    <a:gd name="T20" fmla="*/ 624 w 624"/>
                    <a:gd name="T21" fmla="*/ 370 h 370"/>
                  </a:gdLst>
                  <a:ahLst/>
                  <a:cxnLst>
                    <a:cxn ang="T12">
                      <a:pos x="T0" y="T1"/>
                    </a:cxn>
                    <a:cxn ang="T13">
                      <a:pos x="T2" y="T3"/>
                    </a:cxn>
                    <a:cxn ang="T14">
                      <a:pos x="T4" y="T5"/>
                    </a:cxn>
                    <a:cxn ang="T15">
                      <a:pos x="T6" y="T7"/>
                    </a:cxn>
                    <a:cxn ang="T16">
                      <a:pos x="T8" y="T9"/>
                    </a:cxn>
                    <a:cxn ang="T17">
                      <a:pos x="T10" y="T11"/>
                    </a:cxn>
                  </a:cxnLst>
                  <a:rect l="T18" t="T19" r="T20" b="T21"/>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endParaRPr lang="pt-PT"/>
                </a:p>
              </p:txBody>
            </p:sp>
            <p:sp>
              <p:nvSpPr>
                <p:cNvPr id="25627" name="Freeform 45"/>
                <p:cNvSpPr>
                  <a:spLocks/>
                </p:cNvSpPr>
                <p:nvPr/>
              </p:nvSpPr>
              <p:spPr bwMode="ltGray">
                <a:xfrm rot="-5400000">
                  <a:off x="2551" y="1728"/>
                  <a:ext cx="624" cy="294"/>
                </a:xfrm>
                <a:custGeom>
                  <a:avLst/>
                  <a:gdLst>
                    <a:gd name="T0" fmla="*/ 0 w 624"/>
                    <a:gd name="T1" fmla="*/ 0 h 317"/>
                    <a:gd name="T2" fmla="*/ 0 w 624"/>
                    <a:gd name="T3" fmla="*/ 173 h 317"/>
                    <a:gd name="T4" fmla="*/ 624 w 624"/>
                    <a:gd name="T5" fmla="*/ 173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endParaRPr lang="pt-PT"/>
                </a:p>
              </p:txBody>
            </p:sp>
            <p:sp>
              <p:nvSpPr>
                <p:cNvPr id="25628" name="Freeform 46"/>
                <p:cNvSpPr>
                  <a:spLocks/>
                </p:cNvSpPr>
                <p:nvPr/>
              </p:nvSpPr>
              <p:spPr bwMode="ltGray">
                <a:xfrm rot="-5400000">
                  <a:off x="2330" y="1694"/>
                  <a:ext cx="624" cy="361"/>
                </a:xfrm>
                <a:custGeom>
                  <a:avLst/>
                  <a:gdLst>
                    <a:gd name="T0" fmla="*/ 0 w 624"/>
                    <a:gd name="T1" fmla="*/ 0 h 272"/>
                    <a:gd name="T2" fmla="*/ 0 w 624"/>
                    <a:gd name="T3" fmla="*/ 1486 h 272"/>
                    <a:gd name="T4" fmla="*/ 240 w 624"/>
                    <a:gd name="T5" fmla="*/ 1313 h 272"/>
                    <a:gd name="T6" fmla="*/ 624 w 624"/>
                    <a:gd name="T7" fmla="*/ 1486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 name="T18" fmla="*/ 0 w 624"/>
                    <a:gd name="T19" fmla="*/ 0 h 272"/>
                    <a:gd name="T20" fmla="*/ 624 w 624"/>
                    <a:gd name="T21" fmla="*/ 272 h 272"/>
                  </a:gdLst>
                  <a:ahLst/>
                  <a:cxnLst>
                    <a:cxn ang="T12">
                      <a:pos x="T0" y="T1"/>
                    </a:cxn>
                    <a:cxn ang="T13">
                      <a:pos x="T2" y="T3"/>
                    </a:cxn>
                    <a:cxn ang="T14">
                      <a:pos x="T4" y="T5"/>
                    </a:cxn>
                    <a:cxn ang="T15">
                      <a:pos x="T6" y="T7"/>
                    </a:cxn>
                    <a:cxn ang="T16">
                      <a:pos x="T8" y="T9"/>
                    </a:cxn>
                    <a:cxn ang="T17">
                      <a:pos x="T10" y="T11"/>
                    </a:cxn>
                  </a:cxnLst>
                  <a:rect l="T18" t="T19" r="T20" b="T21"/>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pt-PT"/>
                </a:p>
              </p:txBody>
            </p:sp>
            <p:sp>
              <p:nvSpPr>
                <p:cNvPr id="25629" name="Freeform 47"/>
                <p:cNvSpPr>
                  <a:spLocks/>
                </p:cNvSpPr>
                <p:nvPr/>
              </p:nvSpPr>
              <p:spPr bwMode="ltGray">
                <a:xfrm rot="-5400000">
                  <a:off x="2043" y="1721"/>
                  <a:ext cx="632" cy="316"/>
                </a:xfrm>
                <a:custGeom>
                  <a:avLst/>
                  <a:gdLst>
                    <a:gd name="T0" fmla="*/ 8 w 632"/>
                    <a:gd name="T1" fmla="*/ 20 h 362"/>
                    <a:gd name="T2" fmla="*/ 8 w 632"/>
                    <a:gd name="T3" fmla="*/ 141 h 362"/>
                    <a:gd name="T4" fmla="*/ 248 w 632"/>
                    <a:gd name="T5" fmla="*/ 141 h 362"/>
                    <a:gd name="T6" fmla="*/ 632 w 632"/>
                    <a:gd name="T7" fmla="*/ 141 h 362"/>
                    <a:gd name="T8" fmla="*/ 632 w 632"/>
                    <a:gd name="T9" fmla="*/ 20 h 362"/>
                    <a:gd name="T10" fmla="*/ 104 w 632"/>
                    <a:gd name="T11" fmla="*/ 20 h 362"/>
                    <a:gd name="T12" fmla="*/ 8 w 632"/>
                    <a:gd name="T13" fmla="*/ 20 h 362"/>
                    <a:gd name="T14" fmla="*/ 0 60000 65536"/>
                    <a:gd name="T15" fmla="*/ 0 60000 65536"/>
                    <a:gd name="T16" fmla="*/ 0 60000 65536"/>
                    <a:gd name="T17" fmla="*/ 0 60000 65536"/>
                    <a:gd name="T18" fmla="*/ 0 60000 65536"/>
                    <a:gd name="T19" fmla="*/ 0 60000 65536"/>
                    <a:gd name="T20" fmla="*/ 0 60000 65536"/>
                    <a:gd name="T21" fmla="*/ 0 w 632"/>
                    <a:gd name="T22" fmla="*/ 0 h 362"/>
                    <a:gd name="T23" fmla="*/ 632 w 632"/>
                    <a:gd name="T24" fmla="*/ 362 h 3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endParaRPr lang="pt-PT"/>
                </a:p>
              </p:txBody>
            </p:sp>
            <p:sp>
              <p:nvSpPr>
                <p:cNvPr id="25630" name="Freeform 48"/>
                <p:cNvSpPr>
                  <a:spLocks/>
                </p:cNvSpPr>
                <p:nvPr/>
              </p:nvSpPr>
              <p:spPr bwMode="ltGray">
                <a:xfrm rot="-5400000">
                  <a:off x="4077" y="1669"/>
                  <a:ext cx="624" cy="421"/>
                </a:xfrm>
                <a:custGeom>
                  <a:avLst/>
                  <a:gdLst>
                    <a:gd name="T0" fmla="*/ 0 w 624"/>
                    <a:gd name="T1" fmla="*/ 0 h 317"/>
                    <a:gd name="T2" fmla="*/ 0 w 624"/>
                    <a:gd name="T3" fmla="*/ 1490 h 317"/>
                    <a:gd name="T4" fmla="*/ 624 w 624"/>
                    <a:gd name="T5" fmla="*/ 1490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endParaRPr lang="pt-PT"/>
                </a:p>
              </p:txBody>
            </p:sp>
            <p:sp>
              <p:nvSpPr>
                <p:cNvPr id="25631" name="Freeform 49"/>
                <p:cNvSpPr>
                  <a:spLocks/>
                </p:cNvSpPr>
                <p:nvPr/>
              </p:nvSpPr>
              <p:spPr bwMode="ltGray">
                <a:xfrm rot="-5400000">
                  <a:off x="3736" y="1669"/>
                  <a:ext cx="624" cy="422"/>
                </a:xfrm>
                <a:custGeom>
                  <a:avLst/>
                  <a:gdLst>
                    <a:gd name="T0" fmla="*/ 0 w 624"/>
                    <a:gd name="T1" fmla="*/ 0 h 317"/>
                    <a:gd name="T2" fmla="*/ 0 w 624"/>
                    <a:gd name="T3" fmla="*/ 1515 h 317"/>
                    <a:gd name="T4" fmla="*/ 624 w 624"/>
                    <a:gd name="T5" fmla="*/ 1515 h 317"/>
                    <a:gd name="T6" fmla="*/ 624 w 624"/>
                    <a:gd name="T7" fmla="*/ 0 h 317"/>
                    <a:gd name="T8" fmla="*/ 0 w 624"/>
                    <a:gd name="T9" fmla="*/ 0 h 317"/>
                    <a:gd name="T10" fmla="*/ 0 60000 65536"/>
                    <a:gd name="T11" fmla="*/ 0 60000 65536"/>
                    <a:gd name="T12" fmla="*/ 0 60000 65536"/>
                    <a:gd name="T13" fmla="*/ 0 60000 65536"/>
                    <a:gd name="T14" fmla="*/ 0 60000 65536"/>
                    <a:gd name="T15" fmla="*/ 0 w 624"/>
                    <a:gd name="T16" fmla="*/ 0 h 317"/>
                    <a:gd name="T17" fmla="*/ 624 w 624"/>
                    <a:gd name="T18" fmla="*/ 317 h 317"/>
                  </a:gdLst>
                  <a:ahLst/>
                  <a:cxnLst>
                    <a:cxn ang="T10">
                      <a:pos x="T0" y="T1"/>
                    </a:cxn>
                    <a:cxn ang="T11">
                      <a:pos x="T2" y="T3"/>
                    </a:cxn>
                    <a:cxn ang="T12">
                      <a:pos x="T4" y="T5"/>
                    </a:cxn>
                    <a:cxn ang="T13">
                      <a:pos x="T6" y="T7"/>
                    </a:cxn>
                    <a:cxn ang="T14">
                      <a:pos x="T8" y="T9"/>
                    </a:cxn>
                  </a:cxnLst>
                  <a:rect l="T15" t="T16" r="T17" b="T18"/>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endParaRPr lang="pt-PT"/>
                </a:p>
              </p:txBody>
            </p:sp>
            <p:sp>
              <p:nvSpPr>
                <p:cNvPr id="25632" name="Freeform 50"/>
                <p:cNvSpPr>
                  <a:spLocks/>
                </p:cNvSpPr>
                <p:nvPr/>
              </p:nvSpPr>
              <p:spPr bwMode="ltGray">
                <a:xfrm rot="-5400000">
                  <a:off x="4584" y="1747"/>
                  <a:ext cx="624" cy="255"/>
                </a:xfrm>
                <a:custGeom>
                  <a:avLst/>
                  <a:gdLst>
                    <a:gd name="T0" fmla="*/ 0 w 624"/>
                    <a:gd name="T1" fmla="*/ 6 h 370"/>
                    <a:gd name="T2" fmla="*/ 0 w 624"/>
                    <a:gd name="T3" fmla="*/ 34 h 370"/>
                    <a:gd name="T4" fmla="*/ 624 w 624"/>
                    <a:gd name="T5" fmla="*/ 34 h 370"/>
                    <a:gd name="T6" fmla="*/ 624 w 624"/>
                    <a:gd name="T7" fmla="*/ 6 h 370"/>
                    <a:gd name="T8" fmla="*/ 384 w 624"/>
                    <a:gd name="T9" fmla="*/ 1 h 370"/>
                    <a:gd name="T10" fmla="*/ 0 w 624"/>
                    <a:gd name="T11" fmla="*/ 6 h 370"/>
                    <a:gd name="T12" fmla="*/ 0 60000 65536"/>
                    <a:gd name="T13" fmla="*/ 0 60000 65536"/>
                    <a:gd name="T14" fmla="*/ 0 60000 65536"/>
                    <a:gd name="T15" fmla="*/ 0 60000 65536"/>
                    <a:gd name="T16" fmla="*/ 0 60000 65536"/>
                    <a:gd name="T17" fmla="*/ 0 60000 65536"/>
                    <a:gd name="T18" fmla="*/ 0 w 624"/>
                    <a:gd name="T19" fmla="*/ 0 h 370"/>
                    <a:gd name="T20" fmla="*/ 624 w 624"/>
                    <a:gd name="T21" fmla="*/ 370 h 370"/>
                  </a:gdLst>
                  <a:ahLst/>
                  <a:cxnLst>
                    <a:cxn ang="T12">
                      <a:pos x="T0" y="T1"/>
                    </a:cxn>
                    <a:cxn ang="T13">
                      <a:pos x="T2" y="T3"/>
                    </a:cxn>
                    <a:cxn ang="T14">
                      <a:pos x="T4" y="T5"/>
                    </a:cxn>
                    <a:cxn ang="T15">
                      <a:pos x="T6" y="T7"/>
                    </a:cxn>
                    <a:cxn ang="T16">
                      <a:pos x="T8" y="T9"/>
                    </a:cxn>
                    <a:cxn ang="T17">
                      <a:pos x="T10" y="T11"/>
                    </a:cxn>
                  </a:cxnLst>
                  <a:rect l="T18" t="T19" r="T20" b="T21"/>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endParaRPr lang="pt-PT"/>
                </a:p>
              </p:txBody>
            </p:sp>
            <p:sp>
              <p:nvSpPr>
                <p:cNvPr id="25633" name="Freeform 51"/>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 name="T15" fmla="*/ 0 w 291"/>
                    <a:gd name="T16" fmla="*/ 0 h 625"/>
                    <a:gd name="T17" fmla="*/ 291 w 291"/>
                    <a:gd name="T18" fmla="*/ 625 h 625"/>
                  </a:gdLst>
                  <a:ahLst/>
                  <a:cxnLst>
                    <a:cxn ang="T10">
                      <a:pos x="T0" y="T1"/>
                    </a:cxn>
                    <a:cxn ang="T11">
                      <a:pos x="T2" y="T3"/>
                    </a:cxn>
                    <a:cxn ang="T12">
                      <a:pos x="T4" y="T5"/>
                    </a:cxn>
                    <a:cxn ang="T13">
                      <a:pos x="T6" y="T7"/>
                    </a:cxn>
                    <a:cxn ang="T14">
                      <a:pos x="T8" y="T9"/>
                    </a:cxn>
                  </a:cxnLst>
                  <a:rect l="T15" t="T16" r="T17" b="T18"/>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endParaRPr lang="pt-PT"/>
                </a:p>
              </p:txBody>
            </p:sp>
            <p:sp>
              <p:nvSpPr>
                <p:cNvPr id="25634" name="Freeform 52"/>
                <p:cNvSpPr>
                  <a:spLocks/>
                </p:cNvSpPr>
                <p:nvPr/>
              </p:nvSpPr>
              <p:spPr bwMode="ltGray">
                <a:xfrm rot="-5400000">
                  <a:off x="5084" y="1694"/>
                  <a:ext cx="624" cy="361"/>
                </a:xfrm>
                <a:custGeom>
                  <a:avLst/>
                  <a:gdLst>
                    <a:gd name="T0" fmla="*/ 0 w 624"/>
                    <a:gd name="T1" fmla="*/ 0 h 272"/>
                    <a:gd name="T2" fmla="*/ 0 w 624"/>
                    <a:gd name="T3" fmla="*/ 1486 h 272"/>
                    <a:gd name="T4" fmla="*/ 240 w 624"/>
                    <a:gd name="T5" fmla="*/ 1313 h 272"/>
                    <a:gd name="T6" fmla="*/ 624 w 624"/>
                    <a:gd name="T7" fmla="*/ 1486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 name="T18" fmla="*/ 0 w 624"/>
                    <a:gd name="T19" fmla="*/ 0 h 272"/>
                    <a:gd name="T20" fmla="*/ 624 w 624"/>
                    <a:gd name="T21" fmla="*/ 272 h 272"/>
                  </a:gdLst>
                  <a:ahLst/>
                  <a:cxnLst>
                    <a:cxn ang="T12">
                      <a:pos x="T0" y="T1"/>
                    </a:cxn>
                    <a:cxn ang="T13">
                      <a:pos x="T2" y="T3"/>
                    </a:cxn>
                    <a:cxn ang="T14">
                      <a:pos x="T4" y="T5"/>
                    </a:cxn>
                    <a:cxn ang="T15">
                      <a:pos x="T6" y="T7"/>
                    </a:cxn>
                    <a:cxn ang="T16">
                      <a:pos x="T8" y="T9"/>
                    </a:cxn>
                    <a:cxn ang="T17">
                      <a:pos x="T10" y="T11"/>
                    </a:cxn>
                  </a:cxnLst>
                  <a:rect l="T18" t="T19" r="T20" b="T21"/>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pt-PT"/>
                </a:p>
              </p:txBody>
            </p:sp>
            <p:sp>
              <p:nvSpPr>
                <p:cNvPr id="25635" name="Freeform 53"/>
                <p:cNvSpPr>
                  <a:spLocks/>
                </p:cNvSpPr>
                <p:nvPr/>
              </p:nvSpPr>
              <p:spPr bwMode="ltGray">
                <a:xfrm rot="-5400000">
                  <a:off x="4797" y="1721"/>
                  <a:ext cx="632" cy="316"/>
                </a:xfrm>
                <a:custGeom>
                  <a:avLst/>
                  <a:gdLst>
                    <a:gd name="T0" fmla="*/ 8 w 632"/>
                    <a:gd name="T1" fmla="*/ 20 h 362"/>
                    <a:gd name="T2" fmla="*/ 8 w 632"/>
                    <a:gd name="T3" fmla="*/ 141 h 362"/>
                    <a:gd name="T4" fmla="*/ 248 w 632"/>
                    <a:gd name="T5" fmla="*/ 141 h 362"/>
                    <a:gd name="T6" fmla="*/ 632 w 632"/>
                    <a:gd name="T7" fmla="*/ 141 h 362"/>
                    <a:gd name="T8" fmla="*/ 632 w 632"/>
                    <a:gd name="T9" fmla="*/ 20 h 362"/>
                    <a:gd name="T10" fmla="*/ 104 w 632"/>
                    <a:gd name="T11" fmla="*/ 20 h 362"/>
                    <a:gd name="T12" fmla="*/ 8 w 632"/>
                    <a:gd name="T13" fmla="*/ 20 h 362"/>
                    <a:gd name="T14" fmla="*/ 0 60000 65536"/>
                    <a:gd name="T15" fmla="*/ 0 60000 65536"/>
                    <a:gd name="T16" fmla="*/ 0 60000 65536"/>
                    <a:gd name="T17" fmla="*/ 0 60000 65536"/>
                    <a:gd name="T18" fmla="*/ 0 60000 65536"/>
                    <a:gd name="T19" fmla="*/ 0 60000 65536"/>
                    <a:gd name="T20" fmla="*/ 0 60000 65536"/>
                    <a:gd name="T21" fmla="*/ 0 w 632"/>
                    <a:gd name="T22" fmla="*/ 0 h 362"/>
                    <a:gd name="T23" fmla="*/ 632 w 632"/>
                    <a:gd name="T24" fmla="*/ 362 h 3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pt-PT"/>
                </a:p>
              </p:txBody>
            </p:sp>
          </p:grpSp>
          <p:sp>
            <p:nvSpPr>
              <p:cNvPr id="25615" name="Freeform 54"/>
              <p:cNvSpPr>
                <a:spLocks/>
              </p:cNvSpPr>
              <p:nvPr/>
            </p:nvSpPr>
            <p:spPr bwMode="ltGray">
              <a:xfrm flipH="1">
                <a:off x="-2" y="1536"/>
                <a:ext cx="5762" cy="412"/>
              </a:xfrm>
              <a:custGeom>
                <a:avLst/>
                <a:gdLst>
                  <a:gd name="T0" fmla="*/ 0 w 5762"/>
                  <a:gd name="T1" fmla="*/ 295 h 385"/>
                  <a:gd name="T2" fmla="*/ 5762 w 5762"/>
                  <a:gd name="T3" fmla="*/ 281 h 385"/>
                  <a:gd name="T4" fmla="*/ 5762 w 5762"/>
                  <a:gd name="T5" fmla="*/ 4 h 385"/>
                  <a:gd name="T6" fmla="*/ 0 w 5762"/>
                  <a:gd name="T7" fmla="*/ 0 h 385"/>
                  <a:gd name="T8" fmla="*/ 0 w 5762"/>
                  <a:gd name="T9" fmla="*/ 295 h 385"/>
                  <a:gd name="T10" fmla="*/ 0 60000 65536"/>
                  <a:gd name="T11" fmla="*/ 0 60000 65536"/>
                  <a:gd name="T12" fmla="*/ 0 60000 65536"/>
                  <a:gd name="T13" fmla="*/ 0 60000 65536"/>
                  <a:gd name="T14" fmla="*/ 0 60000 65536"/>
                  <a:gd name="T15" fmla="*/ 0 w 5762"/>
                  <a:gd name="T16" fmla="*/ 0 h 385"/>
                  <a:gd name="T17" fmla="*/ 5762 w 5762"/>
                  <a:gd name="T18" fmla="*/ 385 h 385"/>
                </a:gdLst>
                <a:ahLst/>
                <a:cxnLst>
                  <a:cxn ang="T10">
                    <a:pos x="T0" y="T1"/>
                  </a:cxn>
                  <a:cxn ang="T11">
                    <a:pos x="T2" y="T3"/>
                  </a:cxn>
                  <a:cxn ang="T12">
                    <a:pos x="T4" y="T5"/>
                  </a:cxn>
                  <a:cxn ang="T13">
                    <a:pos x="T6" y="T7"/>
                  </a:cxn>
                  <a:cxn ang="T14">
                    <a:pos x="T8" y="T9"/>
                  </a:cxn>
                </a:cxnLst>
                <a:rect l="T15" t="T16" r="T17" b="T18"/>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w="9525" cap="flat">
                <a:noFill/>
                <a:prstDash val="solid"/>
                <a:miter lim="800000"/>
                <a:headEnd type="none" w="med" len="med"/>
                <a:tailEnd type="none" w="med" len="med"/>
              </a:ln>
            </p:spPr>
            <p:txBody>
              <a:bodyPr wrap="none" anchor="ctr"/>
              <a:lstStyle/>
              <a:p>
                <a:endParaRPr lang="pt-PT"/>
              </a:p>
            </p:txBody>
          </p:sp>
          <p:sp>
            <p:nvSpPr>
              <p:cNvPr id="25616" name="Freeform 55"/>
              <p:cNvSpPr>
                <a:spLocks/>
              </p:cNvSpPr>
              <p:nvPr/>
            </p:nvSpPr>
            <p:spPr bwMode="ltGray">
              <a:xfrm flipH="1">
                <a:off x="-2" y="2017"/>
                <a:ext cx="5761" cy="189"/>
              </a:xfrm>
              <a:custGeom>
                <a:avLst/>
                <a:gdLst>
                  <a:gd name="T0" fmla="*/ 0 w 5761"/>
                  <a:gd name="T1" fmla="*/ 28 h 189"/>
                  <a:gd name="T2" fmla="*/ 5761 w 5761"/>
                  <a:gd name="T3" fmla="*/ 0 h 189"/>
                  <a:gd name="T4" fmla="*/ 5761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 name="T15" fmla="*/ 0 w 5761"/>
                  <a:gd name="T16" fmla="*/ 0 h 189"/>
                  <a:gd name="T17" fmla="*/ 5761 w 5761"/>
                  <a:gd name="T18" fmla="*/ 189 h 189"/>
                </a:gdLst>
                <a:ahLst/>
                <a:cxnLst>
                  <a:cxn ang="T10">
                    <a:pos x="T0" y="T1"/>
                  </a:cxn>
                  <a:cxn ang="T11">
                    <a:pos x="T2" y="T3"/>
                  </a:cxn>
                  <a:cxn ang="T12">
                    <a:pos x="T4" y="T5"/>
                  </a:cxn>
                  <a:cxn ang="T13">
                    <a:pos x="T6" y="T7"/>
                  </a:cxn>
                  <a:cxn ang="T14">
                    <a:pos x="T8" y="T9"/>
                  </a:cxn>
                </a:cxnLst>
                <a:rect l="T15" t="T16" r="T17" b="T18"/>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w="9525" cap="flat">
                <a:noFill/>
                <a:prstDash val="solid"/>
                <a:miter lim="800000"/>
                <a:headEnd/>
                <a:tailEnd/>
              </a:ln>
            </p:spPr>
            <p:txBody>
              <a:bodyPr wrap="none" anchor="ctr"/>
              <a:lstStyle/>
              <a:p>
                <a:endParaRPr lang="pt-PT"/>
              </a:p>
            </p:txBody>
          </p:sp>
        </p:grpSp>
      </p:grpSp>
      <p:sp>
        <p:nvSpPr>
          <p:cNvPr id="25607" name="TextBox 1"/>
          <p:cNvSpPr txBox="1">
            <a:spLocks noChangeArrowheads="1"/>
          </p:cNvSpPr>
          <p:nvPr/>
        </p:nvSpPr>
        <p:spPr bwMode="auto">
          <a:xfrm>
            <a:off x="4673600" y="3898900"/>
            <a:ext cx="3760788" cy="1754326"/>
          </a:xfrm>
          <a:prstGeom prst="rect">
            <a:avLst/>
          </a:prstGeom>
          <a:noFill/>
          <a:ln w="9525">
            <a:noFill/>
            <a:miter lim="800000"/>
            <a:headEnd/>
            <a:tailEnd/>
          </a:ln>
        </p:spPr>
        <p:txBody>
          <a:bodyPr>
            <a:spAutoFit/>
          </a:bodyPr>
          <a:lstStyle/>
          <a:p>
            <a:pPr marL="285750" indent="-285750">
              <a:buFont typeface="Arial" charset="0"/>
              <a:buChar char="•"/>
            </a:pPr>
            <a:r>
              <a:rPr lang="pt-PT" b="1" dirty="0">
                <a:solidFill>
                  <a:srgbClr val="FF0000"/>
                </a:solidFill>
              </a:rPr>
              <a:t>Futilidades</a:t>
            </a:r>
          </a:p>
          <a:p>
            <a:pPr marL="285750" indent="-285750">
              <a:buFont typeface="Arial" charset="0"/>
              <a:buChar char="•"/>
            </a:pPr>
            <a:r>
              <a:rPr lang="pt-PT" b="1" dirty="0">
                <a:solidFill>
                  <a:srgbClr val="FF0000"/>
                </a:solidFill>
              </a:rPr>
              <a:t>Correio Desnecessário</a:t>
            </a:r>
          </a:p>
          <a:p>
            <a:pPr marL="285750" indent="-285750">
              <a:buFont typeface="Arial" charset="0"/>
              <a:buChar char="•"/>
            </a:pPr>
            <a:r>
              <a:rPr lang="pt-PT" b="1" dirty="0">
                <a:solidFill>
                  <a:srgbClr val="FF0000"/>
                </a:solidFill>
              </a:rPr>
              <a:t>Certas chamadas telefónicas</a:t>
            </a:r>
          </a:p>
          <a:p>
            <a:pPr marL="285750" indent="-285750">
              <a:buFont typeface="Arial" charset="0"/>
              <a:buChar char="•"/>
            </a:pPr>
            <a:r>
              <a:rPr lang="pt-PT" b="1" dirty="0">
                <a:solidFill>
                  <a:srgbClr val="FF0000"/>
                </a:solidFill>
              </a:rPr>
              <a:t>Os vampiros do tempo</a:t>
            </a:r>
          </a:p>
          <a:p>
            <a:pPr marL="285750" indent="-285750">
              <a:buFont typeface="Arial" charset="0"/>
              <a:buChar char="•"/>
            </a:pPr>
            <a:r>
              <a:rPr lang="pt-PT" b="1" dirty="0">
                <a:solidFill>
                  <a:srgbClr val="FF0000"/>
                </a:solidFill>
              </a:rPr>
              <a:t>Actividades de entretenimento</a:t>
            </a:r>
          </a:p>
        </p:txBody>
      </p:sp>
      <p:sp>
        <p:nvSpPr>
          <p:cNvPr id="25608" name="TextBox 2"/>
          <p:cNvSpPr txBox="1">
            <a:spLocks noChangeArrowheads="1"/>
          </p:cNvSpPr>
          <p:nvPr/>
        </p:nvSpPr>
        <p:spPr bwMode="auto">
          <a:xfrm>
            <a:off x="808038" y="3760788"/>
            <a:ext cx="3189287" cy="1754187"/>
          </a:xfrm>
          <a:prstGeom prst="rect">
            <a:avLst/>
          </a:prstGeom>
          <a:noFill/>
          <a:ln w="9525">
            <a:noFill/>
            <a:miter lim="800000"/>
            <a:headEnd/>
            <a:tailEnd/>
          </a:ln>
        </p:spPr>
        <p:txBody>
          <a:bodyPr>
            <a:spAutoFit/>
          </a:bodyPr>
          <a:lstStyle/>
          <a:p>
            <a:pPr marL="285750" indent="-285750">
              <a:buFont typeface="Arial" charset="0"/>
              <a:buChar char="•"/>
            </a:pPr>
            <a:r>
              <a:rPr lang="pt-PT" b="1" dirty="0">
                <a:solidFill>
                  <a:srgbClr val="FFC000"/>
                </a:solidFill>
              </a:rPr>
              <a:t>Interrupções</a:t>
            </a:r>
          </a:p>
          <a:p>
            <a:pPr marL="285750" indent="-285750">
              <a:buFont typeface="Arial" charset="0"/>
              <a:buChar char="•"/>
            </a:pPr>
            <a:r>
              <a:rPr lang="pt-PT" b="1" dirty="0">
                <a:solidFill>
                  <a:srgbClr val="FFC000"/>
                </a:solidFill>
              </a:rPr>
              <a:t>Algumas chamadas de telefone</a:t>
            </a:r>
          </a:p>
          <a:p>
            <a:pPr marL="285750" indent="-285750">
              <a:buFont typeface="Arial" charset="0"/>
              <a:buChar char="•"/>
            </a:pPr>
            <a:r>
              <a:rPr lang="pt-PT" b="1" dirty="0">
                <a:solidFill>
                  <a:srgbClr val="FFC000"/>
                </a:solidFill>
              </a:rPr>
              <a:t>Algumas cartas</a:t>
            </a:r>
          </a:p>
          <a:p>
            <a:pPr marL="285750" indent="-285750">
              <a:buFont typeface="Arial" charset="0"/>
              <a:buChar char="•"/>
            </a:pPr>
            <a:r>
              <a:rPr lang="pt-PT" b="1" dirty="0">
                <a:solidFill>
                  <a:srgbClr val="FFC000"/>
                </a:solidFill>
              </a:rPr>
              <a:t>Alguns relatórios</a:t>
            </a:r>
          </a:p>
          <a:p>
            <a:pPr marL="285750" indent="-285750">
              <a:buFont typeface="Arial" charset="0"/>
              <a:buChar char="•"/>
            </a:pPr>
            <a:r>
              <a:rPr lang="pt-PT" b="1" dirty="0">
                <a:solidFill>
                  <a:srgbClr val="FFC000"/>
                </a:solidFill>
              </a:rPr>
              <a:t>Algumas reuniões</a:t>
            </a:r>
          </a:p>
        </p:txBody>
      </p:sp>
      <p:sp>
        <p:nvSpPr>
          <p:cNvPr id="4" name="TextBox 3"/>
          <p:cNvSpPr txBox="1"/>
          <p:nvPr/>
        </p:nvSpPr>
        <p:spPr>
          <a:xfrm>
            <a:off x="4673600" y="928688"/>
            <a:ext cx="2845651" cy="2308324"/>
          </a:xfrm>
          <a:prstGeom prst="rect">
            <a:avLst/>
          </a:prstGeom>
          <a:noFill/>
        </p:spPr>
        <p:txBody>
          <a:bodyPr wrap="none">
            <a:spAutoFit/>
          </a:bodyPr>
          <a:lstStyle/>
          <a:p>
            <a:pPr marL="285750" indent="-285750">
              <a:buFont typeface="Arial" pitchFamily="34" charset="0"/>
              <a:buChar char="•"/>
              <a:defRPr/>
            </a:pPr>
            <a:r>
              <a:rPr lang="pt-PT" b="1" dirty="0">
                <a:solidFill>
                  <a:srgbClr val="00B050"/>
                </a:solidFill>
              </a:rPr>
              <a:t>Preparação</a:t>
            </a:r>
          </a:p>
          <a:p>
            <a:pPr marL="285750" indent="-285750">
              <a:buFont typeface="Arial" pitchFamily="34" charset="0"/>
              <a:buChar char="•"/>
              <a:defRPr/>
            </a:pPr>
            <a:r>
              <a:rPr lang="pt-PT" b="1" dirty="0">
                <a:solidFill>
                  <a:srgbClr val="00B050"/>
                </a:solidFill>
              </a:rPr>
              <a:t>Prevenção</a:t>
            </a:r>
          </a:p>
          <a:p>
            <a:pPr marL="285750" indent="-285750">
              <a:buFont typeface="Arial" pitchFamily="34" charset="0"/>
              <a:buChar char="•"/>
              <a:defRPr/>
            </a:pPr>
            <a:r>
              <a:rPr lang="pt-PT" b="1" dirty="0">
                <a:solidFill>
                  <a:srgbClr val="00B050"/>
                </a:solidFill>
              </a:rPr>
              <a:t>Valores</a:t>
            </a:r>
          </a:p>
          <a:p>
            <a:pPr marL="285750" indent="-285750">
              <a:buFont typeface="Arial" pitchFamily="34" charset="0"/>
              <a:buChar char="•"/>
              <a:defRPr/>
            </a:pPr>
            <a:r>
              <a:rPr lang="pt-PT" b="1" dirty="0">
                <a:solidFill>
                  <a:srgbClr val="00B050"/>
                </a:solidFill>
              </a:rPr>
              <a:t>Afirmação</a:t>
            </a:r>
          </a:p>
          <a:p>
            <a:pPr marL="285750" indent="-285750">
              <a:buFont typeface="Arial" pitchFamily="34" charset="0"/>
              <a:buChar char="•"/>
              <a:defRPr/>
            </a:pPr>
            <a:r>
              <a:rPr lang="pt-PT" b="1" dirty="0">
                <a:solidFill>
                  <a:srgbClr val="00B050"/>
                </a:solidFill>
              </a:rPr>
              <a:t>Planeamento</a:t>
            </a:r>
          </a:p>
          <a:p>
            <a:pPr marL="285750" indent="-285750">
              <a:buFont typeface="Arial" pitchFamily="34" charset="0"/>
              <a:buChar char="•"/>
              <a:defRPr/>
            </a:pPr>
            <a:r>
              <a:rPr lang="pt-PT" b="1" dirty="0">
                <a:solidFill>
                  <a:srgbClr val="00B050"/>
                </a:solidFill>
              </a:rPr>
              <a:t>Estabelecer Relações</a:t>
            </a:r>
          </a:p>
          <a:p>
            <a:pPr marL="285750" indent="-285750">
              <a:buFont typeface="Arial" pitchFamily="34" charset="0"/>
              <a:buChar char="•"/>
              <a:defRPr/>
            </a:pPr>
            <a:r>
              <a:rPr lang="pt-PT" b="1" dirty="0">
                <a:solidFill>
                  <a:srgbClr val="00B050"/>
                </a:solidFill>
              </a:rPr>
              <a:t>Autenticidade</a:t>
            </a:r>
          </a:p>
          <a:p>
            <a:pPr>
              <a:defRPr/>
            </a:pPr>
            <a:endParaRPr lang="pt-PT" dirty="0">
              <a:solidFill>
                <a:srgbClr val="92D050"/>
              </a:solidFill>
            </a:endParaRPr>
          </a:p>
        </p:txBody>
      </p:sp>
      <p:sp>
        <p:nvSpPr>
          <p:cNvPr id="25610" name="TextBox 4"/>
          <p:cNvSpPr txBox="1">
            <a:spLocks noChangeArrowheads="1"/>
          </p:cNvSpPr>
          <p:nvPr/>
        </p:nvSpPr>
        <p:spPr bwMode="auto">
          <a:xfrm>
            <a:off x="1219200" y="1320800"/>
            <a:ext cx="2755883" cy="1477328"/>
          </a:xfrm>
          <a:prstGeom prst="rect">
            <a:avLst/>
          </a:prstGeom>
          <a:noFill/>
          <a:ln w="9525">
            <a:noFill/>
            <a:miter lim="800000"/>
            <a:headEnd/>
            <a:tailEnd/>
          </a:ln>
        </p:spPr>
        <p:txBody>
          <a:bodyPr wrap="none">
            <a:spAutoFit/>
          </a:bodyPr>
          <a:lstStyle/>
          <a:p>
            <a:pPr marL="285750" indent="-285750">
              <a:buFont typeface="Arial" charset="0"/>
              <a:buChar char="•"/>
            </a:pPr>
            <a:r>
              <a:rPr lang="pt-PT" b="1" dirty="0">
                <a:solidFill>
                  <a:srgbClr val="00B050"/>
                </a:solidFill>
              </a:rPr>
              <a:t>Crises</a:t>
            </a:r>
          </a:p>
          <a:p>
            <a:pPr marL="285750" indent="-285750">
              <a:buFont typeface="Arial" charset="0"/>
              <a:buChar char="•"/>
            </a:pPr>
            <a:r>
              <a:rPr lang="pt-PT" b="1" dirty="0">
                <a:solidFill>
                  <a:srgbClr val="00B050"/>
                </a:solidFill>
              </a:rPr>
              <a:t>Questões prementes</a:t>
            </a:r>
          </a:p>
          <a:p>
            <a:pPr marL="285750" indent="-285750">
              <a:buFont typeface="Arial" charset="0"/>
              <a:buChar char="•"/>
            </a:pPr>
            <a:r>
              <a:rPr lang="pt-PT" b="1" dirty="0" smtClean="0">
                <a:solidFill>
                  <a:srgbClr val="00B050"/>
                </a:solidFill>
              </a:rPr>
              <a:t>Projectos, </a:t>
            </a:r>
            <a:endParaRPr lang="pt-PT" b="1" dirty="0">
              <a:solidFill>
                <a:srgbClr val="00B050"/>
              </a:solidFill>
            </a:endParaRPr>
          </a:p>
          <a:p>
            <a:pPr marL="285750" indent="-285750">
              <a:buFont typeface="Arial" charset="0"/>
              <a:buChar char="•"/>
            </a:pPr>
            <a:r>
              <a:rPr lang="pt-PT" b="1" dirty="0">
                <a:solidFill>
                  <a:srgbClr val="00B050"/>
                </a:solidFill>
              </a:rPr>
              <a:t>Reuniões</a:t>
            </a:r>
          </a:p>
          <a:p>
            <a:pPr marL="285750" indent="-285750">
              <a:buFont typeface="Arial" charset="0"/>
              <a:buChar char="•"/>
            </a:pPr>
            <a:r>
              <a:rPr lang="pt-PT" b="1" dirty="0">
                <a:solidFill>
                  <a:srgbClr val="00B050"/>
                </a:solidFill>
              </a:rPr>
              <a:t>Executar</a:t>
            </a:r>
          </a:p>
        </p:txBody>
      </p:sp>
      <p:sp>
        <p:nvSpPr>
          <p:cNvPr id="2" name="Marcador de Posição do Rodapé 1"/>
          <p:cNvSpPr>
            <a:spLocks noGrp="1"/>
          </p:cNvSpPr>
          <p:nvPr>
            <p:ph type="ftr" sz="quarter" idx="3"/>
          </p:nvPr>
        </p:nvSpPr>
        <p:spPr>
          <a:xfrm>
            <a:off x="395536" y="6497960"/>
            <a:ext cx="5184576" cy="360040"/>
          </a:xfrm>
        </p:spPr>
        <p:txBody>
          <a:bodyPr/>
          <a:lstStyle/>
          <a:p>
            <a:pPr>
              <a:defRPr/>
            </a:pPr>
            <a:r>
              <a:rPr lang="pt-PT" dirty="0" smtClean="0"/>
              <a:t>Gestão do Tempo por Armando Fernandes – Business Coach </a:t>
            </a:r>
            <a:endParaRPr lang="pt-PT" dirty="0"/>
          </a:p>
        </p:txBody>
      </p:sp>
      <p:sp>
        <p:nvSpPr>
          <p:cNvPr id="3" name="Marcador de Posição do Número do Diapositivo 2"/>
          <p:cNvSpPr>
            <a:spLocks noGrp="1"/>
          </p:cNvSpPr>
          <p:nvPr>
            <p:ph type="sldNum" sz="quarter" idx="4"/>
          </p:nvPr>
        </p:nvSpPr>
        <p:spPr>
          <a:xfrm>
            <a:off x="7092280" y="6453336"/>
            <a:ext cx="1590675" cy="293117"/>
          </a:xfrm>
        </p:spPr>
        <p:txBody>
          <a:bodyPr/>
          <a:lstStyle/>
          <a:p>
            <a:pPr algn="r">
              <a:defRPr/>
            </a:pPr>
            <a:fld id="{229654E9-0C84-4238-A2D4-DF06A831539D}" type="slidenum">
              <a:rPr lang="pt-PT" smtClean="0"/>
              <a:pPr algn="r">
                <a:defRPr/>
              </a:pPr>
              <a:t>14</a:t>
            </a:fld>
            <a:endParaRPr lang="pt-P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5607">
                                            <p:txEl>
                                              <p:pRg st="0" end="0"/>
                                            </p:txEl>
                                          </p:spTgt>
                                        </p:tgtEl>
                                        <p:attrNameLst>
                                          <p:attrName>style.visibility</p:attrName>
                                        </p:attrNameLst>
                                      </p:cBhvr>
                                      <p:to>
                                        <p:strVal val="visible"/>
                                      </p:to>
                                    </p:set>
                                    <p:animEffect transition="in" filter="box(in)">
                                      <p:cBhvr>
                                        <p:cTn id="7" dur="500"/>
                                        <p:tgtEl>
                                          <p:spTgt spid="25607">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5607">
                                            <p:txEl>
                                              <p:pRg st="1" end="1"/>
                                            </p:txEl>
                                          </p:spTgt>
                                        </p:tgtEl>
                                        <p:attrNameLst>
                                          <p:attrName>style.visibility</p:attrName>
                                        </p:attrNameLst>
                                      </p:cBhvr>
                                      <p:to>
                                        <p:strVal val="visible"/>
                                      </p:to>
                                    </p:set>
                                    <p:animEffect transition="in" filter="box(in)">
                                      <p:cBhvr>
                                        <p:cTn id="10" dur="500"/>
                                        <p:tgtEl>
                                          <p:spTgt spid="25607">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5607">
                                            <p:txEl>
                                              <p:pRg st="2" end="2"/>
                                            </p:txEl>
                                          </p:spTgt>
                                        </p:tgtEl>
                                        <p:attrNameLst>
                                          <p:attrName>style.visibility</p:attrName>
                                        </p:attrNameLst>
                                      </p:cBhvr>
                                      <p:to>
                                        <p:strVal val="visible"/>
                                      </p:to>
                                    </p:set>
                                    <p:animEffect transition="in" filter="box(in)">
                                      <p:cBhvr>
                                        <p:cTn id="13" dur="500"/>
                                        <p:tgtEl>
                                          <p:spTgt spid="25607">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5607">
                                            <p:txEl>
                                              <p:pRg st="3" end="3"/>
                                            </p:txEl>
                                          </p:spTgt>
                                        </p:tgtEl>
                                        <p:attrNameLst>
                                          <p:attrName>style.visibility</p:attrName>
                                        </p:attrNameLst>
                                      </p:cBhvr>
                                      <p:to>
                                        <p:strVal val="visible"/>
                                      </p:to>
                                    </p:set>
                                    <p:animEffect transition="in" filter="box(in)">
                                      <p:cBhvr>
                                        <p:cTn id="16" dur="500"/>
                                        <p:tgtEl>
                                          <p:spTgt spid="25607">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25607">
                                            <p:txEl>
                                              <p:pRg st="4" end="4"/>
                                            </p:txEl>
                                          </p:spTgt>
                                        </p:tgtEl>
                                        <p:attrNameLst>
                                          <p:attrName>style.visibility</p:attrName>
                                        </p:attrNameLst>
                                      </p:cBhvr>
                                      <p:to>
                                        <p:strVal val="visible"/>
                                      </p:to>
                                    </p:set>
                                    <p:animEffect transition="in" filter="box(in)">
                                      <p:cBhvr>
                                        <p:cTn id="19" dur="500"/>
                                        <p:tgtEl>
                                          <p:spTgt spid="25607">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25608">
                                            <p:txEl>
                                              <p:pRg st="0" end="0"/>
                                            </p:txEl>
                                          </p:spTgt>
                                        </p:tgtEl>
                                        <p:attrNameLst>
                                          <p:attrName>style.visibility</p:attrName>
                                        </p:attrNameLst>
                                      </p:cBhvr>
                                      <p:to>
                                        <p:strVal val="visible"/>
                                      </p:to>
                                    </p:set>
                                    <p:animEffect transition="in" filter="box(in)">
                                      <p:cBhvr>
                                        <p:cTn id="24" dur="500"/>
                                        <p:tgtEl>
                                          <p:spTgt spid="25608">
                                            <p:txEl>
                                              <p:pRg st="0" end="0"/>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25608">
                                            <p:txEl>
                                              <p:pRg st="1" end="1"/>
                                            </p:txEl>
                                          </p:spTgt>
                                        </p:tgtEl>
                                        <p:attrNameLst>
                                          <p:attrName>style.visibility</p:attrName>
                                        </p:attrNameLst>
                                      </p:cBhvr>
                                      <p:to>
                                        <p:strVal val="visible"/>
                                      </p:to>
                                    </p:set>
                                    <p:animEffect transition="in" filter="box(in)">
                                      <p:cBhvr>
                                        <p:cTn id="27" dur="500"/>
                                        <p:tgtEl>
                                          <p:spTgt spid="25608">
                                            <p:txEl>
                                              <p:pRg st="1" end="1"/>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25608">
                                            <p:txEl>
                                              <p:pRg st="2" end="2"/>
                                            </p:txEl>
                                          </p:spTgt>
                                        </p:tgtEl>
                                        <p:attrNameLst>
                                          <p:attrName>style.visibility</p:attrName>
                                        </p:attrNameLst>
                                      </p:cBhvr>
                                      <p:to>
                                        <p:strVal val="visible"/>
                                      </p:to>
                                    </p:set>
                                    <p:animEffect transition="in" filter="box(in)">
                                      <p:cBhvr>
                                        <p:cTn id="30" dur="500"/>
                                        <p:tgtEl>
                                          <p:spTgt spid="25608">
                                            <p:txEl>
                                              <p:pRg st="2" end="2"/>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25608">
                                            <p:txEl>
                                              <p:pRg st="3" end="3"/>
                                            </p:txEl>
                                          </p:spTgt>
                                        </p:tgtEl>
                                        <p:attrNameLst>
                                          <p:attrName>style.visibility</p:attrName>
                                        </p:attrNameLst>
                                      </p:cBhvr>
                                      <p:to>
                                        <p:strVal val="visible"/>
                                      </p:to>
                                    </p:set>
                                    <p:animEffect transition="in" filter="box(in)">
                                      <p:cBhvr>
                                        <p:cTn id="33" dur="500"/>
                                        <p:tgtEl>
                                          <p:spTgt spid="25608">
                                            <p:txEl>
                                              <p:pRg st="3" end="3"/>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25608">
                                            <p:txEl>
                                              <p:pRg st="4" end="4"/>
                                            </p:txEl>
                                          </p:spTgt>
                                        </p:tgtEl>
                                        <p:attrNameLst>
                                          <p:attrName>style.visibility</p:attrName>
                                        </p:attrNameLst>
                                      </p:cBhvr>
                                      <p:to>
                                        <p:strVal val="visible"/>
                                      </p:to>
                                    </p:set>
                                    <p:animEffect transition="in" filter="box(in)">
                                      <p:cBhvr>
                                        <p:cTn id="36" dur="500"/>
                                        <p:tgtEl>
                                          <p:spTgt spid="25608">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nodeType="clickEffect">
                                  <p:stCondLst>
                                    <p:cond delay="0"/>
                                  </p:stCondLst>
                                  <p:childTnLst>
                                    <p:set>
                                      <p:cBhvr>
                                        <p:cTn id="40" dur="1" fill="hold">
                                          <p:stCondLst>
                                            <p:cond delay="0"/>
                                          </p:stCondLst>
                                        </p:cTn>
                                        <p:tgtEl>
                                          <p:spTgt spid="25610">
                                            <p:txEl>
                                              <p:pRg st="0" end="0"/>
                                            </p:txEl>
                                          </p:spTgt>
                                        </p:tgtEl>
                                        <p:attrNameLst>
                                          <p:attrName>style.visibility</p:attrName>
                                        </p:attrNameLst>
                                      </p:cBhvr>
                                      <p:to>
                                        <p:strVal val="visible"/>
                                      </p:to>
                                    </p:set>
                                    <p:animEffect transition="in" filter="box(in)">
                                      <p:cBhvr>
                                        <p:cTn id="41" dur="500"/>
                                        <p:tgtEl>
                                          <p:spTgt spid="25610">
                                            <p:txEl>
                                              <p:pRg st="0" end="0"/>
                                            </p:txEl>
                                          </p:spTgt>
                                        </p:tgtEl>
                                      </p:cBhvr>
                                    </p:animEffect>
                                  </p:childTnLst>
                                </p:cTn>
                              </p:par>
                              <p:par>
                                <p:cTn id="42" presetID="4" presetClass="entr" presetSubtype="16" fill="hold" nodeType="withEffect">
                                  <p:stCondLst>
                                    <p:cond delay="0"/>
                                  </p:stCondLst>
                                  <p:childTnLst>
                                    <p:set>
                                      <p:cBhvr>
                                        <p:cTn id="43" dur="1" fill="hold">
                                          <p:stCondLst>
                                            <p:cond delay="0"/>
                                          </p:stCondLst>
                                        </p:cTn>
                                        <p:tgtEl>
                                          <p:spTgt spid="25610">
                                            <p:txEl>
                                              <p:pRg st="1" end="1"/>
                                            </p:txEl>
                                          </p:spTgt>
                                        </p:tgtEl>
                                        <p:attrNameLst>
                                          <p:attrName>style.visibility</p:attrName>
                                        </p:attrNameLst>
                                      </p:cBhvr>
                                      <p:to>
                                        <p:strVal val="visible"/>
                                      </p:to>
                                    </p:set>
                                    <p:animEffect transition="in" filter="box(in)">
                                      <p:cBhvr>
                                        <p:cTn id="44" dur="500"/>
                                        <p:tgtEl>
                                          <p:spTgt spid="25610">
                                            <p:txEl>
                                              <p:pRg st="1" end="1"/>
                                            </p:txEl>
                                          </p:spTgt>
                                        </p:tgtEl>
                                      </p:cBhvr>
                                    </p:animEffect>
                                  </p:childTnLst>
                                </p:cTn>
                              </p:par>
                              <p:par>
                                <p:cTn id="45" presetID="4" presetClass="entr" presetSubtype="16" fill="hold" nodeType="withEffect">
                                  <p:stCondLst>
                                    <p:cond delay="0"/>
                                  </p:stCondLst>
                                  <p:childTnLst>
                                    <p:set>
                                      <p:cBhvr>
                                        <p:cTn id="46" dur="1" fill="hold">
                                          <p:stCondLst>
                                            <p:cond delay="0"/>
                                          </p:stCondLst>
                                        </p:cTn>
                                        <p:tgtEl>
                                          <p:spTgt spid="25610">
                                            <p:txEl>
                                              <p:pRg st="2" end="2"/>
                                            </p:txEl>
                                          </p:spTgt>
                                        </p:tgtEl>
                                        <p:attrNameLst>
                                          <p:attrName>style.visibility</p:attrName>
                                        </p:attrNameLst>
                                      </p:cBhvr>
                                      <p:to>
                                        <p:strVal val="visible"/>
                                      </p:to>
                                    </p:set>
                                    <p:animEffect transition="in" filter="box(in)">
                                      <p:cBhvr>
                                        <p:cTn id="47" dur="500"/>
                                        <p:tgtEl>
                                          <p:spTgt spid="25610">
                                            <p:txEl>
                                              <p:pRg st="2" end="2"/>
                                            </p:txEl>
                                          </p:spTgt>
                                        </p:tgtEl>
                                      </p:cBhvr>
                                    </p:animEffect>
                                  </p:childTnLst>
                                </p:cTn>
                              </p:par>
                              <p:par>
                                <p:cTn id="48" presetID="4" presetClass="entr" presetSubtype="16" fill="hold" nodeType="withEffect">
                                  <p:stCondLst>
                                    <p:cond delay="0"/>
                                  </p:stCondLst>
                                  <p:childTnLst>
                                    <p:set>
                                      <p:cBhvr>
                                        <p:cTn id="49" dur="1" fill="hold">
                                          <p:stCondLst>
                                            <p:cond delay="0"/>
                                          </p:stCondLst>
                                        </p:cTn>
                                        <p:tgtEl>
                                          <p:spTgt spid="25610">
                                            <p:txEl>
                                              <p:pRg st="3" end="3"/>
                                            </p:txEl>
                                          </p:spTgt>
                                        </p:tgtEl>
                                        <p:attrNameLst>
                                          <p:attrName>style.visibility</p:attrName>
                                        </p:attrNameLst>
                                      </p:cBhvr>
                                      <p:to>
                                        <p:strVal val="visible"/>
                                      </p:to>
                                    </p:set>
                                    <p:animEffect transition="in" filter="box(in)">
                                      <p:cBhvr>
                                        <p:cTn id="50" dur="500"/>
                                        <p:tgtEl>
                                          <p:spTgt spid="25610">
                                            <p:txEl>
                                              <p:pRg st="3" end="3"/>
                                            </p:txEl>
                                          </p:spTgt>
                                        </p:tgtEl>
                                      </p:cBhvr>
                                    </p:animEffect>
                                  </p:childTnLst>
                                </p:cTn>
                              </p:par>
                              <p:par>
                                <p:cTn id="51" presetID="4" presetClass="entr" presetSubtype="16" fill="hold" nodeType="withEffect">
                                  <p:stCondLst>
                                    <p:cond delay="0"/>
                                  </p:stCondLst>
                                  <p:childTnLst>
                                    <p:set>
                                      <p:cBhvr>
                                        <p:cTn id="52" dur="1" fill="hold">
                                          <p:stCondLst>
                                            <p:cond delay="0"/>
                                          </p:stCondLst>
                                        </p:cTn>
                                        <p:tgtEl>
                                          <p:spTgt spid="25610">
                                            <p:txEl>
                                              <p:pRg st="4" end="4"/>
                                            </p:txEl>
                                          </p:spTgt>
                                        </p:tgtEl>
                                        <p:attrNameLst>
                                          <p:attrName>style.visibility</p:attrName>
                                        </p:attrNameLst>
                                      </p:cBhvr>
                                      <p:to>
                                        <p:strVal val="visible"/>
                                      </p:to>
                                    </p:set>
                                    <p:animEffect transition="in" filter="box(in)">
                                      <p:cBhvr>
                                        <p:cTn id="53" dur="500"/>
                                        <p:tgtEl>
                                          <p:spTgt spid="25610">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nodeType="clickEffect">
                                  <p:stCondLst>
                                    <p:cond delay="0"/>
                                  </p:stCondLst>
                                  <p:childTnLst>
                                    <p:set>
                                      <p:cBhvr>
                                        <p:cTn id="57" dur="1" fill="hold">
                                          <p:stCondLst>
                                            <p:cond delay="0"/>
                                          </p:stCondLst>
                                        </p:cTn>
                                        <p:tgtEl>
                                          <p:spTgt spid="4">
                                            <p:txEl>
                                              <p:pRg st="0" end="0"/>
                                            </p:txEl>
                                          </p:spTgt>
                                        </p:tgtEl>
                                        <p:attrNameLst>
                                          <p:attrName>style.visibility</p:attrName>
                                        </p:attrNameLst>
                                      </p:cBhvr>
                                      <p:to>
                                        <p:strVal val="visible"/>
                                      </p:to>
                                    </p:set>
                                    <p:animEffect transition="in" filter="box(in)">
                                      <p:cBhvr>
                                        <p:cTn id="58" dur="500"/>
                                        <p:tgtEl>
                                          <p:spTgt spid="4">
                                            <p:txEl>
                                              <p:pRg st="0" end="0"/>
                                            </p:txEl>
                                          </p:spTgt>
                                        </p:tgtEl>
                                      </p:cBhvr>
                                    </p:animEffect>
                                  </p:childTnLst>
                                </p:cTn>
                              </p:par>
                              <p:par>
                                <p:cTn id="59" presetID="4" presetClass="entr" presetSubtype="16" fill="hold" nodeType="withEffect">
                                  <p:stCondLst>
                                    <p:cond delay="0"/>
                                  </p:stCondLst>
                                  <p:childTnLst>
                                    <p:set>
                                      <p:cBhvr>
                                        <p:cTn id="60" dur="1" fill="hold">
                                          <p:stCondLst>
                                            <p:cond delay="0"/>
                                          </p:stCondLst>
                                        </p:cTn>
                                        <p:tgtEl>
                                          <p:spTgt spid="4">
                                            <p:txEl>
                                              <p:pRg st="1" end="1"/>
                                            </p:txEl>
                                          </p:spTgt>
                                        </p:tgtEl>
                                        <p:attrNameLst>
                                          <p:attrName>style.visibility</p:attrName>
                                        </p:attrNameLst>
                                      </p:cBhvr>
                                      <p:to>
                                        <p:strVal val="visible"/>
                                      </p:to>
                                    </p:set>
                                    <p:animEffect transition="in" filter="box(in)">
                                      <p:cBhvr>
                                        <p:cTn id="61" dur="500"/>
                                        <p:tgtEl>
                                          <p:spTgt spid="4">
                                            <p:txEl>
                                              <p:pRg st="1" end="1"/>
                                            </p:txEl>
                                          </p:spTgt>
                                        </p:tgtEl>
                                      </p:cBhvr>
                                    </p:animEffect>
                                  </p:childTnLst>
                                </p:cTn>
                              </p:par>
                              <p:par>
                                <p:cTn id="62" presetID="4" presetClass="entr" presetSubtype="16" fill="hold" nodeType="withEffect">
                                  <p:stCondLst>
                                    <p:cond delay="0"/>
                                  </p:stCondLst>
                                  <p:childTnLst>
                                    <p:set>
                                      <p:cBhvr>
                                        <p:cTn id="63" dur="1" fill="hold">
                                          <p:stCondLst>
                                            <p:cond delay="0"/>
                                          </p:stCondLst>
                                        </p:cTn>
                                        <p:tgtEl>
                                          <p:spTgt spid="4">
                                            <p:txEl>
                                              <p:pRg st="2" end="2"/>
                                            </p:txEl>
                                          </p:spTgt>
                                        </p:tgtEl>
                                        <p:attrNameLst>
                                          <p:attrName>style.visibility</p:attrName>
                                        </p:attrNameLst>
                                      </p:cBhvr>
                                      <p:to>
                                        <p:strVal val="visible"/>
                                      </p:to>
                                    </p:set>
                                    <p:animEffect transition="in" filter="box(in)">
                                      <p:cBhvr>
                                        <p:cTn id="64" dur="500"/>
                                        <p:tgtEl>
                                          <p:spTgt spid="4">
                                            <p:txEl>
                                              <p:pRg st="2" end="2"/>
                                            </p:txEl>
                                          </p:spTgt>
                                        </p:tgtEl>
                                      </p:cBhvr>
                                    </p:animEffect>
                                  </p:childTnLst>
                                </p:cTn>
                              </p:par>
                              <p:par>
                                <p:cTn id="65" presetID="4" presetClass="entr" presetSubtype="16" fill="hold" nodeType="withEffect">
                                  <p:stCondLst>
                                    <p:cond delay="0"/>
                                  </p:stCondLst>
                                  <p:childTnLst>
                                    <p:set>
                                      <p:cBhvr>
                                        <p:cTn id="66" dur="1" fill="hold">
                                          <p:stCondLst>
                                            <p:cond delay="0"/>
                                          </p:stCondLst>
                                        </p:cTn>
                                        <p:tgtEl>
                                          <p:spTgt spid="4">
                                            <p:txEl>
                                              <p:pRg st="3" end="3"/>
                                            </p:txEl>
                                          </p:spTgt>
                                        </p:tgtEl>
                                        <p:attrNameLst>
                                          <p:attrName>style.visibility</p:attrName>
                                        </p:attrNameLst>
                                      </p:cBhvr>
                                      <p:to>
                                        <p:strVal val="visible"/>
                                      </p:to>
                                    </p:set>
                                    <p:animEffect transition="in" filter="box(in)">
                                      <p:cBhvr>
                                        <p:cTn id="67" dur="500"/>
                                        <p:tgtEl>
                                          <p:spTgt spid="4">
                                            <p:txEl>
                                              <p:pRg st="3" end="3"/>
                                            </p:txEl>
                                          </p:spTgt>
                                        </p:tgtEl>
                                      </p:cBhvr>
                                    </p:animEffect>
                                  </p:childTnLst>
                                </p:cTn>
                              </p:par>
                              <p:par>
                                <p:cTn id="68" presetID="4" presetClass="entr" presetSubtype="16" fill="hold" nodeType="withEffect">
                                  <p:stCondLst>
                                    <p:cond delay="0"/>
                                  </p:stCondLst>
                                  <p:childTnLst>
                                    <p:set>
                                      <p:cBhvr>
                                        <p:cTn id="69" dur="1" fill="hold">
                                          <p:stCondLst>
                                            <p:cond delay="0"/>
                                          </p:stCondLst>
                                        </p:cTn>
                                        <p:tgtEl>
                                          <p:spTgt spid="4">
                                            <p:txEl>
                                              <p:pRg st="4" end="4"/>
                                            </p:txEl>
                                          </p:spTgt>
                                        </p:tgtEl>
                                        <p:attrNameLst>
                                          <p:attrName>style.visibility</p:attrName>
                                        </p:attrNameLst>
                                      </p:cBhvr>
                                      <p:to>
                                        <p:strVal val="visible"/>
                                      </p:to>
                                    </p:set>
                                    <p:animEffect transition="in" filter="box(in)">
                                      <p:cBhvr>
                                        <p:cTn id="70" dur="500"/>
                                        <p:tgtEl>
                                          <p:spTgt spid="4">
                                            <p:txEl>
                                              <p:pRg st="4" end="4"/>
                                            </p:txEl>
                                          </p:spTgt>
                                        </p:tgtEl>
                                      </p:cBhvr>
                                    </p:animEffect>
                                  </p:childTnLst>
                                </p:cTn>
                              </p:par>
                              <p:par>
                                <p:cTn id="71" presetID="4" presetClass="entr" presetSubtype="16" fill="hold" nodeType="withEffect">
                                  <p:stCondLst>
                                    <p:cond delay="0"/>
                                  </p:stCondLst>
                                  <p:childTnLst>
                                    <p:set>
                                      <p:cBhvr>
                                        <p:cTn id="72" dur="1" fill="hold">
                                          <p:stCondLst>
                                            <p:cond delay="0"/>
                                          </p:stCondLst>
                                        </p:cTn>
                                        <p:tgtEl>
                                          <p:spTgt spid="4">
                                            <p:txEl>
                                              <p:pRg st="5" end="5"/>
                                            </p:txEl>
                                          </p:spTgt>
                                        </p:tgtEl>
                                        <p:attrNameLst>
                                          <p:attrName>style.visibility</p:attrName>
                                        </p:attrNameLst>
                                      </p:cBhvr>
                                      <p:to>
                                        <p:strVal val="visible"/>
                                      </p:to>
                                    </p:set>
                                    <p:animEffect transition="in" filter="box(in)">
                                      <p:cBhvr>
                                        <p:cTn id="73" dur="500"/>
                                        <p:tgtEl>
                                          <p:spTgt spid="4">
                                            <p:txEl>
                                              <p:pRg st="5" end="5"/>
                                            </p:txEl>
                                          </p:spTgt>
                                        </p:tgtEl>
                                      </p:cBhvr>
                                    </p:animEffect>
                                  </p:childTnLst>
                                </p:cTn>
                              </p:par>
                              <p:par>
                                <p:cTn id="74" presetID="4" presetClass="entr" presetSubtype="16" fill="hold" nodeType="withEffect">
                                  <p:stCondLst>
                                    <p:cond delay="0"/>
                                  </p:stCondLst>
                                  <p:childTnLst>
                                    <p:set>
                                      <p:cBhvr>
                                        <p:cTn id="75" dur="1" fill="hold">
                                          <p:stCondLst>
                                            <p:cond delay="0"/>
                                          </p:stCondLst>
                                        </p:cTn>
                                        <p:tgtEl>
                                          <p:spTgt spid="4">
                                            <p:txEl>
                                              <p:pRg st="6" end="6"/>
                                            </p:txEl>
                                          </p:spTgt>
                                        </p:tgtEl>
                                        <p:attrNameLst>
                                          <p:attrName>style.visibility</p:attrName>
                                        </p:attrNameLst>
                                      </p:cBhvr>
                                      <p:to>
                                        <p:strVal val="visible"/>
                                      </p:to>
                                    </p:set>
                                    <p:animEffect transition="in" filter="box(in)">
                                      <p:cBhvr>
                                        <p:cTn id="76"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lstStyle/>
          <a:p>
            <a:pPr marL="0" indent="0" algn="ctr">
              <a:buNone/>
            </a:pPr>
            <a:r>
              <a:rPr lang="pt-PT" sz="9600" b="1" dirty="0" smtClean="0">
                <a:solidFill>
                  <a:srgbClr val="FF0000"/>
                </a:solidFill>
                <a:effectLst>
                  <a:outerShdw blurRad="38100" dist="38100" dir="2700000" algn="tl">
                    <a:srgbClr val="000000">
                      <a:alpha val="43137"/>
                    </a:srgbClr>
                  </a:outerShdw>
                </a:effectLst>
              </a:rPr>
              <a:t>TEMPO  É DINHEIRO</a:t>
            </a:r>
            <a:endParaRPr lang="pt-PT" sz="9600" b="1" dirty="0">
              <a:solidFill>
                <a:srgbClr val="FF0000"/>
              </a:solidFill>
              <a:effectLst>
                <a:outerShdw blurRad="38100" dist="38100" dir="2700000" algn="tl">
                  <a:srgbClr val="000000">
                    <a:alpha val="43137"/>
                  </a:srgbClr>
                </a:outerShdw>
              </a:effectLst>
            </a:endParaRPr>
          </a:p>
        </p:txBody>
      </p:sp>
      <p:sp>
        <p:nvSpPr>
          <p:cNvPr id="4" name="Marcador de Posição do Rodapé 3"/>
          <p:cNvSpPr>
            <a:spLocks noGrp="1"/>
          </p:cNvSpPr>
          <p:nvPr>
            <p:ph type="ftr" sz="quarter" idx="3"/>
          </p:nvPr>
        </p:nvSpPr>
        <p:spPr/>
        <p:txBody>
          <a:bodyPr/>
          <a:lstStyle/>
          <a:p>
            <a:pPr>
              <a:defRPr/>
            </a:pPr>
            <a:r>
              <a:rPr lang="pt-PT" smtClean="0"/>
              <a:t>Formação em Gestão do Tempo  por Armando Fernandes  e Luis Leonor </a:t>
            </a:r>
            <a:endParaRPr lang="pt-PT" dirty="0"/>
          </a:p>
        </p:txBody>
      </p:sp>
      <p:sp>
        <p:nvSpPr>
          <p:cNvPr id="5" name="Marcador de Posição do Número do Diapositivo 4"/>
          <p:cNvSpPr>
            <a:spLocks noGrp="1"/>
          </p:cNvSpPr>
          <p:nvPr>
            <p:ph type="sldNum" sz="quarter" idx="4"/>
          </p:nvPr>
        </p:nvSpPr>
        <p:spPr/>
        <p:txBody>
          <a:bodyPr/>
          <a:lstStyle/>
          <a:p>
            <a:pPr algn="r">
              <a:defRPr/>
            </a:pPr>
            <a:fld id="{229654E9-0C84-4238-A2D4-DF06A831539D}" type="slidenum">
              <a:rPr lang="pt-PT" smtClean="0"/>
              <a:pPr algn="r">
                <a:defRPr/>
              </a:pPr>
              <a:t>15</a:t>
            </a:fld>
            <a:endParaRPr lang="pt-PT" dirty="0"/>
          </a:p>
        </p:txBody>
      </p:sp>
    </p:spTree>
    <p:extLst>
      <p:ext uri="{BB962C8B-B14F-4D97-AF65-F5344CB8AC3E}">
        <p14:creationId xmlns:p14="http://schemas.microsoft.com/office/powerpoint/2010/main" val="19866900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0"/>
            <a:ext cx="8153400" cy="1143000"/>
          </a:xfrm>
        </p:spPr>
        <p:txBody>
          <a:bodyPr/>
          <a:lstStyle/>
          <a:p>
            <a:pPr eaLnBrk="1" hangingPunct="1">
              <a:defRPr/>
            </a:pPr>
            <a:r>
              <a:rPr lang="en-US" sz="3600" b="1" dirty="0" smtClean="0">
                <a:solidFill>
                  <a:srgbClr val="FF3300"/>
                </a:solidFill>
              </a:rPr>
              <a:t>Como </a:t>
            </a:r>
            <a:r>
              <a:rPr lang="en-US" sz="3600" b="1" dirty="0" err="1" smtClean="0">
                <a:solidFill>
                  <a:srgbClr val="FF3300"/>
                </a:solidFill>
              </a:rPr>
              <a:t>Transformar</a:t>
            </a:r>
            <a:r>
              <a:rPr lang="en-US" sz="3600" b="1" dirty="0" smtClean="0">
                <a:solidFill>
                  <a:srgbClr val="FF3300"/>
                </a:solidFill>
              </a:rPr>
              <a:t> </a:t>
            </a:r>
            <a:br>
              <a:rPr lang="en-US" sz="3600" b="1" dirty="0" smtClean="0">
                <a:solidFill>
                  <a:srgbClr val="FF3300"/>
                </a:solidFill>
              </a:rPr>
            </a:br>
            <a:r>
              <a:rPr lang="en-US" sz="3600" b="1" dirty="0" smtClean="0">
                <a:solidFill>
                  <a:srgbClr val="FF3300"/>
                </a:solidFill>
              </a:rPr>
              <a:t>Tempo em </a:t>
            </a:r>
            <a:r>
              <a:rPr lang="en-US" sz="3600" b="1" dirty="0" err="1" smtClean="0">
                <a:solidFill>
                  <a:srgbClr val="FF3300"/>
                </a:solidFill>
              </a:rPr>
              <a:t>Dinheiro</a:t>
            </a:r>
            <a:endParaRPr lang="en-US" sz="3600" b="1" dirty="0" smtClean="0">
              <a:solidFill>
                <a:srgbClr val="FF3300"/>
              </a:solidFill>
            </a:endParaRPr>
          </a:p>
        </p:txBody>
      </p:sp>
      <p:sp>
        <p:nvSpPr>
          <p:cNvPr id="18435" name="Rectangle 3"/>
          <p:cNvSpPr>
            <a:spLocks noGrp="1" noChangeArrowheads="1"/>
          </p:cNvSpPr>
          <p:nvPr>
            <p:ph type="body" idx="1"/>
          </p:nvPr>
        </p:nvSpPr>
        <p:spPr>
          <a:xfrm>
            <a:off x="467544" y="1295400"/>
            <a:ext cx="8371656" cy="4724400"/>
          </a:xfrm>
        </p:spPr>
        <p:txBody>
          <a:bodyPr/>
          <a:lstStyle/>
          <a:p>
            <a:pPr marL="609600" indent="-609600" eaLnBrk="1" hangingPunct="1">
              <a:lnSpc>
                <a:spcPct val="80000"/>
              </a:lnSpc>
              <a:buClr>
                <a:schemeClr val="tx1"/>
              </a:buClr>
              <a:defRPr/>
            </a:pPr>
            <a:r>
              <a:rPr lang="en-US" dirty="0" err="1" smtClean="0"/>
              <a:t>Empreendedorismo</a:t>
            </a:r>
            <a:r>
              <a:rPr lang="en-US" dirty="0" smtClean="0"/>
              <a:t> é </a:t>
            </a:r>
            <a:r>
              <a:rPr lang="en-US" dirty="0" err="1" smtClean="0"/>
              <a:t>ter</a:t>
            </a:r>
            <a:r>
              <a:rPr lang="en-US" dirty="0" smtClean="0"/>
              <a:t> a </a:t>
            </a:r>
            <a:r>
              <a:rPr lang="en-US" dirty="0" err="1" smtClean="0"/>
              <a:t>capacidade</a:t>
            </a:r>
            <a:r>
              <a:rPr lang="en-US" dirty="0" smtClean="0"/>
              <a:t> de converter o </a:t>
            </a:r>
            <a:r>
              <a:rPr lang="en-US" dirty="0" err="1" smtClean="0"/>
              <a:t>conhecimento</a:t>
            </a:r>
            <a:r>
              <a:rPr lang="en-US" dirty="0" smtClean="0"/>
              <a:t>, </a:t>
            </a:r>
            <a:r>
              <a:rPr lang="en-US" dirty="0" err="1" smtClean="0"/>
              <a:t>genialidade</a:t>
            </a:r>
            <a:r>
              <a:rPr lang="en-US" dirty="0" smtClean="0"/>
              <a:t> e </a:t>
            </a:r>
            <a:r>
              <a:rPr lang="en-US" dirty="0" err="1" smtClean="0"/>
              <a:t>esforço</a:t>
            </a:r>
            <a:r>
              <a:rPr lang="en-US" dirty="0" smtClean="0"/>
              <a:t> </a:t>
            </a:r>
            <a:r>
              <a:rPr lang="en-US" dirty="0" err="1" smtClean="0"/>
              <a:t>através</a:t>
            </a:r>
            <a:r>
              <a:rPr lang="en-US" dirty="0" smtClean="0"/>
              <a:t> do </a:t>
            </a:r>
            <a:r>
              <a:rPr lang="en-US" dirty="0" err="1" smtClean="0"/>
              <a:t>investimento</a:t>
            </a:r>
            <a:r>
              <a:rPr lang="en-US" dirty="0" smtClean="0"/>
              <a:t> </a:t>
            </a:r>
            <a:r>
              <a:rPr lang="en-US" dirty="0" err="1" smtClean="0"/>
              <a:t>que</a:t>
            </a:r>
            <a:r>
              <a:rPr lang="en-US" dirty="0" smtClean="0"/>
              <a:t> </a:t>
            </a:r>
            <a:r>
              <a:rPr lang="en-US" dirty="0" err="1" smtClean="0"/>
              <a:t>faz</a:t>
            </a:r>
            <a:r>
              <a:rPr lang="en-US" dirty="0" smtClean="0"/>
              <a:t> com o </a:t>
            </a:r>
            <a:r>
              <a:rPr lang="en-US" dirty="0" err="1" smtClean="0"/>
              <a:t>seu</a:t>
            </a:r>
            <a:r>
              <a:rPr lang="en-US" dirty="0" smtClean="0"/>
              <a:t> tempo, em </a:t>
            </a:r>
            <a:r>
              <a:rPr lang="en-US" dirty="0" err="1" smtClean="0"/>
              <a:t>dinheiro</a:t>
            </a:r>
            <a:endParaRPr lang="en-US" dirty="0" smtClean="0"/>
          </a:p>
          <a:p>
            <a:pPr marL="609600" indent="-609600" eaLnBrk="1" hangingPunct="1">
              <a:lnSpc>
                <a:spcPct val="80000"/>
              </a:lnSpc>
              <a:buClr>
                <a:schemeClr val="tx1"/>
              </a:buClr>
              <a:defRPr/>
            </a:pPr>
            <a:r>
              <a:rPr lang="en-US" dirty="0" err="1" smtClean="0"/>
              <a:t>Estabeleça</a:t>
            </a:r>
            <a:r>
              <a:rPr lang="en-US" dirty="0" smtClean="0"/>
              <a:t> o </a:t>
            </a:r>
            <a:r>
              <a:rPr lang="en-US" dirty="0" err="1" smtClean="0"/>
              <a:t>seu</a:t>
            </a:r>
            <a:r>
              <a:rPr lang="en-US" dirty="0" smtClean="0"/>
              <a:t> </a:t>
            </a:r>
            <a:r>
              <a:rPr lang="en-US" dirty="0" err="1" smtClean="0"/>
              <a:t>alvo</a:t>
            </a:r>
            <a:r>
              <a:rPr lang="en-US" dirty="0" smtClean="0"/>
              <a:t> de </a:t>
            </a:r>
            <a:r>
              <a:rPr lang="en-US" dirty="0" err="1" smtClean="0"/>
              <a:t>Rendimentos</a:t>
            </a:r>
            <a:r>
              <a:rPr lang="en-US" dirty="0" smtClean="0"/>
              <a:t> base</a:t>
            </a:r>
          </a:p>
          <a:p>
            <a:pPr marL="990600" lvl="1" indent="-533400" eaLnBrk="1" hangingPunct="1">
              <a:lnSpc>
                <a:spcPct val="80000"/>
              </a:lnSpc>
              <a:buClr>
                <a:schemeClr val="tx1"/>
              </a:buClr>
              <a:buFont typeface="Wingdings" pitchFamily="2" charset="2"/>
              <a:buNone/>
              <a:defRPr/>
            </a:pPr>
            <a:r>
              <a:rPr lang="en-US" sz="3200" dirty="0" smtClean="0"/>
              <a:t>	</a:t>
            </a:r>
            <a:r>
              <a:rPr lang="en-US" sz="3200" dirty="0" err="1" smtClean="0"/>
              <a:t>Quantas</a:t>
            </a:r>
            <a:r>
              <a:rPr lang="en-US" sz="3200" dirty="0" smtClean="0"/>
              <a:t> </a:t>
            </a:r>
            <a:r>
              <a:rPr lang="en-US" sz="3200" dirty="0" err="1" smtClean="0"/>
              <a:t>horas</a:t>
            </a:r>
            <a:r>
              <a:rPr lang="en-US" sz="3200" dirty="0" smtClean="0"/>
              <a:t> </a:t>
            </a:r>
            <a:r>
              <a:rPr lang="en-US" sz="3200" dirty="0" err="1" smtClean="0"/>
              <a:t>considera</a:t>
            </a:r>
            <a:r>
              <a:rPr lang="en-US" sz="3200" dirty="0" smtClean="0"/>
              <a:t> </a:t>
            </a:r>
            <a:r>
              <a:rPr lang="en-US" sz="3200" dirty="0" err="1" smtClean="0"/>
              <a:t>que</a:t>
            </a:r>
            <a:r>
              <a:rPr lang="en-US" sz="3200" dirty="0" smtClean="0"/>
              <a:t> é </a:t>
            </a:r>
            <a:r>
              <a:rPr lang="en-US" sz="3200" dirty="0" err="1" smtClean="0"/>
              <a:t>efectivamente</a:t>
            </a:r>
            <a:r>
              <a:rPr lang="en-US" sz="3200" dirty="0" smtClean="0"/>
              <a:t> </a:t>
            </a:r>
            <a:r>
              <a:rPr lang="en-US" sz="3200" dirty="0" err="1" smtClean="0"/>
              <a:t>produtivo</a:t>
            </a:r>
            <a:r>
              <a:rPr lang="en-US" sz="3200" dirty="0" smtClean="0"/>
              <a:t>, </a:t>
            </a:r>
            <a:r>
              <a:rPr lang="en-US" sz="3200" dirty="0" err="1" smtClean="0"/>
              <a:t>gerando</a:t>
            </a:r>
            <a:r>
              <a:rPr lang="en-US" sz="3200" dirty="0" smtClean="0"/>
              <a:t> </a:t>
            </a:r>
            <a:r>
              <a:rPr lang="en-US" sz="3200" dirty="0" err="1" smtClean="0"/>
              <a:t>receitas</a:t>
            </a:r>
            <a:r>
              <a:rPr lang="en-US" sz="3200" dirty="0" smtClean="0"/>
              <a:t> de forma </a:t>
            </a:r>
            <a:r>
              <a:rPr lang="en-US" sz="3200" dirty="0" err="1" smtClean="0"/>
              <a:t>directa</a:t>
            </a:r>
            <a:r>
              <a:rPr lang="en-US" sz="3200" dirty="0" smtClean="0"/>
              <a:t>?</a:t>
            </a:r>
          </a:p>
          <a:p>
            <a:pPr marL="990600" lvl="1" indent="-533400" eaLnBrk="1" hangingPunct="1">
              <a:lnSpc>
                <a:spcPct val="80000"/>
              </a:lnSpc>
              <a:buClr>
                <a:schemeClr val="tx1"/>
              </a:buClr>
              <a:buFont typeface="Wingdings" pitchFamily="2" charset="2"/>
              <a:buNone/>
              <a:defRPr/>
            </a:pPr>
            <a:r>
              <a:rPr lang="en-US" sz="3200" dirty="0" smtClean="0"/>
              <a:t>	</a:t>
            </a:r>
            <a:r>
              <a:rPr lang="en-US" sz="3200" dirty="0" err="1" smtClean="0"/>
              <a:t>Quantas</a:t>
            </a:r>
            <a:r>
              <a:rPr lang="en-US" sz="3200" dirty="0" smtClean="0"/>
              <a:t> </a:t>
            </a:r>
            <a:r>
              <a:rPr lang="en-US" sz="3200" dirty="0" err="1" smtClean="0"/>
              <a:t>horas</a:t>
            </a:r>
            <a:r>
              <a:rPr lang="en-US" sz="3200" dirty="0" smtClean="0"/>
              <a:t> </a:t>
            </a:r>
            <a:r>
              <a:rPr lang="en-US" sz="3200" dirty="0" err="1" smtClean="0"/>
              <a:t>gasta</a:t>
            </a:r>
            <a:r>
              <a:rPr lang="en-US" sz="3200" dirty="0" smtClean="0"/>
              <a:t> a </a:t>
            </a:r>
            <a:r>
              <a:rPr lang="en-US" sz="3200" dirty="0" err="1" smtClean="0"/>
              <a:t>fazer</a:t>
            </a:r>
            <a:r>
              <a:rPr lang="en-US" sz="3200" dirty="0" smtClean="0"/>
              <a:t> </a:t>
            </a:r>
            <a:r>
              <a:rPr lang="en-US" sz="3200" dirty="0" err="1" smtClean="0"/>
              <a:t>outras</a:t>
            </a:r>
            <a:r>
              <a:rPr lang="en-US" sz="3200" dirty="0" smtClean="0"/>
              <a:t> </a:t>
            </a:r>
            <a:r>
              <a:rPr lang="en-US" sz="3200" dirty="0" err="1" smtClean="0"/>
              <a:t>coisas</a:t>
            </a:r>
            <a:r>
              <a:rPr lang="en-US" sz="3200" dirty="0" smtClean="0"/>
              <a:t>: </a:t>
            </a:r>
            <a:r>
              <a:rPr lang="en-US" sz="3200" dirty="0" err="1" smtClean="0"/>
              <a:t>deslocação</a:t>
            </a:r>
            <a:r>
              <a:rPr lang="en-US" sz="3200" dirty="0" smtClean="0"/>
              <a:t> casa-trabalho, </a:t>
            </a:r>
            <a:r>
              <a:rPr lang="en-US" sz="3200" dirty="0" err="1" smtClean="0"/>
              <a:t>papelada</a:t>
            </a:r>
            <a:r>
              <a:rPr lang="en-US" sz="3200" dirty="0" smtClean="0"/>
              <a:t>, </a:t>
            </a:r>
            <a:r>
              <a:rPr lang="en-US" sz="3200" dirty="0" err="1" smtClean="0"/>
              <a:t>arquivo</a:t>
            </a:r>
            <a:r>
              <a:rPr lang="en-US" sz="3200" dirty="0" smtClean="0"/>
              <a:t>, </a:t>
            </a:r>
            <a:r>
              <a:rPr lang="en-US" sz="3200" dirty="0" err="1" smtClean="0"/>
              <a:t>etc</a:t>
            </a:r>
            <a:endParaRPr lang="en-US" sz="3200" dirty="0" smtClean="0"/>
          </a:p>
          <a:p>
            <a:pPr marL="609600" indent="-609600" eaLnBrk="1" hangingPunct="1">
              <a:lnSpc>
                <a:spcPct val="80000"/>
              </a:lnSpc>
              <a:defRPr/>
            </a:pPr>
            <a:endParaRPr lang="en-US" sz="2100" b="1" dirty="0" smtClean="0"/>
          </a:p>
        </p:txBody>
      </p:sp>
      <p:sp>
        <p:nvSpPr>
          <p:cNvPr id="2" name="Marcador de Posição do Rodapé 1"/>
          <p:cNvSpPr>
            <a:spLocks noGrp="1"/>
          </p:cNvSpPr>
          <p:nvPr>
            <p:ph type="ftr" sz="quarter" idx="3"/>
          </p:nvPr>
        </p:nvSpPr>
        <p:spPr>
          <a:xfrm>
            <a:off x="395536" y="6497960"/>
            <a:ext cx="5184576" cy="360040"/>
          </a:xfrm>
        </p:spPr>
        <p:txBody>
          <a:bodyPr/>
          <a:lstStyle/>
          <a:p>
            <a:pPr>
              <a:defRPr/>
            </a:pPr>
            <a:r>
              <a:rPr lang="pt-PT" dirty="0" smtClean="0"/>
              <a:t>Gestão do Tempo por Armando Fernandes – Business Coach </a:t>
            </a:r>
            <a:endParaRPr lang="pt-PT" dirty="0"/>
          </a:p>
        </p:txBody>
      </p:sp>
      <p:sp>
        <p:nvSpPr>
          <p:cNvPr id="3" name="Marcador de Posição do Número do Diapositivo 2"/>
          <p:cNvSpPr>
            <a:spLocks noGrp="1"/>
          </p:cNvSpPr>
          <p:nvPr>
            <p:ph type="sldNum" sz="quarter" idx="4"/>
          </p:nvPr>
        </p:nvSpPr>
        <p:spPr>
          <a:xfrm>
            <a:off x="7092280" y="6453336"/>
            <a:ext cx="1590675" cy="293117"/>
          </a:xfrm>
        </p:spPr>
        <p:txBody>
          <a:bodyPr/>
          <a:lstStyle/>
          <a:p>
            <a:pPr algn="r">
              <a:defRPr/>
            </a:pPr>
            <a:fld id="{229654E9-0C84-4238-A2D4-DF06A831539D}" type="slidenum">
              <a:rPr lang="pt-PT" smtClean="0"/>
              <a:pPr algn="r">
                <a:defRPr/>
              </a:pPr>
              <a:t>16</a:t>
            </a:fld>
            <a:endParaRPr lang="pt-PT" dirty="0"/>
          </a:p>
        </p:txBody>
      </p:sp>
    </p:spTree>
    <p:extLst>
      <p:ext uri="{BB962C8B-B14F-4D97-AF65-F5344CB8AC3E}">
        <p14:creationId xmlns:p14="http://schemas.microsoft.com/office/powerpoint/2010/main" val="32086872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0"/>
            <a:ext cx="8153400" cy="1143000"/>
          </a:xfrm>
        </p:spPr>
        <p:txBody>
          <a:bodyPr/>
          <a:lstStyle/>
          <a:p>
            <a:pPr eaLnBrk="1" hangingPunct="1">
              <a:defRPr/>
            </a:pPr>
            <a:r>
              <a:rPr lang="en-US" sz="3600" b="1" dirty="0" smtClean="0">
                <a:solidFill>
                  <a:srgbClr val="FF3300"/>
                </a:solidFill>
              </a:rPr>
              <a:t>Como </a:t>
            </a:r>
            <a:r>
              <a:rPr lang="en-US" sz="3600" b="1" dirty="0" err="1" smtClean="0">
                <a:solidFill>
                  <a:srgbClr val="FF3300"/>
                </a:solidFill>
              </a:rPr>
              <a:t>Transformar</a:t>
            </a:r>
            <a:r>
              <a:rPr lang="en-US" sz="3600" b="1" dirty="0" smtClean="0">
                <a:solidFill>
                  <a:srgbClr val="FF3300"/>
                </a:solidFill>
              </a:rPr>
              <a:t> </a:t>
            </a:r>
            <a:br>
              <a:rPr lang="en-US" sz="3600" b="1" dirty="0" smtClean="0">
                <a:solidFill>
                  <a:srgbClr val="FF3300"/>
                </a:solidFill>
              </a:rPr>
            </a:br>
            <a:r>
              <a:rPr lang="en-US" sz="3600" b="1" dirty="0" smtClean="0">
                <a:solidFill>
                  <a:srgbClr val="FF3300"/>
                </a:solidFill>
              </a:rPr>
              <a:t>Tempo em </a:t>
            </a:r>
            <a:r>
              <a:rPr lang="en-US" sz="3600" b="1" dirty="0" err="1" smtClean="0">
                <a:solidFill>
                  <a:srgbClr val="FF3300"/>
                </a:solidFill>
              </a:rPr>
              <a:t>Dinheiro</a:t>
            </a:r>
            <a:endParaRPr lang="en-US" sz="3600" b="1" dirty="0" smtClean="0">
              <a:solidFill>
                <a:srgbClr val="FF3300"/>
              </a:solidFill>
            </a:endParaRPr>
          </a:p>
        </p:txBody>
      </p:sp>
      <p:sp>
        <p:nvSpPr>
          <p:cNvPr id="18435" name="Rectangle 3"/>
          <p:cNvSpPr>
            <a:spLocks noGrp="1" noChangeArrowheads="1"/>
          </p:cNvSpPr>
          <p:nvPr>
            <p:ph type="body" idx="1"/>
          </p:nvPr>
        </p:nvSpPr>
        <p:spPr>
          <a:xfrm>
            <a:off x="683568" y="1700808"/>
            <a:ext cx="7772400" cy="4724400"/>
          </a:xfrm>
        </p:spPr>
        <p:txBody>
          <a:bodyPr/>
          <a:lstStyle/>
          <a:p>
            <a:pPr marL="609600" indent="-609600" eaLnBrk="1" hangingPunct="1">
              <a:lnSpc>
                <a:spcPct val="80000"/>
              </a:lnSpc>
              <a:buClr>
                <a:schemeClr val="tx1"/>
              </a:buClr>
              <a:defRPr/>
            </a:pPr>
            <a:r>
              <a:rPr lang="en-US" sz="3600" dirty="0" err="1" smtClean="0"/>
              <a:t>Contabilize</a:t>
            </a:r>
            <a:r>
              <a:rPr lang="en-US" sz="3600" dirty="0" smtClean="0"/>
              <a:t> o tempo </a:t>
            </a:r>
            <a:r>
              <a:rPr lang="en-US" sz="3600" dirty="0" err="1" smtClean="0"/>
              <a:t>que</a:t>
            </a:r>
            <a:r>
              <a:rPr lang="en-US" sz="3600" dirty="0" smtClean="0"/>
              <a:t> </a:t>
            </a:r>
            <a:r>
              <a:rPr lang="en-US" sz="3600" dirty="0" err="1" smtClean="0"/>
              <a:t>gasta</a:t>
            </a:r>
            <a:r>
              <a:rPr lang="en-US" sz="3600" dirty="0" smtClean="0"/>
              <a:t> a </a:t>
            </a:r>
            <a:r>
              <a:rPr lang="en-US" sz="3600" dirty="0" err="1" smtClean="0"/>
              <a:t>fazer</a:t>
            </a:r>
            <a:r>
              <a:rPr lang="en-US" sz="3600" dirty="0" smtClean="0"/>
              <a:t> </a:t>
            </a:r>
            <a:r>
              <a:rPr lang="en-US" sz="3600" dirty="0" err="1" smtClean="0"/>
              <a:t>outras</a:t>
            </a:r>
            <a:r>
              <a:rPr lang="en-US" sz="3600" dirty="0" smtClean="0"/>
              <a:t> </a:t>
            </a:r>
            <a:r>
              <a:rPr lang="en-US" sz="3600" dirty="0" err="1" smtClean="0"/>
              <a:t>coisas</a:t>
            </a:r>
            <a:endParaRPr lang="en-US" sz="3600" dirty="0" smtClean="0"/>
          </a:p>
          <a:p>
            <a:pPr marL="990600" lvl="1" indent="-533400" eaLnBrk="1" hangingPunct="1">
              <a:lnSpc>
                <a:spcPct val="80000"/>
              </a:lnSpc>
              <a:buClr>
                <a:schemeClr val="tx1"/>
              </a:buClr>
              <a:buFont typeface="Wingdings" pitchFamily="2" charset="2"/>
              <a:buNone/>
              <a:defRPr/>
            </a:pPr>
            <a:r>
              <a:rPr lang="en-US" sz="3600" dirty="0" smtClean="0"/>
              <a:t>	</a:t>
            </a:r>
            <a:r>
              <a:rPr lang="en-US" sz="3600" dirty="0" err="1" smtClean="0"/>
              <a:t>Quantifique</a:t>
            </a:r>
            <a:r>
              <a:rPr lang="en-US" sz="3600" dirty="0" smtClean="0"/>
              <a:t> o </a:t>
            </a:r>
            <a:r>
              <a:rPr lang="en-US" sz="3600" dirty="0" err="1" smtClean="0"/>
              <a:t>que</a:t>
            </a:r>
            <a:r>
              <a:rPr lang="en-US" sz="3600" dirty="0" smtClean="0"/>
              <a:t> se </a:t>
            </a:r>
            <a:r>
              <a:rPr lang="en-US" sz="3600" dirty="0" err="1" smtClean="0"/>
              <a:t>passa</a:t>
            </a:r>
            <a:r>
              <a:rPr lang="en-US" sz="3600" dirty="0" smtClean="0"/>
              <a:t> </a:t>
            </a:r>
            <a:r>
              <a:rPr lang="en-US" sz="3600" dirty="0" err="1" smtClean="0"/>
              <a:t>na</a:t>
            </a:r>
            <a:r>
              <a:rPr lang="en-US" sz="3600" dirty="0" smtClean="0"/>
              <a:t> </a:t>
            </a:r>
            <a:r>
              <a:rPr lang="en-US" sz="3600" dirty="0" err="1" smtClean="0"/>
              <a:t>sua</a:t>
            </a:r>
            <a:r>
              <a:rPr lang="en-US" sz="3600" dirty="0" smtClean="0"/>
              <a:t> </a:t>
            </a:r>
            <a:r>
              <a:rPr lang="en-US" sz="3600" dirty="0" err="1" smtClean="0"/>
              <a:t>vida</a:t>
            </a:r>
            <a:endParaRPr lang="en-US" sz="3600" dirty="0" smtClean="0"/>
          </a:p>
          <a:p>
            <a:pPr marL="609600" indent="-609600" eaLnBrk="1" hangingPunct="1">
              <a:lnSpc>
                <a:spcPct val="80000"/>
              </a:lnSpc>
              <a:buClr>
                <a:schemeClr val="tx1"/>
              </a:buClr>
              <a:defRPr/>
            </a:pPr>
            <a:r>
              <a:rPr lang="en-US" sz="3600" dirty="0" err="1" smtClean="0"/>
              <a:t>Estabeleça</a:t>
            </a:r>
            <a:r>
              <a:rPr lang="en-US" sz="3600" dirty="0" smtClean="0"/>
              <a:t> um </a:t>
            </a:r>
            <a:r>
              <a:rPr lang="en-US" sz="3600" dirty="0" err="1" smtClean="0"/>
              <a:t>custo</a:t>
            </a:r>
            <a:r>
              <a:rPr lang="en-US" sz="3600" dirty="0" smtClean="0"/>
              <a:t> base para as </a:t>
            </a:r>
            <a:r>
              <a:rPr lang="en-US" sz="3600" dirty="0" err="1" smtClean="0"/>
              <a:t>horas</a:t>
            </a:r>
            <a:r>
              <a:rPr lang="en-US" sz="3600" dirty="0" smtClean="0"/>
              <a:t> </a:t>
            </a:r>
            <a:r>
              <a:rPr lang="en-US" sz="3600" dirty="0" err="1" smtClean="0"/>
              <a:t>que</a:t>
            </a:r>
            <a:r>
              <a:rPr lang="en-US" sz="3600" dirty="0" smtClean="0"/>
              <a:t> </a:t>
            </a:r>
            <a:r>
              <a:rPr lang="en-US" sz="3600" dirty="0" err="1" smtClean="0"/>
              <a:t>você</a:t>
            </a:r>
            <a:r>
              <a:rPr lang="en-US" sz="3600" dirty="0" smtClean="0"/>
              <a:t> </a:t>
            </a:r>
            <a:r>
              <a:rPr lang="en-US" sz="3600" dirty="0" err="1" smtClean="0"/>
              <a:t>dispensa</a:t>
            </a:r>
            <a:r>
              <a:rPr lang="en-US" sz="3600" dirty="0" smtClean="0"/>
              <a:t> com </a:t>
            </a:r>
            <a:r>
              <a:rPr lang="en-US" sz="3600" dirty="0" err="1" smtClean="0"/>
              <a:t>compromissos</a:t>
            </a:r>
            <a:r>
              <a:rPr lang="en-US" sz="3600" dirty="0" smtClean="0"/>
              <a:t> e </a:t>
            </a:r>
            <a:r>
              <a:rPr lang="en-US" sz="3600" dirty="0" err="1" smtClean="0"/>
              <a:t>outras</a:t>
            </a:r>
            <a:r>
              <a:rPr lang="en-US" sz="3600" dirty="0" smtClean="0"/>
              <a:t> </a:t>
            </a:r>
            <a:r>
              <a:rPr lang="en-US" sz="3600" dirty="0" err="1" smtClean="0"/>
              <a:t>coisas</a:t>
            </a:r>
            <a:r>
              <a:rPr lang="en-US" sz="3600" dirty="0" smtClean="0"/>
              <a:t> </a:t>
            </a:r>
            <a:r>
              <a:rPr lang="en-US" sz="3600" dirty="0" err="1" smtClean="0"/>
              <a:t>que</a:t>
            </a:r>
            <a:r>
              <a:rPr lang="en-US" sz="3600" dirty="0" smtClean="0"/>
              <a:t> </a:t>
            </a:r>
            <a:r>
              <a:rPr lang="en-US" sz="3600" dirty="0" err="1" smtClean="0"/>
              <a:t>faz</a:t>
            </a:r>
            <a:r>
              <a:rPr lang="en-US" sz="3600" dirty="0" smtClean="0"/>
              <a:t> </a:t>
            </a:r>
            <a:r>
              <a:rPr lang="en-US" sz="3600" dirty="0" err="1" smtClean="0"/>
              <a:t>que</a:t>
            </a:r>
            <a:r>
              <a:rPr lang="en-US" sz="3600" dirty="0" smtClean="0"/>
              <a:t> </a:t>
            </a:r>
            <a:r>
              <a:rPr lang="en-US" sz="3600" dirty="0" err="1" smtClean="0"/>
              <a:t>são</a:t>
            </a:r>
            <a:r>
              <a:rPr lang="en-US" sz="3600" dirty="0" smtClean="0"/>
              <a:t> </a:t>
            </a:r>
            <a:r>
              <a:rPr lang="en-US" sz="3600" dirty="0" err="1" smtClean="0"/>
              <a:t>directamente</a:t>
            </a:r>
            <a:r>
              <a:rPr lang="en-US" sz="3600" dirty="0" smtClean="0"/>
              <a:t> </a:t>
            </a:r>
            <a:r>
              <a:rPr lang="en-US" sz="3600" dirty="0" err="1" smtClean="0"/>
              <a:t>pagas</a:t>
            </a:r>
            <a:endParaRPr lang="en-US" sz="3600" dirty="0" smtClean="0"/>
          </a:p>
          <a:p>
            <a:pPr marL="609600" indent="-609600" eaLnBrk="1" hangingPunct="1">
              <a:lnSpc>
                <a:spcPct val="80000"/>
              </a:lnSpc>
              <a:defRPr/>
            </a:pPr>
            <a:endParaRPr lang="en-US" sz="2100" b="1" dirty="0" smtClean="0"/>
          </a:p>
        </p:txBody>
      </p:sp>
      <p:sp>
        <p:nvSpPr>
          <p:cNvPr id="2" name="Marcador de Posição do Rodapé 1"/>
          <p:cNvSpPr>
            <a:spLocks noGrp="1"/>
          </p:cNvSpPr>
          <p:nvPr>
            <p:ph type="ftr" sz="quarter" idx="3"/>
          </p:nvPr>
        </p:nvSpPr>
        <p:spPr>
          <a:xfrm>
            <a:off x="395536" y="6497960"/>
            <a:ext cx="5184576" cy="360040"/>
          </a:xfrm>
        </p:spPr>
        <p:txBody>
          <a:bodyPr/>
          <a:lstStyle/>
          <a:p>
            <a:pPr>
              <a:defRPr/>
            </a:pPr>
            <a:r>
              <a:rPr lang="pt-PT" dirty="0" smtClean="0"/>
              <a:t>Gestão do Tempo por Armando Fernandes – Business Coach </a:t>
            </a:r>
            <a:endParaRPr lang="pt-PT" dirty="0"/>
          </a:p>
        </p:txBody>
      </p:sp>
      <p:sp>
        <p:nvSpPr>
          <p:cNvPr id="3" name="Marcador de Posição do Número do Diapositivo 2"/>
          <p:cNvSpPr>
            <a:spLocks noGrp="1"/>
          </p:cNvSpPr>
          <p:nvPr>
            <p:ph type="sldNum" sz="quarter" idx="4"/>
          </p:nvPr>
        </p:nvSpPr>
        <p:spPr>
          <a:xfrm>
            <a:off x="7092280" y="6453336"/>
            <a:ext cx="1590675" cy="293117"/>
          </a:xfrm>
        </p:spPr>
        <p:txBody>
          <a:bodyPr/>
          <a:lstStyle/>
          <a:p>
            <a:pPr algn="r">
              <a:defRPr/>
            </a:pPr>
            <a:fld id="{229654E9-0C84-4238-A2D4-DF06A831539D}" type="slidenum">
              <a:rPr lang="pt-PT" smtClean="0"/>
              <a:pPr algn="r">
                <a:defRPr/>
              </a:pPr>
              <a:t>17</a:t>
            </a:fld>
            <a:endParaRPr lang="pt-PT" dirty="0"/>
          </a:p>
        </p:txBody>
      </p:sp>
    </p:spTree>
    <p:extLst>
      <p:ext uri="{BB962C8B-B14F-4D97-AF65-F5344CB8AC3E}">
        <p14:creationId xmlns:p14="http://schemas.microsoft.com/office/powerpoint/2010/main" val="268625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28600"/>
            <a:ext cx="8153400" cy="914400"/>
          </a:xfrm>
        </p:spPr>
        <p:txBody>
          <a:bodyPr/>
          <a:lstStyle/>
          <a:p>
            <a:pPr eaLnBrk="1" hangingPunct="1">
              <a:defRPr/>
            </a:pPr>
            <a:r>
              <a:rPr lang="en-US" sz="3800" b="1" dirty="0" err="1" smtClean="0">
                <a:solidFill>
                  <a:srgbClr val="FF3300"/>
                </a:solidFill>
              </a:rPr>
              <a:t>Calcular</a:t>
            </a:r>
            <a:r>
              <a:rPr lang="en-US" sz="3800" b="1" dirty="0" smtClean="0">
                <a:solidFill>
                  <a:srgbClr val="FF3300"/>
                </a:solidFill>
              </a:rPr>
              <a:t> o </a:t>
            </a:r>
            <a:r>
              <a:rPr lang="en-US" sz="3800" b="1" dirty="0" err="1" smtClean="0">
                <a:solidFill>
                  <a:srgbClr val="FF3300"/>
                </a:solidFill>
              </a:rPr>
              <a:t>Seu</a:t>
            </a:r>
            <a:r>
              <a:rPr lang="en-US" sz="3800" b="1" dirty="0" smtClean="0">
                <a:solidFill>
                  <a:srgbClr val="FF3300"/>
                </a:solidFill>
              </a:rPr>
              <a:t> </a:t>
            </a:r>
            <a:r>
              <a:rPr lang="en-US" sz="3800" b="1" dirty="0" err="1" smtClean="0">
                <a:solidFill>
                  <a:srgbClr val="FF3300"/>
                </a:solidFill>
              </a:rPr>
              <a:t>Alvo</a:t>
            </a:r>
            <a:r>
              <a:rPr lang="en-US" sz="3800" b="1" dirty="0" smtClean="0">
                <a:solidFill>
                  <a:srgbClr val="FF3300"/>
                </a:solidFill>
              </a:rPr>
              <a:t> Base</a:t>
            </a:r>
            <a:br>
              <a:rPr lang="en-US" sz="3800" b="1" dirty="0" smtClean="0">
                <a:solidFill>
                  <a:srgbClr val="FF3300"/>
                </a:solidFill>
              </a:rPr>
            </a:br>
            <a:r>
              <a:rPr lang="en-US" sz="3800" b="1" dirty="0" smtClean="0">
                <a:solidFill>
                  <a:srgbClr val="FF3300"/>
                </a:solidFill>
              </a:rPr>
              <a:t> de </a:t>
            </a:r>
            <a:r>
              <a:rPr lang="en-US" sz="3800" b="1" dirty="0" err="1" smtClean="0">
                <a:solidFill>
                  <a:srgbClr val="FF3300"/>
                </a:solidFill>
              </a:rPr>
              <a:t>Rendimento</a:t>
            </a:r>
            <a:endParaRPr lang="en-US" sz="3800" b="1" dirty="0" smtClean="0">
              <a:solidFill>
                <a:srgbClr val="FF3300"/>
              </a:solidFill>
            </a:endParaRPr>
          </a:p>
        </p:txBody>
      </p:sp>
      <p:sp>
        <p:nvSpPr>
          <p:cNvPr id="19459" name="Rectangle 3"/>
          <p:cNvSpPr>
            <a:spLocks noGrp="1" noChangeArrowheads="1"/>
          </p:cNvSpPr>
          <p:nvPr>
            <p:ph type="body" idx="1"/>
          </p:nvPr>
        </p:nvSpPr>
        <p:spPr>
          <a:xfrm>
            <a:off x="539552" y="1638300"/>
            <a:ext cx="8305800" cy="4800600"/>
          </a:xfrm>
        </p:spPr>
        <p:txBody>
          <a:bodyPr/>
          <a:lstStyle/>
          <a:p>
            <a:pPr eaLnBrk="1" hangingPunct="1">
              <a:lnSpc>
                <a:spcPct val="80000"/>
              </a:lnSpc>
              <a:buFont typeface="Wingdings" pitchFamily="2" charset="2"/>
              <a:buNone/>
              <a:defRPr/>
            </a:pPr>
            <a:r>
              <a:rPr lang="en-US" sz="2800" b="1" dirty="0" err="1" smtClean="0"/>
              <a:t>Vencimento</a:t>
            </a:r>
            <a:r>
              <a:rPr lang="en-US" sz="2800" b="1" dirty="0" smtClean="0"/>
              <a:t> Base:</a:t>
            </a:r>
            <a:r>
              <a:rPr lang="en-US" sz="1800" dirty="0" smtClean="0"/>
              <a:t>                        			€_________</a:t>
            </a:r>
          </a:p>
          <a:p>
            <a:pPr eaLnBrk="1" hangingPunct="1">
              <a:lnSpc>
                <a:spcPct val="80000"/>
              </a:lnSpc>
              <a:buFont typeface="Wingdings" pitchFamily="2" charset="2"/>
              <a:buNone/>
              <a:defRPr/>
            </a:pPr>
            <a:r>
              <a:rPr lang="en-US" sz="1800" b="1" dirty="0" smtClean="0"/>
              <a:t>					</a:t>
            </a:r>
          </a:p>
          <a:p>
            <a:pPr eaLnBrk="1" hangingPunct="1">
              <a:lnSpc>
                <a:spcPct val="80000"/>
              </a:lnSpc>
              <a:buFont typeface="Wingdings" pitchFamily="2" charset="2"/>
              <a:buNone/>
              <a:defRPr/>
            </a:pPr>
            <a:r>
              <a:rPr lang="en-US" sz="2800" b="1" dirty="0" err="1" smtClean="0"/>
              <a:t>Divida</a:t>
            </a:r>
            <a:r>
              <a:rPr lang="en-US" sz="2800" b="1" dirty="0" smtClean="0"/>
              <a:t> </a:t>
            </a:r>
            <a:r>
              <a:rPr lang="en-US" sz="2800" b="1" dirty="0" err="1" smtClean="0"/>
              <a:t>por</a:t>
            </a:r>
            <a:r>
              <a:rPr lang="en-US" sz="2800" b="1" dirty="0" smtClean="0"/>
              <a:t> 1760 </a:t>
            </a:r>
            <a:r>
              <a:rPr lang="en-US" sz="2800" b="1" dirty="0" err="1" smtClean="0"/>
              <a:t>horas</a:t>
            </a:r>
            <a:r>
              <a:rPr lang="en-US" sz="2800" b="1" dirty="0" smtClean="0"/>
              <a:t>				 </a:t>
            </a:r>
          </a:p>
          <a:p>
            <a:pPr eaLnBrk="1" hangingPunct="1">
              <a:lnSpc>
                <a:spcPct val="80000"/>
              </a:lnSpc>
              <a:buFont typeface="Wingdings" pitchFamily="2" charset="2"/>
              <a:buNone/>
              <a:defRPr/>
            </a:pPr>
            <a:r>
              <a:rPr lang="en-US" sz="1800" b="1" dirty="0" smtClean="0"/>
              <a:t>(220 </a:t>
            </a:r>
            <a:r>
              <a:rPr lang="en-US" sz="1800" b="1" dirty="0" err="1" smtClean="0"/>
              <a:t>dias</a:t>
            </a:r>
            <a:r>
              <a:rPr lang="en-US" sz="1800" b="1" dirty="0" smtClean="0"/>
              <a:t> x 8 = 1760 </a:t>
            </a:r>
            <a:r>
              <a:rPr lang="en-US" sz="1800" b="1" dirty="0" err="1" smtClean="0"/>
              <a:t>horas</a:t>
            </a:r>
            <a:r>
              <a:rPr lang="en-US" sz="1800" b="1" dirty="0" smtClean="0"/>
              <a:t> </a:t>
            </a:r>
            <a:r>
              <a:rPr lang="en-US" sz="1800" b="1" dirty="0" err="1" smtClean="0"/>
              <a:t>que</a:t>
            </a:r>
            <a:r>
              <a:rPr lang="en-US" sz="1800" b="1" dirty="0" smtClean="0"/>
              <a:t> </a:t>
            </a:r>
            <a:r>
              <a:rPr lang="en-US" sz="1800" b="1" dirty="0" err="1" smtClean="0"/>
              <a:t>trabalha</a:t>
            </a:r>
            <a:r>
              <a:rPr lang="en-US" sz="1800" b="1" dirty="0" smtClean="0"/>
              <a:t> </a:t>
            </a:r>
            <a:r>
              <a:rPr lang="en-US" sz="1800" b="1" dirty="0" err="1" smtClean="0"/>
              <a:t>por</a:t>
            </a:r>
            <a:r>
              <a:rPr lang="en-US" sz="1800" b="1" dirty="0" smtClean="0"/>
              <a:t> </a:t>
            </a:r>
            <a:r>
              <a:rPr lang="en-US" sz="1800" b="1" dirty="0" err="1" smtClean="0"/>
              <a:t>ano</a:t>
            </a:r>
            <a:r>
              <a:rPr lang="en-US" sz="1800" b="1" dirty="0" smtClean="0"/>
              <a:t>)    	 			 						</a:t>
            </a:r>
          </a:p>
          <a:p>
            <a:pPr eaLnBrk="1" hangingPunct="1">
              <a:lnSpc>
                <a:spcPct val="80000"/>
              </a:lnSpc>
              <a:buFont typeface="Wingdings" pitchFamily="2" charset="2"/>
              <a:buNone/>
              <a:defRPr/>
            </a:pPr>
            <a:r>
              <a:rPr lang="en-US" sz="2800" b="1" dirty="0" smtClean="0"/>
              <a:t>= Valor Base </a:t>
            </a:r>
            <a:r>
              <a:rPr lang="en-US" sz="2800" b="1" dirty="0" err="1" smtClean="0"/>
              <a:t>por</a:t>
            </a:r>
            <a:r>
              <a:rPr lang="en-US" sz="2800" b="1" dirty="0" smtClean="0"/>
              <a:t> </a:t>
            </a:r>
            <a:r>
              <a:rPr lang="en-US" sz="2800" b="1" dirty="0" err="1" smtClean="0"/>
              <a:t>Hora</a:t>
            </a:r>
            <a:r>
              <a:rPr lang="en-US" sz="2400" b="1" dirty="0" smtClean="0"/>
              <a:t>                        	     	€</a:t>
            </a:r>
            <a:r>
              <a:rPr lang="en-US" sz="1800" dirty="0" smtClean="0"/>
              <a:t>_________ </a:t>
            </a:r>
            <a:r>
              <a:rPr lang="en-US" sz="1800" b="1" dirty="0" smtClean="0"/>
              <a:t>	</a:t>
            </a:r>
            <a:endParaRPr lang="en-US" sz="2400" dirty="0" smtClean="0"/>
          </a:p>
          <a:p>
            <a:pPr eaLnBrk="1" hangingPunct="1">
              <a:lnSpc>
                <a:spcPct val="80000"/>
              </a:lnSpc>
              <a:buFont typeface="Wingdings" pitchFamily="2" charset="2"/>
              <a:buNone/>
              <a:defRPr/>
            </a:pPr>
            <a:r>
              <a:rPr lang="en-US" sz="2800" b="1" dirty="0" smtClean="0"/>
              <a:t>X  % de tempo </a:t>
            </a:r>
            <a:r>
              <a:rPr lang="en-US" sz="2800" b="1" dirty="0" err="1" smtClean="0"/>
              <a:t>gasto</a:t>
            </a:r>
            <a:r>
              <a:rPr lang="en-US" sz="2800" b="1" dirty="0" smtClean="0"/>
              <a:t> </a:t>
            </a:r>
            <a:r>
              <a:rPr lang="en-US" sz="2800" b="1" dirty="0" err="1" smtClean="0"/>
              <a:t>produtivamente</a:t>
            </a:r>
            <a:r>
              <a:rPr lang="en-US" sz="2800" b="1" dirty="0" smtClean="0"/>
              <a:t>	_______</a:t>
            </a:r>
          </a:p>
          <a:p>
            <a:pPr eaLnBrk="1" hangingPunct="1">
              <a:lnSpc>
                <a:spcPct val="80000"/>
              </a:lnSpc>
              <a:buFont typeface="Wingdings" pitchFamily="2" charset="2"/>
              <a:buNone/>
              <a:defRPr/>
            </a:pPr>
            <a:r>
              <a:rPr lang="en-US" sz="2800" b="1" dirty="0" smtClean="0"/>
              <a:t>	vs. </a:t>
            </a:r>
            <a:r>
              <a:rPr lang="en-US" sz="2800" b="1" dirty="0" err="1" smtClean="0"/>
              <a:t>não-produtivo</a:t>
            </a:r>
            <a:endParaRPr lang="en-US" sz="2800" b="1" dirty="0" smtClean="0"/>
          </a:p>
          <a:p>
            <a:pPr eaLnBrk="1" hangingPunct="1">
              <a:lnSpc>
                <a:spcPct val="80000"/>
              </a:lnSpc>
              <a:buFont typeface="Wingdings" pitchFamily="2" charset="2"/>
              <a:buNone/>
              <a:defRPr/>
            </a:pPr>
            <a:r>
              <a:rPr lang="en-US" sz="2400" b="1" dirty="0" smtClean="0"/>
              <a:t>							          </a:t>
            </a:r>
          </a:p>
          <a:p>
            <a:pPr eaLnBrk="1" hangingPunct="1">
              <a:lnSpc>
                <a:spcPct val="80000"/>
              </a:lnSpc>
              <a:buFont typeface="Wingdings" pitchFamily="2" charset="2"/>
              <a:buNone/>
              <a:defRPr/>
            </a:pPr>
            <a:r>
              <a:rPr lang="en-US" sz="2800" b="1" dirty="0" smtClean="0"/>
              <a:t>= </a:t>
            </a:r>
            <a:r>
              <a:rPr lang="en-US" sz="2800" b="1" dirty="0" err="1" smtClean="0"/>
              <a:t>Qual</a:t>
            </a:r>
            <a:r>
              <a:rPr lang="en-US" sz="2800" b="1" dirty="0" smtClean="0"/>
              <a:t> o valor do </a:t>
            </a:r>
            <a:r>
              <a:rPr lang="en-US" sz="2800" b="1" dirty="0" err="1" smtClean="0"/>
              <a:t>seu</a:t>
            </a:r>
            <a:r>
              <a:rPr lang="en-US" sz="2800" b="1" dirty="0" smtClean="0"/>
              <a:t> tempo </a:t>
            </a:r>
            <a:r>
              <a:rPr lang="en-US" sz="2800" b="1" dirty="0" err="1" smtClean="0"/>
              <a:t>por</a:t>
            </a:r>
            <a:r>
              <a:rPr lang="en-US" sz="2800" b="1" dirty="0" smtClean="0"/>
              <a:t> </a:t>
            </a:r>
            <a:r>
              <a:rPr lang="en-US" sz="2800" b="1" dirty="0" err="1" smtClean="0"/>
              <a:t>hora</a:t>
            </a:r>
            <a:r>
              <a:rPr lang="en-US" sz="2800" b="1" dirty="0" smtClean="0"/>
              <a:t>:   </a:t>
            </a:r>
            <a:r>
              <a:rPr lang="en-US" sz="2800" dirty="0" smtClean="0"/>
              <a:t> €</a:t>
            </a:r>
            <a:r>
              <a:rPr lang="en-US" sz="2800" b="1" dirty="0" smtClean="0"/>
              <a:t>_______ 		</a:t>
            </a:r>
            <a:r>
              <a:rPr lang="en-US" sz="900" b="1" dirty="0" smtClean="0"/>
              <a:t>	</a:t>
            </a:r>
          </a:p>
        </p:txBody>
      </p:sp>
      <p:sp>
        <p:nvSpPr>
          <p:cNvPr id="17412" name="Text Box 4"/>
          <p:cNvSpPr txBox="1">
            <a:spLocks noChangeArrowheads="1"/>
          </p:cNvSpPr>
          <p:nvPr/>
        </p:nvSpPr>
        <p:spPr bwMode="auto">
          <a:xfrm>
            <a:off x="7162800" y="11430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pt-PT"/>
          </a:p>
        </p:txBody>
      </p:sp>
      <p:sp>
        <p:nvSpPr>
          <p:cNvPr id="17413" name="Text Box 12"/>
          <p:cNvSpPr txBox="1">
            <a:spLocks noChangeArrowheads="1"/>
          </p:cNvSpPr>
          <p:nvPr/>
        </p:nvSpPr>
        <p:spPr bwMode="auto">
          <a:xfrm>
            <a:off x="6934200" y="4038600"/>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pt-PT"/>
          </a:p>
        </p:txBody>
      </p:sp>
      <p:sp>
        <p:nvSpPr>
          <p:cNvPr id="2" name="Marcador de Posição do Rodapé 1"/>
          <p:cNvSpPr>
            <a:spLocks noGrp="1"/>
          </p:cNvSpPr>
          <p:nvPr>
            <p:ph type="ftr" sz="quarter" idx="3"/>
          </p:nvPr>
        </p:nvSpPr>
        <p:spPr>
          <a:xfrm>
            <a:off x="395536" y="6497960"/>
            <a:ext cx="5184576" cy="360040"/>
          </a:xfrm>
        </p:spPr>
        <p:txBody>
          <a:bodyPr/>
          <a:lstStyle/>
          <a:p>
            <a:pPr>
              <a:defRPr/>
            </a:pPr>
            <a:r>
              <a:rPr lang="pt-PT" dirty="0" smtClean="0"/>
              <a:t>Gestão do Tempo por Armando Fernandes – Business Coach </a:t>
            </a:r>
            <a:endParaRPr lang="pt-PT" dirty="0"/>
          </a:p>
        </p:txBody>
      </p:sp>
      <p:sp>
        <p:nvSpPr>
          <p:cNvPr id="3" name="Marcador de Posição do Número do Diapositivo 2"/>
          <p:cNvSpPr>
            <a:spLocks noGrp="1"/>
          </p:cNvSpPr>
          <p:nvPr>
            <p:ph type="sldNum" sz="quarter" idx="4"/>
          </p:nvPr>
        </p:nvSpPr>
        <p:spPr>
          <a:xfrm>
            <a:off x="7092280" y="6453336"/>
            <a:ext cx="1590675" cy="293117"/>
          </a:xfrm>
        </p:spPr>
        <p:txBody>
          <a:bodyPr/>
          <a:lstStyle/>
          <a:p>
            <a:pPr algn="r">
              <a:defRPr/>
            </a:pPr>
            <a:fld id="{229654E9-0C84-4238-A2D4-DF06A831539D}" type="slidenum">
              <a:rPr lang="pt-PT" smtClean="0"/>
              <a:pPr algn="r">
                <a:defRPr/>
              </a:pPr>
              <a:t>18</a:t>
            </a:fld>
            <a:endParaRPr lang="pt-PT" dirty="0"/>
          </a:p>
        </p:txBody>
      </p:sp>
    </p:spTree>
    <p:extLst>
      <p:ext uri="{BB962C8B-B14F-4D97-AF65-F5344CB8AC3E}">
        <p14:creationId xmlns:p14="http://schemas.microsoft.com/office/powerpoint/2010/main" val="4081470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9">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459">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459">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45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z="3800" b="1" dirty="0">
                <a:solidFill>
                  <a:srgbClr val="FF3300"/>
                </a:solidFill>
                <a:effectLst>
                  <a:outerShdw blurRad="38100" dist="38100" dir="2700000" algn="tl">
                    <a:srgbClr val="000000"/>
                  </a:outerShdw>
                </a:effectLst>
              </a:rPr>
              <a:t>Método</a:t>
            </a:r>
            <a:br>
              <a:rPr lang="pt-PT" sz="3800" b="1" dirty="0">
                <a:solidFill>
                  <a:srgbClr val="FF3300"/>
                </a:solidFill>
                <a:effectLst>
                  <a:outerShdw blurRad="38100" dist="38100" dir="2700000" algn="tl">
                    <a:srgbClr val="000000"/>
                  </a:outerShdw>
                </a:effectLst>
              </a:rPr>
            </a:br>
            <a:r>
              <a:rPr lang="pt-PT" sz="3800" b="1" dirty="0">
                <a:solidFill>
                  <a:srgbClr val="FF3300"/>
                </a:solidFill>
                <a:effectLst>
                  <a:outerShdw blurRad="38100" dist="38100" dir="2700000" algn="tl">
                    <a:srgbClr val="000000"/>
                  </a:outerShdw>
                </a:effectLst>
              </a:rPr>
              <a:t> Prioridades ABCDE</a:t>
            </a:r>
          </a:p>
        </p:txBody>
      </p:sp>
      <p:sp>
        <p:nvSpPr>
          <p:cNvPr id="3" name="Marcador de Posição de Conteúdo 2"/>
          <p:cNvSpPr>
            <a:spLocks noGrp="1"/>
          </p:cNvSpPr>
          <p:nvPr>
            <p:ph idx="1"/>
          </p:nvPr>
        </p:nvSpPr>
        <p:spPr/>
        <p:txBody>
          <a:bodyPr/>
          <a:lstStyle/>
          <a:p>
            <a:r>
              <a:rPr lang="pt-PT" dirty="0" smtClean="0"/>
              <a:t>A  - Muito Importante</a:t>
            </a:r>
          </a:p>
          <a:p>
            <a:r>
              <a:rPr lang="pt-PT" dirty="0" smtClean="0"/>
              <a:t>B – É uma coisa que deve fazer</a:t>
            </a:r>
          </a:p>
          <a:p>
            <a:r>
              <a:rPr lang="pt-PT" dirty="0" smtClean="0"/>
              <a:t>C – Será agradável fazer</a:t>
            </a:r>
          </a:p>
          <a:p>
            <a:r>
              <a:rPr lang="pt-PT" dirty="0" smtClean="0"/>
              <a:t>D – Pode ser delegado</a:t>
            </a:r>
          </a:p>
          <a:p>
            <a:r>
              <a:rPr lang="pt-PT" dirty="0" smtClean="0"/>
              <a:t>E – pode ser eliminado</a:t>
            </a:r>
          </a:p>
          <a:p>
            <a:r>
              <a:rPr lang="pt-PT" dirty="0" smtClean="0"/>
              <a:t>A regra é que nunca faça uma tarefa B quando tem de fazer alguma A</a:t>
            </a:r>
            <a:endParaRPr lang="pt-PT" dirty="0"/>
          </a:p>
          <a:p>
            <a:endParaRPr lang="pt-PT" dirty="0"/>
          </a:p>
        </p:txBody>
      </p:sp>
      <p:sp>
        <p:nvSpPr>
          <p:cNvPr id="4" name="Marcador de Posição do Rodapé 3"/>
          <p:cNvSpPr>
            <a:spLocks noGrp="1"/>
          </p:cNvSpPr>
          <p:nvPr>
            <p:ph type="ftr" sz="quarter" idx="3"/>
          </p:nvPr>
        </p:nvSpPr>
        <p:spPr>
          <a:xfrm>
            <a:off x="395536" y="6497960"/>
            <a:ext cx="5184576" cy="360040"/>
          </a:xfrm>
        </p:spPr>
        <p:txBody>
          <a:bodyPr/>
          <a:lstStyle/>
          <a:p>
            <a:pPr>
              <a:defRPr/>
            </a:pPr>
            <a:r>
              <a:rPr lang="pt-PT" dirty="0" smtClean="0"/>
              <a:t>Gestão do Tempo por Armando Fernandes – Business Coach </a:t>
            </a:r>
            <a:endParaRPr lang="pt-PT" dirty="0"/>
          </a:p>
        </p:txBody>
      </p:sp>
      <p:sp>
        <p:nvSpPr>
          <p:cNvPr id="5" name="Marcador de Posição do Número do Diapositivo 4"/>
          <p:cNvSpPr>
            <a:spLocks noGrp="1"/>
          </p:cNvSpPr>
          <p:nvPr>
            <p:ph type="sldNum" sz="quarter" idx="4"/>
          </p:nvPr>
        </p:nvSpPr>
        <p:spPr>
          <a:xfrm>
            <a:off x="7092280" y="6453336"/>
            <a:ext cx="1590675" cy="293117"/>
          </a:xfrm>
        </p:spPr>
        <p:txBody>
          <a:bodyPr/>
          <a:lstStyle/>
          <a:p>
            <a:pPr algn="r">
              <a:defRPr/>
            </a:pPr>
            <a:fld id="{229654E9-0C84-4238-A2D4-DF06A831539D}" type="slidenum">
              <a:rPr lang="pt-PT" smtClean="0"/>
              <a:pPr algn="r">
                <a:defRPr/>
              </a:pPr>
              <a:t>19</a:t>
            </a:fld>
            <a:endParaRPr lang="pt-PT" dirty="0"/>
          </a:p>
        </p:txBody>
      </p:sp>
    </p:spTree>
    <p:extLst>
      <p:ext uri="{BB962C8B-B14F-4D97-AF65-F5344CB8AC3E}">
        <p14:creationId xmlns:p14="http://schemas.microsoft.com/office/powerpoint/2010/main" val="90378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143000" y="152400"/>
            <a:ext cx="6088063" cy="1143000"/>
          </a:xfrm>
          <a:prstGeom prst="rect">
            <a:avLst/>
          </a:prstGeom>
          <a:noFill/>
          <a:ln w="9525">
            <a:noFill/>
            <a:miter lim="800000"/>
            <a:headEnd/>
            <a:tailEnd/>
          </a:ln>
          <a:effectLst/>
        </p:spPr>
        <p:txBody>
          <a:bodyPr anchor="b"/>
          <a:lstStyle/>
          <a:p>
            <a:pPr>
              <a:lnSpc>
                <a:spcPct val="85000"/>
              </a:lnSpc>
              <a:defRPr/>
            </a:pPr>
            <a:endParaRPr lang="pt-PT" sz="4200">
              <a:solidFill>
                <a:schemeClr val="hlink"/>
              </a:solidFill>
              <a:effectLst>
                <a:outerShdw blurRad="38100" dist="38100" dir="2700000" algn="tl">
                  <a:srgbClr val="C0C0C0"/>
                </a:outerShdw>
              </a:effectLst>
              <a:latin typeface="Arial" pitchFamily="34" charset="0"/>
            </a:endParaRPr>
          </a:p>
        </p:txBody>
      </p:sp>
      <p:sp>
        <p:nvSpPr>
          <p:cNvPr id="3075" name="Rectangle 3"/>
          <p:cNvSpPr>
            <a:spLocks noChangeArrowheads="1"/>
          </p:cNvSpPr>
          <p:nvPr/>
        </p:nvSpPr>
        <p:spPr bwMode="auto">
          <a:xfrm>
            <a:off x="285750" y="285750"/>
            <a:ext cx="8534400" cy="593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28575">
              <a:lnSpc>
                <a:spcPct val="90000"/>
              </a:lnSpc>
              <a:buClr>
                <a:schemeClr val="accent2"/>
              </a:buClr>
              <a:buFont typeface="Wingdings" pitchFamily="2" charset="2"/>
              <a:buNone/>
            </a:pPr>
            <a:endParaRPr lang="pt-PT" sz="2000" b="1" dirty="0">
              <a:solidFill>
                <a:srgbClr val="FFFF00"/>
              </a:solidFill>
              <a:latin typeface="Century Gothic" pitchFamily="34" charset="0"/>
              <a:cs typeface="Times New Roman" pitchFamily="18" charset="0"/>
            </a:endParaRPr>
          </a:p>
          <a:p>
            <a:pPr indent="28575"/>
            <a:r>
              <a:rPr lang="pt-PT" sz="2000" b="1" dirty="0">
                <a:latin typeface="Century Gothic" pitchFamily="34" charset="0"/>
              </a:rPr>
              <a:t>Tenho formação na área de Economia, e </a:t>
            </a:r>
            <a:r>
              <a:rPr lang="pt-PT" sz="2000" b="1" dirty="0" smtClean="0">
                <a:latin typeface="Century Gothic" pitchFamily="34" charset="0"/>
              </a:rPr>
              <a:t>28 </a:t>
            </a:r>
            <a:r>
              <a:rPr lang="pt-PT" sz="2000" b="1" dirty="0">
                <a:latin typeface="Century Gothic" pitchFamily="34" charset="0"/>
              </a:rPr>
              <a:t>anos de</a:t>
            </a:r>
          </a:p>
          <a:p>
            <a:pPr indent="28575"/>
            <a:r>
              <a:rPr lang="pt-PT" sz="2000" b="1" dirty="0">
                <a:latin typeface="Century Gothic" pitchFamily="34" charset="0"/>
              </a:rPr>
              <a:t> experiência em consultoria de organização, gestão </a:t>
            </a:r>
          </a:p>
          <a:p>
            <a:pPr indent="28575"/>
            <a:r>
              <a:rPr lang="pt-PT" sz="2000" b="1" dirty="0">
                <a:latin typeface="Century Gothic" pitchFamily="34" charset="0"/>
              </a:rPr>
              <a:t>de empresas e equipas, informática.</a:t>
            </a:r>
          </a:p>
          <a:p>
            <a:pPr indent="28575"/>
            <a:endParaRPr lang="pt-PT" b="1" dirty="0">
              <a:latin typeface="Century Gothic" pitchFamily="34" charset="0"/>
            </a:endParaRPr>
          </a:p>
          <a:p>
            <a:pPr indent="28575"/>
            <a:r>
              <a:rPr lang="pt-PT" b="1" dirty="0">
                <a:latin typeface="Century Gothic" pitchFamily="34" charset="0"/>
              </a:rPr>
              <a:t>Na fábula infantil “Alice no País das maravilhas” de Lewis </a:t>
            </a:r>
          </a:p>
          <a:p>
            <a:pPr indent="28575"/>
            <a:r>
              <a:rPr lang="pt-PT" b="1" dirty="0">
                <a:latin typeface="Century Gothic" pitchFamily="34" charset="0"/>
              </a:rPr>
              <a:t>Carroll retiro o seguinte diálogo entre o gato Cheshire e </a:t>
            </a:r>
          </a:p>
          <a:p>
            <a:pPr indent="28575"/>
            <a:r>
              <a:rPr lang="pt-PT" b="1" dirty="0">
                <a:latin typeface="Century Gothic" pitchFamily="34" charset="0"/>
              </a:rPr>
              <a:t>Alice que traduz a situação do empresário:</a:t>
            </a:r>
          </a:p>
          <a:p>
            <a:pPr indent="28575"/>
            <a:r>
              <a:rPr lang="pt-PT" b="1" dirty="0">
                <a:latin typeface="Century Gothic" pitchFamily="34" charset="0"/>
              </a:rPr>
              <a:t>"O senhor poderia dizer-me, por favor, qual o caminho que devo tomar para sair daqui?"</a:t>
            </a:r>
          </a:p>
          <a:p>
            <a:pPr indent="28575"/>
            <a:r>
              <a:rPr lang="pt-PT" b="1" dirty="0">
                <a:latin typeface="Century Gothic" pitchFamily="34" charset="0"/>
              </a:rPr>
              <a:t>"Isso depende muito de para onde você quer ir", respondeu o Gato.</a:t>
            </a:r>
          </a:p>
          <a:p>
            <a:pPr indent="28575"/>
            <a:r>
              <a:rPr lang="pt-PT" b="1" dirty="0">
                <a:latin typeface="Century Gothic" pitchFamily="34" charset="0"/>
              </a:rPr>
              <a:t>"Não me importo muito para onde...", retrucou Alice.</a:t>
            </a:r>
          </a:p>
          <a:p>
            <a:pPr indent="28575"/>
            <a:r>
              <a:rPr lang="pt-PT" b="1" dirty="0">
                <a:latin typeface="Century Gothic" pitchFamily="34" charset="0"/>
              </a:rPr>
              <a:t>"Então não importa o caminho que você escolha", disse o Gato.</a:t>
            </a:r>
          </a:p>
          <a:p>
            <a:pPr indent="28575"/>
            <a:r>
              <a:rPr lang="pt-PT" b="1" dirty="0">
                <a:latin typeface="Century Gothic" pitchFamily="34" charset="0"/>
              </a:rPr>
              <a:t>"... contanto que dê em algum lugar", Alice completou.</a:t>
            </a:r>
          </a:p>
          <a:p>
            <a:pPr indent="28575"/>
            <a:endParaRPr lang="pt-PT" b="1" dirty="0">
              <a:latin typeface="Century Gothic" pitchFamily="34" charset="0"/>
            </a:endParaRPr>
          </a:p>
          <a:p>
            <a:pPr indent="28575"/>
            <a:endParaRPr lang="pt-PT" b="1" dirty="0">
              <a:latin typeface="Century Gothic" pitchFamily="34" charset="0"/>
            </a:endParaRPr>
          </a:p>
          <a:p>
            <a:pPr indent="28575"/>
            <a:r>
              <a:rPr lang="pt-PT" sz="2400" b="1" dirty="0">
                <a:latin typeface="Century Gothic" pitchFamily="34" charset="0"/>
              </a:rPr>
              <a:t>	  A LOUCURA É FAZER O MESMO DE SEMPRE E 	   		ESPERAR RESULTADOS DISTINTOS.</a:t>
            </a:r>
            <a:r>
              <a:rPr lang="pt-PT" sz="2400" dirty="0">
                <a:latin typeface="Century Gothic" pitchFamily="34" charset="0"/>
              </a:rPr>
              <a:t> </a:t>
            </a:r>
            <a:endParaRPr lang="pt-PT" sz="2400" b="1" dirty="0">
              <a:latin typeface="Century Gothic" pitchFamily="34" charset="0"/>
            </a:endParaRPr>
          </a:p>
          <a:p>
            <a:pPr indent="28575"/>
            <a:endParaRPr lang="pt-PT" b="1" dirty="0">
              <a:latin typeface="Century Gothic" pitchFamily="34" charset="0"/>
            </a:endParaRPr>
          </a:p>
        </p:txBody>
      </p:sp>
      <p:pic>
        <p:nvPicPr>
          <p:cNvPr id="14340" name="Picture 4" descr="Fernandez_A_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333375"/>
            <a:ext cx="1752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035860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box(in)">
                                      <p:cBhvr>
                                        <p:cTn id="7" dur="500"/>
                                        <p:tgtEl>
                                          <p:spTgt spid="307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box(in)">
                                      <p:cBhvr>
                                        <p:cTn id="12" dur="500"/>
                                        <p:tgtEl>
                                          <p:spTgt spid="30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box(in)">
                                      <p:cBhvr>
                                        <p:cTn id="17" dur="500"/>
                                        <p:tgtEl>
                                          <p:spTgt spid="307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075">
                                            <p:txEl>
                                              <p:pRg st="5" end="5"/>
                                            </p:txEl>
                                          </p:spTgt>
                                        </p:tgtEl>
                                        <p:attrNameLst>
                                          <p:attrName>style.visibility</p:attrName>
                                        </p:attrNameLst>
                                      </p:cBhvr>
                                      <p:to>
                                        <p:strVal val="visible"/>
                                      </p:to>
                                    </p:set>
                                    <p:animEffect transition="in" filter="box(in)">
                                      <p:cBhvr>
                                        <p:cTn id="22" dur="500"/>
                                        <p:tgtEl>
                                          <p:spTgt spid="3075">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animEffect transition="in" filter="box(in)">
                                      <p:cBhvr>
                                        <p:cTn id="27" dur="500"/>
                                        <p:tgtEl>
                                          <p:spTgt spid="3075">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3075">
                                            <p:txEl>
                                              <p:pRg st="7" end="7"/>
                                            </p:txEl>
                                          </p:spTgt>
                                        </p:tgtEl>
                                        <p:attrNameLst>
                                          <p:attrName>style.visibility</p:attrName>
                                        </p:attrNameLst>
                                      </p:cBhvr>
                                      <p:to>
                                        <p:strVal val="visible"/>
                                      </p:to>
                                    </p:set>
                                    <p:animEffect transition="in" filter="box(in)">
                                      <p:cBhvr>
                                        <p:cTn id="32" dur="500"/>
                                        <p:tgtEl>
                                          <p:spTgt spid="3075">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3075">
                                            <p:txEl>
                                              <p:pRg st="8" end="8"/>
                                            </p:txEl>
                                          </p:spTgt>
                                        </p:tgtEl>
                                        <p:attrNameLst>
                                          <p:attrName>style.visibility</p:attrName>
                                        </p:attrNameLst>
                                      </p:cBhvr>
                                      <p:to>
                                        <p:strVal val="visible"/>
                                      </p:to>
                                    </p:set>
                                    <p:animEffect transition="in" filter="box(in)">
                                      <p:cBhvr>
                                        <p:cTn id="37" dur="500"/>
                                        <p:tgtEl>
                                          <p:spTgt spid="3075">
                                            <p:txEl>
                                              <p:pRg st="8" end="8"/>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nodeType="clickEffect">
                                  <p:stCondLst>
                                    <p:cond delay="0"/>
                                  </p:stCondLst>
                                  <p:childTnLst>
                                    <p:set>
                                      <p:cBhvr>
                                        <p:cTn id="41" dur="1" fill="hold">
                                          <p:stCondLst>
                                            <p:cond delay="0"/>
                                          </p:stCondLst>
                                        </p:cTn>
                                        <p:tgtEl>
                                          <p:spTgt spid="3075">
                                            <p:txEl>
                                              <p:pRg st="9" end="9"/>
                                            </p:txEl>
                                          </p:spTgt>
                                        </p:tgtEl>
                                        <p:attrNameLst>
                                          <p:attrName>style.visibility</p:attrName>
                                        </p:attrNameLst>
                                      </p:cBhvr>
                                      <p:to>
                                        <p:strVal val="visible"/>
                                      </p:to>
                                    </p:set>
                                    <p:animEffect transition="in" filter="box(in)">
                                      <p:cBhvr>
                                        <p:cTn id="42" dur="500"/>
                                        <p:tgtEl>
                                          <p:spTgt spid="3075">
                                            <p:txEl>
                                              <p:pRg st="9" end="9"/>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nodeType="clickEffect">
                                  <p:stCondLst>
                                    <p:cond delay="0"/>
                                  </p:stCondLst>
                                  <p:childTnLst>
                                    <p:set>
                                      <p:cBhvr>
                                        <p:cTn id="46" dur="1" fill="hold">
                                          <p:stCondLst>
                                            <p:cond delay="0"/>
                                          </p:stCondLst>
                                        </p:cTn>
                                        <p:tgtEl>
                                          <p:spTgt spid="3075">
                                            <p:txEl>
                                              <p:pRg st="10" end="10"/>
                                            </p:txEl>
                                          </p:spTgt>
                                        </p:tgtEl>
                                        <p:attrNameLst>
                                          <p:attrName>style.visibility</p:attrName>
                                        </p:attrNameLst>
                                      </p:cBhvr>
                                      <p:to>
                                        <p:strVal val="visible"/>
                                      </p:to>
                                    </p:set>
                                    <p:animEffect transition="in" filter="box(in)">
                                      <p:cBhvr>
                                        <p:cTn id="47" dur="500"/>
                                        <p:tgtEl>
                                          <p:spTgt spid="3075">
                                            <p:txEl>
                                              <p:pRg st="10" end="1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nodeType="clickEffect">
                                  <p:stCondLst>
                                    <p:cond delay="0"/>
                                  </p:stCondLst>
                                  <p:childTnLst>
                                    <p:set>
                                      <p:cBhvr>
                                        <p:cTn id="51" dur="1" fill="hold">
                                          <p:stCondLst>
                                            <p:cond delay="0"/>
                                          </p:stCondLst>
                                        </p:cTn>
                                        <p:tgtEl>
                                          <p:spTgt spid="3075">
                                            <p:txEl>
                                              <p:pRg st="11" end="11"/>
                                            </p:txEl>
                                          </p:spTgt>
                                        </p:tgtEl>
                                        <p:attrNameLst>
                                          <p:attrName>style.visibility</p:attrName>
                                        </p:attrNameLst>
                                      </p:cBhvr>
                                      <p:to>
                                        <p:strVal val="visible"/>
                                      </p:to>
                                    </p:set>
                                    <p:animEffect transition="in" filter="box(in)">
                                      <p:cBhvr>
                                        <p:cTn id="52" dur="500"/>
                                        <p:tgtEl>
                                          <p:spTgt spid="3075">
                                            <p:txEl>
                                              <p:pRg st="11" end="11"/>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nodeType="clickEffect">
                                  <p:stCondLst>
                                    <p:cond delay="0"/>
                                  </p:stCondLst>
                                  <p:childTnLst>
                                    <p:set>
                                      <p:cBhvr>
                                        <p:cTn id="56" dur="1" fill="hold">
                                          <p:stCondLst>
                                            <p:cond delay="0"/>
                                          </p:stCondLst>
                                        </p:cTn>
                                        <p:tgtEl>
                                          <p:spTgt spid="3075">
                                            <p:txEl>
                                              <p:pRg st="12" end="12"/>
                                            </p:txEl>
                                          </p:spTgt>
                                        </p:tgtEl>
                                        <p:attrNameLst>
                                          <p:attrName>style.visibility</p:attrName>
                                        </p:attrNameLst>
                                      </p:cBhvr>
                                      <p:to>
                                        <p:strVal val="visible"/>
                                      </p:to>
                                    </p:set>
                                    <p:animEffect transition="in" filter="box(in)">
                                      <p:cBhvr>
                                        <p:cTn id="57" dur="500"/>
                                        <p:tgtEl>
                                          <p:spTgt spid="3075">
                                            <p:txEl>
                                              <p:pRg st="12" end="12"/>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16" fill="hold" nodeType="clickEffect">
                                  <p:stCondLst>
                                    <p:cond delay="0"/>
                                  </p:stCondLst>
                                  <p:childTnLst>
                                    <p:set>
                                      <p:cBhvr>
                                        <p:cTn id="61" dur="1" fill="hold">
                                          <p:stCondLst>
                                            <p:cond delay="0"/>
                                          </p:stCondLst>
                                        </p:cTn>
                                        <p:tgtEl>
                                          <p:spTgt spid="3075">
                                            <p:txEl>
                                              <p:pRg st="15" end="15"/>
                                            </p:txEl>
                                          </p:spTgt>
                                        </p:tgtEl>
                                        <p:attrNameLst>
                                          <p:attrName>style.visibility</p:attrName>
                                        </p:attrNameLst>
                                      </p:cBhvr>
                                      <p:to>
                                        <p:strVal val="visible"/>
                                      </p:to>
                                    </p:set>
                                    <p:animEffect transition="in" filter="box(in)">
                                      <p:cBhvr>
                                        <p:cTn id="62" dur="500"/>
                                        <p:tgtEl>
                                          <p:spTgt spid="307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PT"/>
          </a:p>
        </p:txBody>
      </p:sp>
      <p:sp>
        <p:nvSpPr>
          <p:cNvPr id="3" name="Marcador de Posição de Conteúdo 2"/>
          <p:cNvSpPr>
            <a:spLocks noGrp="1"/>
          </p:cNvSpPr>
          <p:nvPr>
            <p:ph idx="1"/>
          </p:nvPr>
        </p:nvSpPr>
        <p:spPr/>
        <p:txBody>
          <a:bodyPr/>
          <a:lstStyle/>
          <a:p>
            <a:endParaRPr lang="pt-PT" dirty="0"/>
          </a:p>
        </p:txBody>
      </p:sp>
      <p:sp>
        <p:nvSpPr>
          <p:cNvPr id="4" name="Marcador de Posição do Rodapé 3"/>
          <p:cNvSpPr>
            <a:spLocks noGrp="1"/>
          </p:cNvSpPr>
          <p:nvPr>
            <p:ph type="ftr" sz="quarter" idx="3"/>
          </p:nvPr>
        </p:nvSpPr>
        <p:spPr/>
        <p:txBody>
          <a:bodyPr/>
          <a:lstStyle/>
          <a:p>
            <a:pPr>
              <a:defRPr/>
            </a:pPr>
            <a:r>
              <a:rPr lang="pt-PT" smtClean="0"/>
              <a:t>Formação em Gestão do Tempo  por Armando Fernandes  e Luis Leonor </a:t>
            </a:r>
            <a:endParaRPr lang="pt-PT" dirty="0"/>
          </a:p>
        </p:txBody>
      </p:sp>
      <p:sp>
        <p:nvSpPr>
          <p:cNvPr id="5" name="Marcador de Posição do Número do Diapositivo 4"/>
          <p:cNvSpPr>
            <a:spLocks noGrp="1"/>
          </p:cNvSpPr>
          <p:nvPr>
            <p:ph type="sldNum" sz="quarter" idx="4"/>
          </p:nvPr>
        </p:nvSpPr>
        <p:spPr/>
        <p:txBody>
          <a:bodyPr/>
          <a:lstStyle/>
          <a:p>
            <a:pPr algn="r">
              <a:defRPr/>
            </a:pPr>
            <a:fld id="{229654E9-0C84-4238-A2D4-DF06A831539D}" type="slidenum">
              <a:rPr lang="pt-PT" smtClean="0"/>
              <a:pPr algn="r">
                <a:defRPr/>
              </a:pPr>
              <a:t>20</a:t>
            </a:fld>
            <a:endParaRPr lang="pt-P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162" y="1628800"/>
            <a:ext cx="756084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22379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pt-PT" b="1" dirty="0" smtClean="0">
                <a:solidFill>
                  <a:srgbClr val="FF0000"/>
                </a:solidFill>
                <a:effectLst>
                  <a:outerShdw blurRad="38100" dist="38100" dir="2700000" algn="tl">
                    <a:srgbClr val="000000">
                      <a:alpha val="43137"/>
                    </a:srgbClr>
                  </a:outerShdw>
                </a:effectLst>
              </a:rPr>
              <a:t>LEI DE PARETO</a:t>
            </a:r>
          </a:p>
        </p:txBody>
      </p:sp>
      <p:sp>
        <p:nvSpPr>
          <p:cNvPr id="4" name="Rectangle 3"/>
          <p:cNvSpPr/>
          <p:nvPr/>
        </p:nvSpPr>
        <p:spPr>
          <a:xfrm rot="18801078">
            <a:off x="6136337" y="1971599"/>
            <a:ext cx="2727332"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80:20</a:t>
            </a:r>
          </a:p>
        </p:txBody>
      </p:sp>
      <p:sp>
        <p:nvSpPr>
          <p:cNvPr id="33796" name="TextBox 4"/>
          <p:cNvSpPr txBox="1">
            <a:spLocks noChangeArrowheads="1"/>
          </p:cNvSpPr>
          <p:nvPr/>
        </p:nvSpPr>
        <p:spPr bwMode="auto">
          <a:xfrm>
            <a:off x="1476375" y="1844675"/>
            <a:ext cx="5745484" cy="830997"/>
          </a:xfrm>
          <a:prstGeom prst="rect">
            <a:avLst/>
          </a:prstGeom>
          <a:noFill/>
          <a:ln w="9525">
            <a:noFill/>
            <a:miter lim="800000"/>
            <a:headEnd/>
            <a:tailEnd/>
          </a:ln>
        </p:spPr>
        <p:txBody>
          <a:bodyPr wrap="none">
            <a:spAutoFit/>
          </a:bodyPr>
          <a:lstStyle/>
          <a:p>
            <a:r>
              <a:rPr lang="pt-PT" sz="2400" b="1" dirty="0"/>
              <a:t>80% das tarefas podem ser planeadas</a:t>
            </a:r>
          </a:p>
          <a:p>
            <a:r>
              <a:rPr lang="pt-PT" sz="2400" b="1" dirty="0"/>
              <a:t>(ORGANIZE-AS)</a:t>
            </a:r>
          </a:p>
        </p:txBody>
      </p:sp>
      <p:sp>
        <p:nvSpPr>
          <p:cNvPr id="7" name="Rectangle 6"/>
          <p:cNvSpPr/>
          <p:nvPr/>
        </p:nvSpPr>
        <p:spPr>
          <a:xfrm>
            <a:off x="1835696" y="3140968"/>
            <a:ext cx="3993402"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Sistematize</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3798" name="TextBox 7"/>
          <p:cNvSpPr txBox="1">
            <a:spLocks noChangeArrowheads="1"/>
          </p:cNvSpPr>
          <p:nvPr/>
        </p:nvSpPr>
        <p:spPr bwMode="auto">
          <a:xfrm>
            <a:off x="1830388" y="4541838"/>
            <a:ext cx="3874779" cy="400110"/>
          </a:xfrm>
          <a:prstGeom prst="rect">
            <a:avLst/>
          </a:prstGeom>
          <a:noFill/>
          <a:ln w="9525">
            <a:noFill/>
            <a:miter lim="800000"/>
            <a:headEnd/>
            <a:tailEnd/>
          </a:ln>
        </p:spPr>
        <p:txBody>
          <a:bodyPr wrap="none">
            <a:spAutoFit/>
          </a:bodyPr>
          <a:lstStyle/>
          <a:p>
            <a:r>
              <a:rPr lang="pt-PT" sz="2000" b="1" dirty="0"/>
              <a:t>Os outros 20% são excepções</a:t>
            </a:r>
          </a:p>
        </p:txBody>
      </p:sp>
      <p:sp>
        <p:nvSpPr>
          <p:cNvPr id="9" name="Rectangle 8"/>
          <p:cNvSpPr/>
          <p:nvPr/>
        </p:nvSpPr>
        <p:spPr>
          <a:xfrm>
            <a:off x="4101702" y="5200193"/>
            <a:ext cx="3454793"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Humanize</a:t>
            </a:r>
          </a:p>
        </p:txBody>
      </p:sp>
      <p:sp>
        <p:nvSpPr>
          <p:cNvPr id="2" name="Marcador de Posição do Rodapé 1"/>
          <p:cNvSpPr>
            <a:spLocks noGrp="1"/>
          </p:cNvSpPr>
          <p:nvPr>
            <p:ph type="ftr" sz="quarter" idx="3"/>
          </p:nvPr>
        </p:nvSpPr>
        <p:spPr>
          <a:xfrm>
            <a:off x="395536" y="6497960"/>
            <a:ext cx="5184576" cy="360040"/>
          </a:xfrm>
        </p:spPr>
        <p:txBody>
          <a:bodyPr/>
          <a:lstStyle/>
          <a:p>
            <a:pPr>
              <a:defRPr/>
            </a:pPr>
            <a:r>
              <a:rPr lang="pt-PT" dirty="0" smtClean="0"/>
              <a:t>Gestão do Tempo por Armando Fernandes – Business Coach </a:t>
            </a:r>
            <a:endParaRPr lang="pt-PT" dirty="0"/>
          </a:p>
        </p:txBody>
      </p:sp>
      <p:sp>
        <p:nvSpPr>
          <p:cNvPr id="3" name="Marcador de Posição do Número do Diapositivo 2"/>
          <p:cNvSpPr>
            <a:spLocks noGrp="1"/>
          </p:cNvSpPr>
          <p:nvPr>
            <p:ph type="sldNum" sz="quarter" idx="4"/>
          </p:nvPr>
        </p:nvSpPr>
        <p:spPr>
          <a:xfrm>
            <a:off x="7092280" y="6453336"/>
            <a:ext cx="1590675" cy="293117"/>
          </a:xfrm>
        </p:spPr>
        <p:txBody>
          <a:bodyPr/>
          <a:lstStyle/>
          <a:p>
            <a:pPr algn="r">
              <a:defRPr/>
            </a:pPr>
            <a:fld id="{229654E9-0C84-4238-A2D4-DF06A831539D}" type="slidenum">
              <a:rPr lang="pt-PT" smtClean="0"/>
              <a:pPr algn="r">
                <a:defRPr/>
              </a:pPr>
              <a:t>21</a:t>
            </a:fld>
            <a:endParaRPr lang="pt-P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3796" grpId="0"/>
      <p:bldP spid="7" grpId="0"/>
      <p:bldP spid="33798"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331640" y="188640"/>
            <a:ext cx="7416824" cy="1143000"/>
          </a:xfrm>
        </p:spPr>
        <p:txBody>
          <a:bodyPr/>
          <a:lstStyle/>
          <a:p>
            <a:pPr eaLnBrk="1" hangingPunct="1">
              <a:defRPr/>
            </a:pPr>
            <a:r>
              <a:rPr lang="en-US" sz="3800" b="1" dirty="0" smtClean="0">
                <a:solidFill>
                  <a:srgbClr val="FF3300"/>
                </a:solidFill>
              </a:rPr>
              <a:t>10 </a:t>
            </a:r>
            <a:r>
              <a:rPr lang="en-US" sz="3800" b="1" dirty="0" err="1" smtClean="0">
                <a:solidFill>
                  <a:srgbClr val="FF3300"/>
                </a:solidFill>
              </a:rPr>
              <a:t>Técnicas</a:t>
            </a:r>
            <a:r>
              <a:rPr lang="en-US" sz="3800" b="1" dirty="0" smtClean="0">
                <a:solidFill>
                  <a:srgbClr val="FF3300"/>
                </a:solidFill>
              </a:rPr>
              <a:t> de Gestão do </a:t>
            </a:r>
            <a:br>
              <a:rPr lang="en-US" sz="3800" b="1" dirty="0" smtClean="0">
                <a:solidFill>
                  <a:srgbClr val="FF3300"/>
                </a:solidFill>
              </a:rPr>
            </a:br>
            <a:r>
              <a:rPr lang="en-US" sz="3800" b="1" dirty="0" smtClean="0">
                <a:solidFill>
                  <a:srgbClr val="FF3300"/>
                </a:solidFill>
              </a:rPr>
              <a:t>Tempo </a:t>
            </a:r>
            <a:r>
              <a:rPr lang="en-US" sz="3800" b="1" dirty="0" err="1" smtClean="0">
                <a:solidFill>
                  <a:srgbClr val="FF3300"/>
                </a:solidFill>
              </a:rPr>
              <a:t>que</a:t>
            </a:r>
            <a:r>
              <a:rPr lang="en-US" sz="3800" b="1" dirty="0" smtClean="0">
                <a:solidFill>
                  <a:srgbClr val="FF3300"/>
                </a:solidFill>
              </a:rPr>
              <a:t> Vale a Pena </a:t>
            </a:r>
            <a:r>
              <a:rPr lang="en-US" sz="3800" b="1" dirty="0" err="1" smtClean="0">
                <a:solidFill>
                  <a:srgbClr val="FF3300"/>
                </a:solidFill>
              </a:rPr>
              <a:t>Usar</a:t>
            </a:r>
            <a:endParaRPr lang="en-US" sz="3800" b="1" dirty="0" smtClean="0">
              <a:solidFill>
                <a:srgbClr val="FF3300"/>
              </a:solidFill>
            </a:endParaRPr>
          </a:p>
        </p:txBody>
      </p:sp>
      <p:sp>
        <p:nvSpPr>
          <p:cNvPr id="31747" name="Rectangle 3"/>
          <p:cNvSpPr>
            <a:spLocks noGrp="1" noChangeArrowheads="1"/>
          </p:cNvSpPr>
          <p:nvPr>
            <p:ph type="body" idx="1"/>
          </p:nvPr>
        </p:nvSpPr>
        <p:spPr>
          <a:xfrm>
            <a:off x="1115616" y="1700808"/>
            <a:ext cx="7772400" cy="4800600"/>
          </a:xfrm>
        </p:spPr>
        <p:txBody>
          <a:bodyPr/>
          <a:lstStyle/>
          <a:p>
            <a:pPr marL="609600" indent="-609600" eaLnBrk="1" hangingPunct="1">
              <a:lnSpc>
                <a:spcPct val="80000"/>
              </a:lnSpc>
              <a:buClr>
                <a:schemeClr val="tx1"/>
              </a:buClr>
              <a:buFontTx/>
              <a:buAutoNum type="arabicPeriod"/>
              <a:defRPr/>
            </a:pPr>
            <a:r>
              <a:rPr lang="en-US" sz="2800" dirty="0" err="1" smtClean="0"/>
              <a:t>Domestique</a:t>
            </a:r>
            <a:r>
              <a:rPr lang="en-US" sz="2800" dirty="0" smtClean="0"/>
              <a:t> o </a:t>
            </a:r>
            <a:r>
              <a:rPr lang="en-US" sz="2800" dirty="0" err="1" smtClean="0"/>
              <a:t>telefone</a:t>
            </a:r>
            <a:r>
              <a:rPr lang="en-US" sz="2800" dirty="0" smtClean="0"/>
              <a:t>, fax &amp; email</a:t>
            </a:r>
          </a:p>
          <a:p>
            <a:pPr marL="609600" indent="-609600" eaLnBrk="1" hangingPunct="1">
              <a:lnSpc>
                <a:spcPct val="80000"/>
              </a:lnSpc>
              <a:buClr>
                <a:schemeClr val="tx1"/>
              </a:buClr>
              <a:buFontTx/>
              <a:buAutoNum type="arabicPeriod"/>
              <a:defRPr/>
            </a:pPr>
            <a:r>
              <a:rPr lang="en-US" sz="2800" dirty="0" smtClean="0"/>
              <a:t>Minimize as </a:t>
            </a:r>
            <a:r>
              <a:rPr lang="en-US" sz="2800" dirty="0" err="1" smtClean="0"/>
              <a:t>reuniões</a:t>
            </a:r>
            <a:endParaRPr lang="en-US" sz="2800" dirty="0" smtClean="0"/>
          </a:p>
          <a:p>
            <a:pPr marL="609600" indent="-609600" eaLnBrk="1" hangingPunct="1">
              <a:lnSpc>
                <a:spcPct val="80000"/>
              </a:lnSpc>
              <a:buClr>
                <a:schemeClr val="tx1"/>
              </a:buClr>
              <a:buFontTx/>
              <a:buAutoNum type="arabicPeriod"/>
              <a:defRPr/>
            </a:pPr>
            <a:r>
              <a:rPr lang="en-US" sz="2800" dirty="0" err="1" smtClean="0"/>
              <a:t>Pratique</a:t>
            </a:r>
            <a:r>
              <a:rPr lang="en-US" sz="2800" dirty="0" smtClean="0"/>
              <a:t> a </a:t>
            </a:r>
            <a:r>
              <a:rPr lang="en-US" sz="2800" dirty="0" err="1" smtClean="0"/>
              <a:t>pontualidade</a:t>
            </a:r>
            <a:r>
              <a:rPr lang="en-US" sz="2800" dirty="0" smtClean="0"/>
              <a:t> </a:t>
            </a:r>
            <a:r>
              <a:rPr lang="en-US" sz="2800" dirty="0" err="1" smtClean="0"/>
              <a:t>absoluta</a:t>
            </a:r>
            <a:endParaRPr lang="en-US" sz="2800" dirty="0" smtClean="0"/>
          </a:p>
          <a:p>
            <a:pPr marL="609600" indent="-609600" eaLnBrk="1" hangingPunct="1">
              <a:lnSpc>
                <a:spcPct val="80000"/>
              </a:lnSpc>
              <a:buClr>
                <a:schemeClr val="tx1"/>
              </a:buClr>
              <a:buFontTx/>
              <a:buAutoNum type="arabicPeriod"/>
              <a:defRPr/>
            </a:pPr>
            <a:r>
              <a:rPr lang="en-US" sz="2800" dirty="0" err="1" smtClean="0"/>
              <a:t>Faça</a:t>
            </a:r>
            <a:r>
              <a:rPr lang="en-US" sz="2800" dirty="0" smtClean="0"/>
              <a:t> e utilize </a:t>
            </a:r>
            <a:r>
              <a:rPr lang="en-US" sz="2800" dirty="0" err="1" smtClean="0"/>
              <a:t>listas</a:t>
            </a:r>
            <a:r>
              <a:rPr lang="en-US" sz="2800" dirty="0" smtClean="0"/>
              <a:t> – </a:t>
            </a:r>
            <a:r>
              <a:rPr lang="en-US" sz="2800" dirty="0" err="1" smtClean="0"/>
              <a:t>horários</a:t>
            </a:r>
            <a:r>
              <a:rPr lang="en-US" sz="2800" dirty="0" smtClean="0"/>
              <a:t>, </a:t>
            </a:r>
            <a:r>
              <a:rPr lang="en-US" sz="2800" dirty="0" err="1" smtClean="0"/>
              <a:t>lista</a:t>
            </a:r>
            <a:r>
              <a:rPr lang="en-US" sz="2800" dirty="0" smtClean="0"/>
              <a:t> com </a:t>
            </a:r>
            <a:r>
              <a:rPr lang="en-US" sz="2800" dirty="0" err="1" smtClean="0"/>
              <a:t>coisas</a:t>
            </a:r>
            <a:r>
              <a:rPr lang="en-US" sz="2800" dirty="0" smtClean="0"/>
              <a:t> a </a:t>
            </a:r>
            <a:r>
              <a:rPr lang="en-US" sz="2800" dirty="0" err="1" smtClean="0"/>
              <a:t>fazer</a:t>
            </a:r>
            <a:r>
              <a:rPr lang="en-US" sz="2800" dirty="0" smtClean="0"/>
              <a:t>, </a:t>
            </a:r>
            <a:r>
              <a:rPr lang="en-US" sz="2800" dirty="0" err="1" smtClean="0"/>
              <a:t>listas</a:t>
            </a:r>
            <a:r>
              <a:rPr lang="en-US" sz="2800" dirty="0" smtClean="0"/>
              <a:t> de </a:t>
            </a:r>
            <a:r>
              <a:rPr lang="en-US" sz="2800" dirty="0" err="1" smtClean="0"/>
              <a:t>pessoas</a:t>
            </a:r>
            <a:r>
              <a:rPr lang="en-US" sz="2800" dirty="0" smtClean="0"/>
              <a:t> a </a:t>
            </a:r>
            <a:r>
              <a:rPr lang="en-US" sz="2800" dirty="0" err="1" smtClean="0"/>
              <a:t>contactar</a:t>
            </a:r>
            <a:r>
              <a:rPr lang="en-US" sz="2800" dirty="0" smtClean="0"/>
              <a:t>, </a:t>
            </a:r>
            <a:r>
              <a:rPr lang="en-US" sz="2800" dirty="0" err="1" smtClean="0"/>
              <a:t>planeador</a:t>
            </a:r>
            <a:r>
              <a:rPr lang="en-US" sz="2800" dirty="0" smtClean="0"/>
              <a:t> de </a:t>
            </a:r>
            <a:r>
              <a:rPr lang="en-US" sz="2800" dirty="0" err="1" smtClean="0"/>
              <a:t>conferências</a:t>
            </a:r>
            <a:endParaRPr lang="en-US" sz="2800" dirty="0" smtClean="0"/>
          </a:p>
          <a:p>
            <a:pPr marL="609600" indent="-609600" eaLnBrk="1" hangingPunct="1">
              <a:lnSpc>
                <a:spcPct val="80000"/>
              </a:lnSpc>
              <a:buClr>
                <a:schemeClr val="tx1"/>
              </a:buClr>
              <a:buFontTx/>
              <a:buAutoNum type="arabicPeriod"/>
              <a:defRPr/>
            </a:pPr>
            <a:r>
              <a:rPr lang="en-US" sz="2800" dirty="0" err="1" smtClean="0"/>
              <a:t>Tente</a:t>
            </a:r>
            <a:r>
              <a:rPr lang="en-US" sz="2800" dirty="0" smtClean="0"/>
              <a:t> </a:t>
            </a:r>
            <a:r>
              <a:rPr lang="en-US" sz="2800" dirty="0" err="1" smtClean="0"/>
              <a:t>interligar</a:t>
            </a:r>
            <a:r>
              <a:rPr lang="en-US" sz="2800" dirty="0" smtClean="0"/>
              <a:t> </a:t>
            </a:r>
            <a:r>
              <a:rPr lang="en-US" sz="2800" dirty="0" err="1" smtClean="0"/>
              <a:t>tudo</a:t>
            </a:r>
            <a:r>
              <a:rPr lang="en-US" sz="2800" dirty="0" smtClean="0"/>
              <a:t> para </a:t>
            </a:r>
            <a:r>
              <a:rPr lang="en-US" sz="2800" dirty="0" err="1" smtClean="0"/>
              <a:t>que</a:t>
            </a:r>
            <a:r>
              <a:rPr lang="en-US" sz="2800" dirty="0" smtClean="0"/>
              <a:t> </a:t>
            </a:r>
            <a:r>
              <a:rPr lang="en-US" sz="2800" dirty="0" err="1" smtClean="0"/>
              <a:t>vá</a:t>
            </a:r>
            <a:r>
              <a:rPr lang="en-US" sz="2800" dirty="0" smtClean="0"/>
              <a:t> </a:t>
            </a:r>
            <a:r>
              <a:rPr lang="en-US" sz="2800" dirty="0" err="1" smtClean="0"/>
              <a:t>ao</a:t>
            </a:r>
            <a:r>
              <a:rPr lang="en-US" sz="2800" dirty="0" smtClean="0"/>
              <a:t> </a:t>
            </a:r>
            <a:r>
              <a:rPr lang="en-US" sz="2800" dirty="0" err="1" smtClean="0"/>
              <a:t>encontro</a:t>
            </a:r>
            <a:r>
              <a:rPr lang="en-US" sz="2800" dirty="0" smtClean="0"/>
              <a:t> </a:t>
            </a:r>
            <a:r>
              <a:rPr lang="en-US" sz="2800" dirty="0" err="1" smtClean="0"/>
              <a:t>aos</a:t>
            </a:r>
            <a:r>
              <a:rPr lang="en-US" sz="2800" dirty="0" smtClean="0"/>
              <a:t> </a:t>
            </a:r>
            <a:r>
              <a:rPr lang="en-US" sz="2800" dirty="0" err="1" smtClean="0"/>
              <a:t>seus</a:t>
            </a:r>
            <a:r>
              <a:rPr lang="en-US" sz="2800" dirty="0" smtClean="0"/>
              <a:t> </a:t>
            </a:r>
            <a:r>
              <a:rPr lang="en-US" sz="2800" dirty="0" err="1" smtClean="0"/>
              <a:t>objectivos</a:t>
            </a:r>
            <a:endParaRPr lang="en-US" sz="2800" dirty="0" smtClean="0"/>
          </a:p>
          <a:p>
            <a:pPr marL="609600" indent="-609600" eaLnBrk="1" hangingPunct="1">
              <a:lnSpc>
                <a:spcPct val="80000"/>
              </a:lnSpc>
              <a:buClr>
                <a:schemeClr val="tx1"/>
              </a:buClr>
              <a:buFontTx/>
              <a:buAutoNum type="arabicPeriod"/>
              <a:defRPr/>
            </a:pPr>
            <a:r>
              <a:rPr lang="en-US" sz="2800" dirty="0" err="1" smtClean="0"/>
              <a:t>Faça</a:t>
            </a:r>
            <a:r>
              <a:rPr lang="en-US" sz="2800" dirty="0" smtClean="0"/>
              <a:t> </a:t>
            </a:r>
            <a:r>
              <a:rPr lang="en-US" sz="2800" dirty="0" err="1" smtClean="0"/>
              <a:t>cócegas</a:t>
            </a:r>
            <a:r>
              <a:rPr lang="en-US" sz="2800" dirty="0" smtClean="0"/>
              <a:t> à </a:t>
            </a:r>
            <a:r>
              <a:rPr lang="en-US" sz="2800" dirty="0" err="1" smtClean="0"/>
              <a:t>memória</a:t>
            </a:r>
            <a:r>
              <a:rPr lang="en-US" sz="2800" dirty="0" smtClean="0"/>
              <a:t> </a:t>
            </a:r>
            <a:r>
              <a:rPr lang="en-US" sz="2800" dirty="0" err="1" smtClean="0"/>
              <a:t>utilizando</a:t>
            </a:r>
            <a:r>
              <a:rPr lang="en-US" sz="2800" dirty="0" smtClean="0"/>
              <a:t> stickers – 90 pastas </a:t>
            </a:r>
            <a:r>
              <a:rPr lang="en-US" sz="2800" dirty="0" err="1" smtClean="0"/>
              <a:t>numeradas</a:t>
            </a:r>
            <a:r>
              <a:rPr lang="en-US" sz="2800" dirty="0" smtClean="0"/>
              <a:t> de 1 a 30 </a:t>
            </a:r>
            <a:r>
              <a:rPr lang="en-US" sz="2800" dirty="0" err="1" smtClean="0"/>
              <a:t>representando</a:t>
            </a:r>
            <a:r>
              <a:rPr lang="en-US" sz="2800" dirty="0" smtClean="0"/>
              <a:t> 90 </a:t>
            </a:r>
            <a:r>
              <a:rPr lang="en-US" sz="2800" dirty="0" err="1" smtClean="0"/>
              <a:t>dias</a:t>
            </a:r>
            <a:r>
              <a:rPr lang="en-US" sz="2800" dirty="0" smtClean="0"/>
              <a:t>, </a:t>
            </a:r>
            <a:r>
              <a:rPr lang="en-US" sz="2800" dirty="0" err="1" smtClean="0"/>
              <a:t>nas</a:t>
            </a:r>
            <a:r>
              <a:rPr lang="en-US" sz="2800" dirty="0" smtClean="0"/>
              <a:t> </a:t>
            </a:r>
            <a:r>
              <a:rPr lang="en-US" sz="2800" dirty="0" err="1" smtClean="0"/>
              <a:t>quais</a:t>
            </a:r>
            <a:r>
              <a:rPr lang="en-US" sz="2800" dirty="0" smtClean="0"/>
              <a:t> </a:t>
            </a:r>
            <a:r>
              <a:rPr lang="en-US" sz="2800" dirty="0" err="1" smtClean="0"/>
              <a:t>coloca</a:t>
            </a:r>
            <a:r>
              <a:rPr lang="en-US" sz="2800" dirty="0" smtClean="0"/>
              <a:t> as </a:t>
            </a:r>
            <a:r>
              <a:rPr lang="en-US" sz="2800" dirty="0" err="1" smtClean="0"/>
              <a:t>informações</a:t>
            </a:r>
            <a:r>
              <a:rPr lang="en-US" sz="2800" dirty="0" smtClean="0"/>
              <a:t> </a:t>
            </a:r>
            <a:r>
              <a:rPr lang="en-US" sz="2800" dirty="0" err="1" smtClean="0"/>
              <a:t>mais</a:t>
            </a:r>
            <a:r>
              <a:rPr lang="en-US" sz="2800" dirty="0" smtClean="0"/>
              <a:t> </a:t>
            </a:r>
            <a:r>
              <a:rPr lang="en-US" sz="2800" dirty="0" err="1" smtClean="0"/>
              <a:t>relevantes</a:t>
            </a:r>
            <a:r>
              <a:rPr lang="en-US" sz="2800" dirty="0" smtClean="0"/>
              <a:t> para </a:t>
            </a:r>
            <a:r>
              <a:rPr lang="en-US" sz="2800" dirty="0" err="1" smtClean="0"/>
              <a:t>quando</a:t>
            </a:r>
            <a:r>
              <a:rPr lang="en-US" sz="2800" dirty="0" smtClean="0"/>
              <a:t> </a:t>
            </a:r>
            <a:r>
              <a:rPr lang="en-US" sz="2800" dirty="0" err="1" smtClean="0"/>
              <a:t>precisar</a:t>
            </a:r>
            <a:r>
              <a:rPr lang="en-US" sz="2800" dirty="0" smtClean="0"/>
              <a:t> das </a:t>
            </a:r>
            <a:r>
              <a:rPr lang="en-US" sz="2800" dirty="0" err="1" smtClean="0"/>
              <a:t>mesmas</a:t>
            </a:r>
            <a:endParaRPr lang="en-US" sz="2800" dirty="0" smtClean="0"/>
          </a:p>
          <a:p>
            <a:pPr marL="609600" indent="-609600" eaLnBrk="1" hangingPunct="1">
              <a:lnSpc>
                <a:spcPct val="80000"/>
              </a:lnSpc>
              <a:buClr>
                <a:schemeClr val="tx1"/>
              </a:buClr>
              <a:buFontTx/>
              <a:buAutoNum type="arabicPeriod"/>
              <a:defRPr/>
            </a:pPr>
            <a:endParaRPr lang="en-US" sz="2400" dirty="0" smtClean="0"/>
          </a:p>
        </p:txBody>
      </p:sp>
      <p:sp>
        <p:nvSpPr>
          <p:cNvPr id="2" name="Marcador de Posição do Rodapé 1"/>
          <p:cNvSpPr>
            <a:spLocks noGrp="1"/>
          </p:cNvSpPr>
          <p:nvPr>
            <p:ph type="ftr" sz="quarter" idx="3"/>
          </p:nvPr>
        </p:nvSpPr>
        <p:spPr>
          <a:xfrm>
            <a:off x="395536" y="6497960"/>
            <a:ext cx="5184576" cy="360040"/>
          </a:xfrm>
        </p:spPr>
        <p:txBody>
          <a:bodyPr/>
          <a:lstStyle/>
          <a:p>
            <a:pPr>
              <a:defRPr/>
            </a:pPr>
            <a:r>
              <a:rPr lang="pt-PT" dirty="0" smtClean="0"/>
              <a:t>Gestão do Tempo por Armando Fernandes – Business Coach </a:t>
            </a:r>
            <a:endParaRPr lang="pt-PT" dirty="0"/>
          </a:p>
        </p:txBody>
      </p:sp>
      <p:sp>
        <p:nvSpPr>
          <p:cNvPr id="3" name="Marcador de Posição do Número do Diapositivo 2"/>
          <p:cNvSpPr>
            <a:spLocks noGrp="1"/>
          </p:cNvSpPr>
          <p:nvPr>
            <p:ph type="sldNum" sz="quarter" idx="4"/>
          </p:nvPr>
        </p:nvSpPr>
        <p:spPr>
          <a:xfrm>
            <a:off x="7092280" y="6453336"/>
            <a:ext cx="1590675" cy="293117"/>
          </a:xfrm>
        </p:spPr>
        <p:txBody>
          <a:bodyPr/>
          <a:lstStyle/>
          <a:p>
            <a:pPr algn="r">
              <a:defRPr/>
            </a:pPr>
            <a:fld id="{229654E9-0C84-4238-A2D4-DF06A831539D}" type="slidenum">
              <a:rPr lang="pt-PT" smtClean="0"/>
              <a:pPr algn="r">
                <a:defRPr/>
              </a:pPr>
              <a:t>22</a:t>
            </a:fld>
            <a:endParaRPr lang="pt-PT" dirty="0"/>
          </a:p>
        </p:txBody>
      </p:sp>
    </p:spTree>
    <p:extLst>
      <p:ext uri="{BB962C8B-B14F-4D97-AF65-F5344CB8AC3E}">
        <p14:creationId xmlns:p14="http://schemas.microsoft.com/office/powerpoint/2010/main" val="2679083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619672" y="228600"/>
            <a:ext cx="7219528" cy="1143000"/>
          </a:xfrm>
        </p:spPr>
        <p:txBody>
          <a:bodyPr/>
          <a:lstStyle/>
          <a:p>
            <a:pPr eaLnBrk="1" hangingPunct="1">
              <a:defRPr/>
            </a:pPr>
            <a:r>
              <a:rPr lang="en-US" sz="3800" b="1" dirty="0" smtClean="0">
                <a:solidFill>
                  <a:srgbClr val="FF3300"/>
                </a:solidFill>
              </a:rPr>
              <a:t>10 </a:t>
            </a:r>
            <a:r>
              <a:rPr lang="en-US" sz="3800" b="1" dirty="0" err="1" smtClean="0">
                <a:solidFill>
                  <a:srgbClr val="FF3300"/>
                </a:solidFill>
              </a:rPr>
              <a:t>Técnicas</a:t>
            </a:r>
            <a:r>
              <a:rPr lang="en-US" sz="3800" b="1" dirty="0" smtClean="0">
                <a:solidFill>
                  <a:srgbClr val="FF3300"/>
                </a:solidFill>
              </a:rPr>
              <a:t> de Gestão do </a:t>
            </a:r>
            <a:br>
              <a:rPr lang="en-US" sz="3800" b="1" dirty="0" smtClean="0">
                <a:solidFill>
                  <a:srgbClr val="FF3300"/>
                </a:solidFill>
              </a:rPr>
            </a:br>
            <a:r>
              <a:rPr lang="en-US" sz="3800" b="1" dirty="0" smtClean="0">
                <a:solidFill>
                  <a:srgbClr val="FF3300"/>
                </a:solidFill>
              </a:rPr>
              <a:t>Tempo </a:t>
            </a:r>
            <a:r>
              <a:rPr lang="en-US" sz="3800" b="1" dirty="0" err="1" smtClean="0">
                <a:solidFill>
                  <a:srgbClr val="FF3300"/>
                </a:solidFill>
              </a:rPr>
              <a:t>que</a:t>
            </a:r>
            <a:r>
              <a:rPr lang="en-US" sz="3800" b="1" dirty="0" smtClean="0">
                <a:solidFill>
                  <a:srgbClr val="FF3300"/>
                </a:solidFill>
              </a:rPr>
              <a:t> Vale a Pena </a:t>
            </a:r>
            <a:r>
              <a:rPr lang="en-US" sz="3800" b="1" dirty="0" err="1" smtClean="0">
                <a:solidFill>
                  <a:srgbClr val="FF3300"/>
                </a:solidFill>
              </a:rPr>
              <a:t>Usar</a:t>
            </a:r>
            <a:endParaRPr lang="en-US" sz="3800" b="1" dirty="0" smtClean="0">
              <a:solidFill>
                <a:srgbClr val="FF3300"/>
              </a:solidFill>
            </a:endParaRPr>
          </a:p>
        </p:txBody>
      </p:sp>
      <p:sp>
        <p:nvSpPr>
          <p:cNvPr id="32771" name="Rectangle 3"/>
          <p:cNvSpPr>
            <a:spLocks noGrp="1" noChangeArrowheads="1"/>
          </p:cNvSpPr>
          <p:nvPr>
            <p:ph type="body" idx="1"/>
          </p:nvPr>
        </p:nvSpPr>
        <p:spPr>
          <a:xfrm>
            <a:off x="1143000" y="1447800"/>
            <a:ext cx="7772400" cy="4648200"/>
          </a:xfrm>
        </p:spPr>
        <p:txBody>
          <a:bodyPr/>
          <a:lstStyle/>
          <a:p>
            <a:pPr marL="609600" indent="-609600" eaLnBrk="1" hangingPunct="1">
              <a:buClr>
                <a:schemeClr val="tx1"/>
              </a:buClr>
              <a:buFont typeface="Wingdings" pitchFamily="2" charset="2"/>
              <a:buNone/>
              <a:defRPr/>
            </a:pPr>
            <a:r>
              <a:rPr lang="en-US" sz="2400" dirty="0" smtClean="0">
                <a:solidFill>
                  <a:schemeClr val="tx1"/>
                </a:solidFill>
              </a:rPr>
              <a:t>7.</a:t>
            </a:r>
            <a:r>
              <a:rPr lang="en-US" sz="2800" dirty="0" smtClean="0"/>
              <a:t> 	</a:t>
            </a:r>
            <a:r>
              <a:rPr lang="en-US" sz="2400" dirty="0" err="1" smtClean="0"/>
              <a:t>Bloqueie</a:t>
            </a:r>
            <a:r>
              <a:rPr lang="en-US" sz="2400" dirty="0" smtClean="0"/>
              <a:t> o </a:t>
            </a:r>
            <a:r>
              <a:rPr lang="en-US" sz="2400" dirty="0" err="1" smtClean="0"/>
              <a:t>seu</a:t>
            </a:r>
            <a:r>
              <a:rPr lang="en-US" sz="2400" dirty="0" smtClean="0"/>
              <a:t> tempo – </a:t>
            </a:r>
            <a:r>
              <a:rPr lang="en-US" sz="2400" dirty="0" err="1" smtClean="0"/>
              <a:t>Agendamento</a:t>
            </a:r>
            <a:r>
              <a:rPr lang="en-US" sz="2400" dirty="0" smtClean="0"/>
              <a:t> </a:t>
            </a:r>
            <a:r>
              <a:rPr lang="en-US" sz="2400" dirty="0" err="1" smtClean="0"/>
              <a:t>por</a:t>
            </a:r>
            <a:r>
              <a:rPr lang="en-US" sz="2400" dirty="0" smtClean="0"/>
              <a:t> </a:t>
            </a:r>
            <a:r>
              <a:rPr lang="en-US" sz="2400" dirty="0" err="1" smtClean="0"/>
              <a:t>defeito</a:t>
            </a:r>
            <a:endParaRPr lang="en-US" sz="2400" i="1" dirty="0" smtClean="0">
              <a:solidFill>
                <a:srgbClr val="FF3300"/>
              </a:solidFill>
            </a:endParaRPr>
          </a:p>
          <a:p>
            <a:pPr marL="609600" indent="-609600" eaLnBrk="1" hangingPunct="1">
              <a:buClr>
                <a:schemeClr val="tx1"/>
              </a:buClr>
              <a:buFont typeface="Wingdings" pitchFamily="2" charset="2"/>
              <a:buNone/>
              <a:defRPr/>
            </a:pPr>
            <a:r>
              <a:rPr lang="en-US" sz="2400" dirty="0" smtClean="0">
                <a:solidFill>
                  <a:schemeClr val="tx1"/>
                </a:solidFill>
              </a:rPr>
              <a:t>8.</a:t>
            </a:r>
            <a:r>
              <a:rPr lang="en-US" sz="2800" dirty="0" smtClean="0"/>
              <a:t> 	</a:t>
            </a:r>
            <a:r>
              <a:rPr lang="en-US" sz="2400" dirty="0" smtClean="0"/>
              <a:t>Minimize as </a:t>
            </a:r>
            <a:r>
              <a:rPr lang="en-US" sz="2400" dirty="0" err="1" smtClean="0"/>
              <a:t>Actividades</a:t>
            </a:r>
            <a:r>
              <a:rPr lang="en-US" sz="2400" dirty="0" smtClean="0"/>
              <a:t> </a:t>
            </a:r>
            <a:r>
              <a:rPr lang="en-US" sz="2400" dirty="0" err="1" smtClean="0"/>
              <a:t>Não</a:t>
            </a:r>
            <a:r>
              <a:rPr lang="en-US" sz="2400" dirty="0" smtClean="0"/>
              <a:t> </a:t>
            </a:r>
            <a:r>
              <a:rPr lang="en-US" sz="2400" dirty="0" err="1" smtClean="0"/>
              <a:t>Planeadas</a:t>
            </a:r>
            <a:r>
              <a:rPr lang="en-US" sz="2400" dirty="0" smtClean="0"/>
              <a:t> – </a:t>
            </a:r>
            <a:r>
              <a:rPr lang="en-US" sz="2400" dirty="0" err="1" smtClean="0"/>
              <a:t>todos</a:t>
            </a:r>
            <a:r>
              <a:rPr lang="en-US" sz="2400" dirty="0" smtClean="0"/>
              <a:t> </a:t>
            </a:r>
            <a:r>
              <a:rPr lang="en-US" sz="2400" dirty="0" err="1" smtClean="0"/>
              <a:t>os</a:t>
            </a:r>
            <a:r>
              <a:rPr lang="en-US" sz="2400" dirty="0" smtClean="0"/>
              <a:t> </a:t>
            </a:r>
            <a:r>
              <a:rPr lang="en-US" sz="2400" dirty="0" err="1" smtClean="0"/>
              <a:t>dias</a:t>
            </a:r>
            <a:r>
              <a:rPr lang="en-US" sz="2400" dirty="0" smtClean="0"/>
              <a:t> </a:t>
            </a:r>
            <a:r>
              <a:rPr lang="en-US" sz="2400" dirty="0" err="1" smtClean="0"/>
              <a:t>deverão</a:t>
            </a:r>
            <a:r>
              <a:rPr lang="en-US" sz="2400" dirty="0" smtClean="0"/>
              <a:t> </a:t>
            </a:r>
            <a:r>
              <a:rPr lang="en-US" sz="2400" dirty="0" err="1" smtClean="0"/>
              <a:t>ser</a:t>
            </a:r>
            <a:r>
              <a:rPr lang="en-US" sz="2400" dirty="0" smtClean="0"/>
              <a:t> </a:t>
            </a:r>
            <a:r>
              <a:rPr lang="en-US" sz="2400" dirty="0" err="1" smtClean="0"/>
              <a:t>planeados</a:t>
            </a:r>
            <a:r>
              <a:rPr lang="en-US" sz="2400" dirty="0" smtClean="0"/>
              <a:t> em </a:t>
            </a:r>
            <a:r>
              <a:rPr lang="en-US" sz="2400" dirty="0" err="1" smtClean="0"/>
              <a:t>blocos</a:t>
            </a:r>
            <a:r>
              <a:rPr lang="en-US" sz="2400" dirty="0" smtClean="0"/>
              <a:t> de 30 </a:t>
            </a:r>
            <a:r>
              <a:rPr lang="en-US" sz="2400" dirty="0" err="1" smtClean="0"/>
              <a:t>minutos</a:t>
            </a:r>
            <a:r>
              <a:rPr lang="en-US" sz="2400" dirty="0" smtClean="0"/>
              <a:t> – </a:t>
            </a:r>
            <a:r>
              <a:rPr lang="en-US" sz="2400" dirty="0" err="1" smtClean="0"/>
              <a:t>desde</a:t>
            </a:r>
            <a:r>
              <a:rPr lang="en-US" sz="2400" dirty="0" smtClean="0"/>
              <a:t> o </a:t>
            </a:r>
            <a:r>
              <a:rPr lang="en-US" sz="2400" dirty="0" err="1" smtClean="0"/>
              <a:t>início</a:t>
            </a:r>
            <a:r>
              <a:rPr lang="en-US" sz="2400" dirty="0" smtClean="0"/>
              <a:t> </a:t>
            </a:r>
            <a:r>
              <a:rPr lang="en-US" sz="2400" dirty="0" err="1" smtClean="0"/>
              <a:t>até</a:t>
            </a:r>
            <a:r>
              <a:rPr lang="en-US" sz="2400" dirty="0" smtClean="0"/>
              <a:t> </a:t>
            </a:r>
            <a:r>
              <a:rPr lang="en-US" sz="2400" dirty="0" err="1" smtClean="0"/>
              <a:t>ao</a:t>
            </a:r>
            <a:r>
              <a:rPr lang="en-US" sz="2400" dirty="0" smtClean="0"/>
              <a:t> final do </a:t>
            </a:r>
            <a:r>
              <a:rPr lang="en-US" sz="2400" dirty="0" err="1" smtClean="0"/>
              <a:t>dia</a:t>
            </a:r>
            <a:endParaRPr lang="en-US" sz="2400" dirty="0" smtClean="0"/>
          </a:p>
          <a:p>
            <a:pPr marL="609600" indent="-609600" eaLnBrk="1" hangingPunct="1">
              <a:buClr>
                <a:schemeClr val="tx1"/>
              </a:buClr>
              <a:buFont typeface="Wingdings" pitchFamily="2" charset="2"/>
              <a:buNone/>
              <a:defRPr/>
            </a:pPr>
            <a:r>
              <a:rPr lang="en-US" sz="2400" dirty="0" smtClean="0">
                <a:solidFill>
                  <a:schemeClr val="tx1"/>
                </a:solidFill>
              </a:rPr>
              <a:t>9.</a:t>
            </a:r>
            <a:r>
              <a:rPr lang="en-US" sz="2800" dirty="0" smtClean="0"/>
              <a:t> 	</a:t>
            </a:r>
            <a:r>
              <a:rPr lang="en-US" sz="2400" dirty="0" err="1" smtClean="0"/>
              <a:t>Lucro</a:t>
            </a:r>
            <a:r>
              <a:rPr lang="en-US" sz="2400" dirty="0" smtClean="0"/>
              <a:t> do Tempo “</a:t>
            </a:r>
            <a:r>
              <a:rPr lang="en-US" sz="2400" dirty="0" err="1" smtClean="0"/>
              <a:t>Que</a:t>
            </a:r>
            <a:r>
              <a:rPr lang="en-US" sz="2400" dirty="0" smtClean="0"/>
              <a:t> </a:t>
            </a:r>
            <a:r>
              <a:rPr lang="en-US" sz="2400" dirty="0" err="1" smtClean="0"/>
              <a:t>Sobra</a:t>
            </a:r>
            <a:r>
              <a:rPr lang="en-US" sz="2400" dirty="0" smtClean="0"/>
              <a:t>” – </a:t>
            </a:r>
            <a:r>
              <a:rPr lang="en-US" sz="2400" dirty="0" err="1" smtClean="0"/>
              <a:t>Oiça</a:t>
            </a:r>
            <a:r>
              <a:rPr lang="en-US" sz="2400" dirty="0" smtClean="0"/>
              <a:t> Cassettes e CDs </a:t>
            </a:r>
            <a:r>
              <a:rPr lang="en-US" sz="2400" dirty="0" err="1" smtClean="0"/>
              <a:t>sempre</a:t>
            </a:r>
            <a:r>
              <a:rPr lang="en-US" sz="2400" dirty="0" smtClean="0"/>
              <a:t> </a:t>
            </a:r>
            <a:r>
              <a:rPr lang="en-US" sz="2400" dirty="0" err="1" smtClean="0"/>
              <a:t>que</a:t>
            </a:r>
            <a:r>
              <a:rPr lang="en-US" sz="2400" dirty="0" smtClean="0"/>
              <a:t> </a:t>
            </a:r>
            <a:r>
              <a:rPr lang="en-US" sz="2400" dirty="0" err="1" smtClean="0"/>
              <a:t>estiver</a:t>
            </a:r>
            <a:r>
              <a:rPr lang="en-US" sz="2400" dirty="0" smtClean="0"/>
              <a:t> </a:t>
            </a:r>
            <a:r>
              <a:rPr lang="en-US" sz="2400" dirty="0" err="1" smtClean="0"/>
              <a:t>preso</a:t>
            </a:r>
            <a:r>
              <a:rPr lang="en-US" sz="2400" dirty="0" smtClean="0"/>
              <a:t> no </a:t>
            </a:r>
            <a:r>
              <a:rPr lang="en-US" sz="2400" dirty="0" err="1" smtClean="0"/>
              <a:t>trânsito</a:t>
            </a:r>
            <a:r>
              <a:rPr lang="en-US" sz="2400" dirty="0" smtClean="0"/>
              <a:t> </a:t>
            </a:r>
            <a:r>
              <a:rPr lang="en-US" sz="2400" dirty="0" err="1" smtClean="0"/>
              <a:t>ou</a:t>
            </a:r>
            <a:r>
              <a:rPr lang="en-US" sz="2400" dirty="0" smtClean="0"/>
              <a:t> à </a:t>
            </a:r>
            <a:r>
              <a:rPr lang="en-US" sz="2400" dirty="0" err="1" smtClean="0"/>
              <a:t>espera</a:t>
            </a:r>
            <a:r>
              <a:rPr lang="en-US" sz="2400" dirty="0" smtClean="0"/>
              <a:t> no </a:t>
            </a:r>
            <a:r>
              <a:rPr lang="en-US" sz="2400" dirty="0" err="1" smtClean="0"/>
              <a:t>aeroporto</a:t>
            </a:r>
            <a:r>
              <a:rPr lang="en-US" sz="2400" dirty="0" smtClean="0"/>
              <a:t>, </a:t>
            </a:r>
            <a:r>
              <a:rPr lang="en-US" sz="2400" dirty="0" err="1" smtClean="0"/>
              <a:t>etc</a:t>
            </a:r>
            <a:endParaRPr lang="en-US" sz="2400" dirty="0" smtClean="0"/>
          </a:p>
          <a:p>
            <a:pPr marL="609600" indent="-609600" eaLnBrk="1" hangingPunct="1">
              <a:buClr>
                <a:schemeClr val="tx1"/>
              </a:buClr>
              <a:buFont typeface="Wingdings" pitchFamily="2" charset="2"/>
              <a:buNone/>
              <a:defRPr/>
            </a:pPr>
            <a:r>
              <a:rPr lang="en-US" sz="2400" dirty="0" smtClean="0">
                <a:solidFill>
                  <a:schemeClr val="tx1"/>
                </a:solidFill>
              </a:rPr>
              <a:t>10.</a:t>
            </a:r>
            <a:r>
              <a:rPr lang="en-US" sz="2800" dirty="0" smtClean="0"/>
              <a:t> 	</a:t>
            </a:r>
            <a:r>
              <a:rPr lang="en-US" sz="2400" dirty="0" err="1" smtClean="0"/>
              <a:t>Evite</a:t>
            </a:r>
            <a:r>
              <a:rPr lang="en-US" sz="2400" dirty="0" smtClean="0"/>
              <a:t> as </a:t>
            </a:r>
            <a:r>
              <a:rPr lang="en-US" sz="2400" dirty="0" err="1" smtClean="0"/>
              <a:t>Horas</a:t>
            </a:r>
            <a:r>
              <a:rPr lang="en-US" sz="2400" dirty="0" smtClean="0"/>
              <a:t> de Ponta – </a:t>
            </a:r>
            <a:r>
              <a:rPr lang="en-US" sz="2400" dirty="0" err="1" smtClean="0"/>
              <a:t>evite</a:t>
            </a:r>
            <a:r>
              <a:rPr lang="en-US" sz="2400" dirty="0" smtClean="0"/>
              <a:t> </a:t>
            </a:r>
            <a:r>
              <a:rPr lang="en-US" sz="2400" dirty="0" err="1" smtClean="0"/>
              <a:t>ir</a:t>
            </a:r>
            <a:r>
              <a:rPr lang="en-US" sz="2400" dirty="0" smtClean="0"/>
              <a:t> </a:t>
            </a:r>
            <a:r>
              <a:rPr lang="en-US" sz="2400" dirty="0" err="1" smtClean="0"/>
              <a:t>ao</a:t>
            </a:r>
            <a:r>
              <a:rPr lang="en-US" sz="2400" dirty="0" smtClean="0"/>
              <a:t> </a:t>
            </a:r>
            <a:r>
              <a:rPr lang="en-US" sz="2400" dirty="0" err="1" smtClean="0"/>
              <a:t>banco</a:t>
            </a:r>
            <a:r>
              <a:rPr lang="en-US" sz="2400" dirty="0" smtClean="0"/>
              <a:t> </a:t>
            </a:r>
            <a:r>
              <a:rPr lang="en-US" sz="2400" dirty="0" err="1" smtClean="0"/>
              <a:t>às</a:t>
            </a:r>
            <a:r>
              <a:rPr lang="en-US" sz="2400" dirty="0" smtClean="0"/>
              <a:t> </a:t>
            </a:r>
            <a:r>
              <a:rPr lang="en-US" sz="2400" dirty="0" err="1" smtClean="0"/>
              <a:t>Sextas-Feiras</a:t>
            </a:r>
            <a:r>
              <a:rPr lang="en-US" sz="2400" dirty="0" smtClean="0"/>
              <a:t> </a:t>
            </a:r>
            <a:r>
              <a:rPr lang="en-US" sz="2400" dirty="0" err="1" smtClean="0"/>
              <a:t>especialmente</a:t>
            </a:r>
            <a:r>
              <a:rPr lang="en-US" sz="2400" dirty="0" smtClean="0"/>
              <a:t> </a:t>
            </a:r>
            <a:r>
              <a:rPr lang="en-US" sz="2400" dirty="0" err="1" smtClean="0"/>
              <a:t>depois</a:t>
            </a:r>
            <a:r>
              <a:rPr lang="en-US" sz="2400" dirty="0" smtClean="0"/>
              <a:t> das 11h, </a:t>
            </a:r>
            <a:r>
              <a:rPr lang="en-US" sz="2400" dirty="0" err="1" smtClean="0"/>
              <a:t>evite</a:t>
            </a:r>
            <a:r>
              <a:rPr lang="en-US" sz="2400" dirty="0" smtClean="0"/>
              <a:t> </a:t>
            </a:r>
            <a:r>
              <a:rPr lang="en-US" sz="2400" dirty="0" err="1" smtClean="0"/>
              <a:t>ir</a:t>
            </a:r>
            <a:r>
              <a:rPr lang="en-US" sz="2400" dirty="0" smtClean="0"/>
              <a:t> </a:t>
            </a:r>
            <a:r>
              <a:rPr lang="en-US" sz="2400" dirty="0" err="1" smtClean="0"/>
              <a:t>ao</a:t>
            </a:r>
            <a:r>
              <a:rPr lang="en-US" sz="2400" dirty="0" smtClean="0"/>
              <a:t> </a:t>
            </a:r>
            <a:r>
              <a:rPr lang="en-US" sz="2400" dirty="0" err="1" smtClean="0"/>
              <a:t>hipermercado</a:t>
            </a:r>
            <a:r>
              <a:rPr lang="en-US" sz="2400" dirty="0" smtClean="0"/>
              <a:t> </a:t>
            </a:r>
            <a:r>
              <a:rPr lang="en-US" sz="2400" dirty="0" err="1" smtClean="0"/>
              <a:t>aos</a:t>
            </a:r>
            <a:r>
              <a:rPr lang="en-US" sz="2400" dirty="0" smtClean="0"/>
              <a:t> </a:t>
            </a:r>
            <a:r>
              <a:rPr lang="en-US" sz="2400" dirty="0" err="1" smtClean="0"/>
              <a:t>feriados</a:t>
            </a:r>
            <a:endParaRPr lang="en-US" sz="2400" dirty="0" smtClean="0"/>
          </a:p>
        </p:txBody>
      </p:sp>
      <p:sp>
        <p:nvSpPr>
          <p:cNvPr id="2" name="Marcador de Posição do Rodapé 1"/>
          <p:cNvSpPr>
            <a:spLocks noGrp="1"/>
          </p:cNvSpPr>
          <p:nvPr>
            <p:ph type="ftr" sz="quarter" idx="3"/>
          </p:nvPr>
        </p:nvSpPr>
        <p:spPr>
          <a:xfrm>
            <a:off x="395536" y="6497960"/>
            <a:ext cx="5184576" cy="360040"/>
          </a:xfrm>
        </p:spPr>
        <p:txBody>
          <a:bodyPr/>
          <a:lstStyle/>
          <a:p>
            <a:pPr>
              <a:defRPr/>
            </a:pPr>
            <a:r>
              <a:rPr lang="pt-PT" dirty="0" smtClean="0"/>
              <a:t>Gestão do Tempo por Armando Fernandes – Business Coach </a:t>
            </a:r>
            <a:endParaRPr lang="pt-PT" dirty="0"/>
          </a:p>
        </p:txBody>
      </p:sp>
      <p:sp>
        <p:nvSpPr>
          <p:cNvPr id="3" name="Marcador de Posição do Número do Diapositivo 2"/>
          <p:cNvSpPr>
            <a:spLocks noGrp="1"/>
          </p:cNvSpPr>
          <p:nvPr>
            <p:ph type="sldNum" sz="quarter" idx="4"/>
          </p:nvPr>
        </p:nvSpPr>
        <p:spPr>
          <a:xfrm>
            <a:off x="7092280" y="6453336"/>
            <a:ext cx="1590675" cy="293117"/>
          </a:xfrm>
        </p:spPr>
        <p:txBody>
          <a:bodyPr/>
          <a:lstStyle/>
          <a:p>
            <a:pPr algn="r">
              <a:defRPr/>
            </a:pPr>
            <a:fld id="{229654E9-0C84-4238-A2D4-DF06A831539D}" type="slidenum">
              <a:rPr lang="pt-PT" smtClean="0"/>
              <a:pPr algn="r">
                <a:defRPr/>
              </a:pPr>
              <a:t>23</a:t>
            </a:fld>
            <a:endParaRPr lang="pt-PT" dirty="0"/>
          </a:p>
        </p:txBody>
      </p:sp>
    </p:spTree>
    <p:extLst>
      <p:ext uri="{BB962C8B-B14F-4D97-AF65-F5344CB8AC3E}">
        <p14:creationId xmlns:p14="http://schemas.microsoft.com/office/powerpoint/2010/main" val="2502443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3648" y="548680"/>
            <a:ext cx="7293496" cy="1143000"/>
          </a:xfrm>
        </p:spPr>
        <p:txBody>
          <a:bodyPr/>
          <a:lstStyle/>
          <a:p>
            <a:r>
              <a:rPr lang="en-US" sz="4000" b="1" dirty="0" err="1">
                <a:solidFill>
                  <a:srgbClr val="FF3300"/>
                </a:solidFill>
              </a:rPr>
              <a:t>Despeça</a:t>
            </a:r>
            <a:r>
              <a:rPr lang="en-US" sz="4000" b="1" dirty="0">
                <a:solidFill>
                  <a:srgbClr val="FF3300"/>
                </a:solidFill>
              </a:rPr>
              <a:t>-se a Si </a:t>
            </a:r>
            <a:r>
              <a:rPr lang="en-US" sz="4000" b="1" dirty="0" err="1">
                <a:solidFill>
                  <a:srgbClr val="FF3300"/>
                </a:solidFill>
              </a:rPr>
              <a:t>Próprio</a:t>
            </a:r>
            <a:r>
              <a:rPr lang="en-US" sz="4000" b="1" dirty="0">
                <a:solidFill>
                  <a:srgbClr val="FF3300"/>
                </a:solidFill>
              </a:rPr>
              <a:t>, </a:t>
            </a:r>
            <a:r>
              <a:rPr lang="en-US" sz="4000" b="1" dirty="0" smtClean="0">
                <a:solidFill>
                  <a:srgbClr val="FF3300"/>
                </a:solidFill>
              </a:rPr>
              <a:t/>
            </a:r>
            <a:br>
              <a:rPr lang="en-US" sz="4000" b="1" dirty="0" smtClean="0">
                <a:solidFill>
                  <a:srgbClr val="FF3300"/>
                </a:solidFill>
              </a:rPr>
            </a:br>
            <a:r>
              <a:rPr lang="en-US" sz="4000" b="1" dirty="0" err="1" smtClean="0">
                <a:solidFill>
                  <a:srgbClr val="FF3300"/>
                </a:solidFill>
              </a:rPr>
              <a:t>Substitua</a:t>
            </a:r>
            <a:r>
              <a:rPr lang="en-US" sz="4000" b="1" dirty="0" smtClean="0">
                <a:solidFill>
                  <a:srgbClr val="FF3300"/>
                </a:solidFill>
              </a:rPr>
              <a:t>-se </a:t>
            </a:r>
            <a:r>
              <a:rPr lang="en-US" sz="4000" b="1" dirty="0">
                <a:solidFill>
                  <a:srgbClr val="FF3300"/>
                </a:solidFill>
              </a:rPr>
              <a:t>a Si </a:t>
            </a:r>
            <a:r>
              <a:rPr lang="en-US" sz="4000" b="1" dirty="0" err="1">
                <a:solidFill>
                  <a:srgbClr val="FF3300"/>
                </a:solidFill>
              </a:rPr>
              <a:t>Próprio</a:t>
            </a:r>
            <a:r>
              <a:rPr lang="en-US" b="1" dirty="0">
                <a:solidFill>
                  <a:srgbClr val="FF3300"/>
                </a:solidFill>
              </a:rPr>
              <a:t/>
            </a:r>
            <a:br>
              <a:rPr lang="en-US" b="1" dirty="0">
                <a:solidFill>
                  <a:srgbClr val="FF3300"/>
                </a:solidFill>
              </a:rPr>
            </a:br>
            <a:endParaRPr lang="pt-PT" dirty="0"/>
          </a:p>
        </p:txBody>
      </p:sp>
      <p:sp>
        <p:nvSpPr>
          <p:cNvPr id="3" name="Marcador de Posição de Conteúdo 2"/>
          <p:cNvSpPr>
            <a:spLocks noGrp="1"/>
          </p:cNvSpPr>
          <p:nvPr>
            <p:ph idx="1"/>
          </p:nvPr>
        </p:nvSpPr>
        <p:spPr>
          <a:xfrm>
            <a:off x="539552" y="1628800"/>
            <a:ext cx="8136904" cy="5861248"/>
          </a:xfrm>
        </p:spPr>
        <p:txBody>
          <a:bodyPr/>
          <a:lstStyle/>
          <a:p>
            <a:pPr marL="609600" indent="-609600" eaLnBrk="1" hangingPunct="1">
              <a:lnSpc>
                <a:spcPct val="80000"/>
              </a:lnSpc>
              <a:buClr>
                <a:schemeClr val="tx1"/>
              </a:buClr>
              <a:buFontTx/>
              <a:buAutoNum type="arabicPeriod"/>
              <a:defRPr/>
            </a:pPr>
            <a:r>
              <a:rPr lang="en-US" sz="2800" dirty="0" err="1"/>
              <a:t>Faça</a:t>
            </a:r>
            <a:r>
              <a:rPr lang="en-US" sz="2800" dirty="0"/>
              <a:t> </a:t>
            </a:r>
            <a:r>
              <a:rPr lang="en-US" sz="2800" dirty="0" err="1"/>
              <a:t>uma</a:t>
            </a:r>
            <a:r>
              <a:rPr lang="en-US" sz="2800" dirty="0"/>
              <a:t> Auto-</a:t>
            </a:r>
            <a:r>
              <a:rPr lang="en-US" sz="2800" dirty="0" err="1"/>
              <a:t>Análise</a:t>
            </a:r>
            <a:r>
              <a:rPr lang="en-US" sz="2800" dirty="0"/>
              <a:t> e </a:t>
            </a:r>
            <a:r>
              <a:rPr lang="en-US" sz="2800" dirty="0" err="1"/>
              <a:t>uma</a:t>
            </a:r>
            <a:r>
              <a:rPr lang="en-US" sz="2800" dirty="0"/>
              <a:t> Auto-</a:t>
            </a:r>
            <a:r>
              <a:rPr lang="en-US" sz="2800" dirty="0" err="1"/>
              <a:t>Interpretação</a:t>
            </a:r>
            <a:r>
              <a:rPr lang="en-US" sz="2800" dirty="0"/>
              <a:t> </a:t>
            </a:r>
            <a:r>
              <a:rPr lang="en-US" sz="2800" dirty="0" err="1"/>
              <a:t>Honesta</a:t>
            </a:r>
            <a:r>
              <a:rPr lang="en-US" sz="2800" dirty="0"/>
              <a:t> – </a:t>
            </a:r>
            <a:r>
              <a:rPr lang="en-US" sz="2800" dirty="0" err="1"/>
              <a:t>quais</a:t>
            </a:r>
            <a:r>
              <a:rPr lang="en-US" sz="2800" dirty="0"/>
              <a:t> </a:t>
            </a:r>
            <a:r>
              <a:rPr lang="en-US" sz="2800" dirty="0" err="1"/>
              <a:t>são</a:t>
            </a:r>
            <a:r>
              <a:rPr lang="en-US" sz="2800" dirty="0"/>
              <a:t> as </a:t>
            </a:r>
            <a:r>
              <a:rPr lang="en-US" sz="2800" dirty="0" err="1"/>
              <a:t>especialidades</a:t>
            </a:r>
            <a:r>
              <a:rPr lang="en-US" sz="2800" dirty="0"/>
              <a:t> </a:t>
            </a:r>
            <a:r>
              <a:rPr lang="en-US" sz="2800" dirty="0" err="1"/>
              <a:t>que</a:t>
            </a:r>
            <a:r>
              <a:rPr lang="en-US" sz="2800" dirty="0"/>
              <a:t> </a:t>
            </a:r>
            <a:r>
              <a:rPr lang="en-US" sz="2800" dirty="0" err="1"/>
              <a:t>você</a:t>
            </a:r>
            <a:r>
              <a:rPr lang="en-US" sz="2800" dirty="0"/>
              <a:t> </a:t>
            </a:r>
            <a:r>
              <a:rPr lang="en-US" sz="2800" dirty="0" err="1"/>
              <a:t>faz</a:t>
            </a:r>
            <a:r>
              <a:rPr lang="en-US" sz="2800" dirty="0"/>
              <a:t> </a:t>
            </a:r>
            <a:r>
              <a:rPr lang="en-US" sz="2800" dirty="0" err="1"/>
              <a:t>particularmente</a:t>
            </a:r>
            <a:r>
              <a:rPr lang="en-US" sz="2800" dirty="0"/>
              <a:t> </a:t>
            </a:r>
            <a:r>
              <a:rPr lang="en-US" sz="2800" dirty="0" err="1"/>
              <a:t>bem</a:t>
            </a:r>
            <a:r>
              <a:rPr lang="en-US" sz="2800" dirty="0" smtClean="0"/>
              <a:t>?</a:t>
            </a:r>
          </a:p>
          <a:p>
            <a:pPr marL="609600" indent="-609600" eaLnBrk="1" hangingPunct="1">
              <a:lnSpc>
                <a:spcPct val="80000"/>
              </a:lnSpc>
              <a:buClr>
                <a:schemeClr val="tx1"/>
              </a:buClr>
              <a:buFontTx/>
              <a:buAutoNum type="arabicPeriod"/>
              <a:defRPr/>
            </a:pPr>
            <a:endParaRPr lang="en-US" sz="2800" dirty="0"/>
          </a:p>
          <a:p>
            <a:pPr marL="609600" indent="-609600" eaLnBrk="1" hangingPunct="1">
              <a:lnSpc>
                <a:spcPct val="80000"/>
              </a:lnSpc>
              <a:buClr>
                <a:schemeClr val="tx1"/>
              </a:buClr>
              <a:buFontTx/>
              <a:buAutoNum type="arabicPeriod"/>
              <a:defRPr/>
            </a:pPr>
            <a:r>
              <a:rPr lang="en-US" sz="2800" dirty="0" err="1" smtClean="0"/>
              <a:t>Delegue</a:t>
            </a:r>
            <a:r>
              <a:rPr lang="en-US" sz="2800" dirty="0" smtClean="0"/>
              <a:t>:</a:t>
            </a:r>
            <a:endParaRPr lang="en-US" sz="2800" dirty="0"/>
          </a:p>
          <a:p>
            <a:pPr marL="990600" lvl="1" indent="-533400" eaLnBrk="1" hangingPunct="1">
              <a:lnSpc>
                <a:spcPct val="80000"/>
              </a:lnSpc>
              <a:buClr>
                <a:schemeClr val="tx1"/>
              </a:buClr>
              <a:defRPr/>
            </a:pPr>
            <a:r>
              <a:rPr lang="en-US" dirty="0" err="1"/>
              <a:t>Defina</a:t>
            </a:r>
            <a:r>
              <a:rPr lang="en-US" dirty="0"/>
              <a:t> o </a:t>
            </a:r>
            <a:r>
              <a:rPr lang="en-US" dirty="0" err="1"/>
              <a:t>que</a:t>
            </a:r>
            <a:r>
              <a:rPr lang="en-US" dirty="0"/>
              <a:t> tem </a:t>
            </a:r>
            <a:r>
              <a:rPr lang="en-US" dirty="0" err="1"/>
              <a:t>que</a:t>
            </a:r>
            <a:r>
              <a:rPr lang="en-US" dirty="0"/>
              <a:t> </a:t>
            </a:r>
            <a:r>
              <a:rPr lang="en-US" dirty="0" err="1"/>
              <a:t>ser</a:t>
            </a:r>
            <a:r>
              <a:rPr lang="en-US" dirty="0"/>
              <a:t> </a:t>
            </a:r>
            <a:r>
              <a:rPr lang="en-US" dirty="0" err="1"/>
              <a:t>feito</a:t>
            </a:r>
            <a:endParaRPr lang="en-US" dirty="0"/>
          </a:p>
          <a:p>
            <a:pPr marL="990600" lvl="1" indent="-533400" eaLnBrk="1" hangingPunct="1">
              <a:lnSpc>
                <a:spcPct val="80000"/>
              </a:lnSpc>
              <a:buClr>
                <a:schemeClr val="tx1"/>
              </a:buClr>
              <a:defRPr/>
            </a:pPr>
            <a:r>
              <a:rPr lang="en-US" dirty="0" err="1"/>
              <a:t>Certifique</a:t>
            </a:r>
            <a:r>
              <a:rPr lang="en-US" dirty="0"/>
              <a:t>-se </a:t>
            </a:r>
            <a:r>
              <a:rPr lang="en-US" dirty="0" err="1"/>
              <a:t>que</a:t>
            </a:r>
            <a:r>
              <a:rPr lang="en-US" dirty="0"/>
              <a:t> a </a:t>
            </a:r>
            <a:r>
              <a:rPr lang="en-US" dirty="0" err="1"/>
              <a:t>pessoa</a:t>
            </a:r>
            <a:r>
              <a:rPr lang="en-US" dirty="0"/>
              <a:t> a </a:t>
            </a:r>
            <a:r>
              <a:rPr lang="en-US" dirty="0" err="1"/>
              <a:t>quem</a:t>
            </a:r>
            <a:r>
              <a:rPr lang="en-US" dirty="0"/>
              <a:t> </a:t>
            </a:r>
            <a:r>
              <a:rPr lang="en-US" dirty="0" err="1"/>
              <a:t>delega</a:t>
            </a:r>
            <a:r>
              <a:rPr lang="en-US" dirty="0"/>
              <a:t> </a:t>
            </a:r>
            <a:r>
              <a:rPr lang="en-US" dirty="0" err="1"/>
              <a:t>percebe</a:t>
            </a:r>
            <a:r>
              <a:rPr lang="en-US" dirty="0"/>
              <a:t> </a:t>
            </a:r>
            <a:r>
              <a:rPr lang="en-US" dirty="0" err="1"/>
              <a:t>exactamente</a:t>
            </a:r>
            <a:r>
              <a:rPr lang="en-US" dirty="0"/>
              <a:t> o </a:t>
            </a:r>
            <a:r>
              <a:rPr lang="en-US" dirty="0" err="1"/>
              <a:t>que</a:t>
            </a:r>
            <a:r>
              <a:rPr lang="en-US" dirty="0"/>
              <a:t> tem </a:t>
            </a:r>
            <a:r>
              <a:rPr lang="en-US" dirty="0" err="1"/>
              <a:t>que</a:t>
            </a:r>
            <a:r>
              <a:rPr lang="en-US" dirty="0"/>
              <a:t> </a:t>
            </a:r>
            <a:r>
              <a:rPr lang="en-US" dirty="0" err="1"/>
              <a:t>fazer</a:t>
            </a:r>
            <a:r>
              <a:rPr lang="en-US" dirty="0"/>
              <a:t>; </a:t>
            </a:r>
            <a:r>
              <a:rPr lang="en-US" dirty="0" err="1"/>
              <a:t>delegação</a:t>
            </a:r>
            <a:r>
              <a:rPr lang="en-US" dirty="0"/>
              <a:t> </a:t>
            </a:r>
            <a:r>
              <a:rPr lang="en-US" dirty="0" err="1"/>
              <a:t>vs</a:t>
            </a:r>
            <a:r>
              <a:rPr lang="en-US" dirty="0"/>
              <a:t> </a:t>
            </a:r>
            <a:r>
              <a:rPr lang="en-US" dirty="0" err="1"/>
              <a:t>abdicação</a:t>
            </a:r>
            <a:endParaRPr lang="en-US" dirty="0"/>
          </a:p>
          <a:p>
            <a:pPr marL="990600" lvl="1" indent="-533400" eaLnBrk="1" hangingPunct="1">
              <a:lnSpc>
                <a:spcPct val="80000"/>
              </a:lnSpc>
              <a:buClr>
                <a:schemeClr val="tx1"/>
              </a:buClr>
              <a:defRPr/>
            </a:pPr>
            <a:r>
              <a:rPr lang="en-US" dirty="0" err="1"/>
              <a:t>Explique</a:t>
            </a:r>
            <a:r>
              <a:rPr lang="en-US" dirty="0"/>
              <a:t> </a:t>
            </a:r>
            <a:r>
              <a:rPr lang="en-US" dirty="0" err="1"/>
              <a:t>porque</a:t>
            </a:r>
            <a:r>
              <a:rPr lang="en-US" dirty="0"/>
              <a:t> é </a:t>
            </a:r>
            <a:r>
              <a:rPr lang="en-US" dirty="0" err="1"/>
              <a:t>que</a:t>
            </a:r>
            <a:r>
              <a:rPr lang="en-US" dirty="0"/>
              <a:t> tem </a:t>
            </a:r>
            <a:r>
              <a:rPr lang="en-US" dirty="0" err="1"/>
              <a:t>que</a:t>
            </a:r>
            <a:r>
              <a:rPr lang="en-US" dirty="0"/>
              <a:t> </a:t>
            </a:r>
            <a:r>
              <a:rPr lang="en-US" dirty="0" err="1"/>
              <a:t>ser</a:t>
            </a:r>
            <a:r>
              <a:rPr lang="en-US" dirty="0"/>
              <a:t> </a:t>
            </a:r>
            <a:r>
              <a:rPr lang="en-US" dirty="0" err="1"/>
              <a:t>feito</a:t>
            </a:r>
            <a:endParaRPr lang="en-US" dirty="0"/>
          </a:p>
          <a:p>
            <a:pPr marL="990600" lvl="1" indent="-533400" eaLnBrk="1" hangingPunct="1">
              <a:lnSpc>
                <a:spcPct val="80000"/>
              </a:lnSpc>
              <a:buClr>
                <a:schemeClr val="tx1"/>
              </a:buClr>
              <a:defRPr/>
            </a:pPr>
            <a:r>
              <a:rPr lang="en-US" dirty="0" err="1"/>
              <a:t>Ensine</a:t>
            </a:r>
            <a:r>
              <a:rPr lang="en-US" dirty="0"/>
              <a:t> a forma </a:t>
            </a:r>
            <a:r>
              <a:rPr lang="en-US" dirty="0" err="1"/>
              <a:t>como</a:t>
            </a:r>
            <a:r>
              <a:rPr lang="en-US" dirty="0"/>
              <a:t> </a:t>
            </a:r>
            <a:r>
              <a:rPr lang="en-US" dirty="0" err="1"/>
              <a:t>deverá</a:t>
            </a:r>
            <a:r>
              <a:rPr lang="en-US" dirty="0"/>
              <a:t> </a:t>
            </a:r>
            <a:r>
              <a:rPr lang="en-US" dirty="0" err="1"/>
              <a:t>ser</a:t>
            </a:r>
            <a:r>
              <a:rPr lang="en-US" dirty="0"/>
              <a:t> </a:t>
            </a:r>
            <a:r>
              <a:rPr lang="en-US" dirty="0" err="1" smtClean="0"/>
              <a:t>feito</a:t>
            </a:r>
            <a:endParaRPr lang="en-US" dirty="0"/>
          </a:p>
        </p:txBody>
      </p:sp>
      <p:sp>
        <p:nvSpPr>
          <p:cNvPr id="6" name="Marcador de Posição do Rodapé 5"/>
          <p:cNvSpPr>
            <a:spLocks noGrp="1"/>
          </p:cNvSpPr>
          <p:nvPr>
            <p:ph type="ftr" sz="quarter" idx="3"/>
          </p:nvPr>
        </p:nvSpPr>
        <p:spPr>
          <a:xfrm>
            <a:off x="395536" y="6497960"/>
            <a:ext cx="5184576" cy="360040"/>
          </a:xfrm>
        </p:spPr>
        <p:txBody>
          <a:bodyPr/>
          <a:lstStyle/>
          <a:p>
            <a:pPr>
              <a:defRPr/>
            </a:pPr>
            <a:r>
              <a:rPr lang="pt-PT" dirty="0" smtClean="0"/>
              <a:t>Gestão do Tempo por Armando Fernandes – Business Coach </a:t>
            </a:r>
            <a:endParaRPr lang="pt-PT" dirty="0"/>
          </a:p>
        </p:txBody>
      </p:sp>
      <p:sp>
        <p:nvSpPr>
          <p:cNvPr id="7" name="Marcador de Posição do Número do Diapositivo 6"/>
          <p:cNvSpPr>
            <a:spLocks noGrp="1"/>
          </p:cNvSpPr>
          <p:nvPr>
            <p:ph type="sldNum" sz="quarter" idx="4"/>
          </p:nvPr>
        </p:nvSpPr>
        <p:spPr>
          <a:xfrm>
            <a:off x="7092280" y="6453336"/>
            <a:ext cx="1590675" cy="293117"/>
          </a:xfrm>
        </p:spPr>
        <p:txBody>
          <a:bodyPr/>
          <a:lstStyle/>
          <a:p>
            <a:pPr algn="r">
              <a:defRPr/>
            </a:pPr>
            <a:fld id="{229654E9-0C84-4238-A2D4-DF06A831539D}" type="slidenum">
              <a:rPr lang="pt-PT" smtClean="0"/>
              <a:pPr algn="r">
                <a:defRPr/>
              </a:pPr>
              <a:t>24</a:t>
            </a:fld>
            <a:endParaRPr lang="pt-PT" dirty="0"/>
          </a:p>
        </p:txBody>
      </p:sp>
    </p:spTree>
    <p:extLst>
      <p:ext uri="{BB962C8B-B14F-4D97-AF65-F5344CB8AC3E}">
        <p14:creationId xmlns:p14="http://schemas.microsoft.com/office/powerpoint/2010/main" val="806649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476672"/>
            <a:ext cx="8229600" cy="1143000"/>
          </a:xfrm>
        </p:spPr>
        <p:txBody>
          <a:bodyPr/>
          <a:lstStyle/>
          <a:p>
            <a:r>
              <a:rPr lang="en-US" sz="4000" b="1" dirty="0" err="1">
                <a:solidFill>
                  <a:srgbClr val="FF3300"/>
                </a:solidFill>
              </a:rPr>
              <a:t>Despeça</a:t>
            </a:r>
            <a:r>
              <a:rPr lang="en-US" sz="4000" b="1" dirty="0">
                <a:solidFill>
                  <a:srgbClr val="FF3300"/>
                </a:solidFill>
              </a:rPr>
              <a:t>-se a Si </a:t>
            </a:r>
            <a:r>
              <a:rPr lang="en-US" sz="4000" b="1" dirty="0" err="1">
                <a:solidFill>
                  <a:srgbClr val="FF3300"/>
                </a:solidFill>
              </a:rPr>
              <a:t>Próprio</a:t>
            </a:r>
            <a:r>
              <a:rPr lang="en-US" sz="4000" b="1" dirty="0">
                <a:solidFill>
                  <a:srgbClr val="FF3300"/>
                </a:solidFill>
              </a:rPr>
              <a:t>, </a:t>
            </a:r>
            <a:r>
              <a:rPr lang="en-US" sz="4000" b="1" dirty="0" smtClean="0">
                <a:solidFill>
                  <a:srgbClr val="FF3300"/>
                </a:solidFill>
              </a:rPr>
              <a:t/>
            </a:r>
            <a:br>
              <a:rPr lang="en-US" sz="4000" b="1" dirty="0" smtClean="0">
                <a:solidFill>
                  <a:srgbClr val="FF3300"/>
                </a:solidFill>
              </a:rPr>
            </a:br>
            <a:r>
              <a:rPr lang="en-US" sz="4000" b="1" dirty="0" err="1" smtClean="0">
                <a:solidFill>
                  <a:srgbClr val="FF3300"/>
                </a:solidFill>
              </a:rPr>
              <a:t>Substitua</a:t>
            </a:r>
            <a:r>
              <a:rPr lang="en-US" sz="4000" b="1" dirty="0" smtClean="0">
                <a:solidFill>
                  <a:srgbClr val="FF3300"/>
                </a:solidFill>
              </a:rPr>
              <a:t>-se </a:t>
            </a:r>
            <a:r>
              <a:rPr lang="en-US" sz="4000" b="1" dirty="0">
                <a:solidFill>
                  <a:srgbClr val="FF3300"/>
                </a:solidFill>
              </a:rPr>
              <a:t>a Si </a:t>
            </a:r>
            <a:r>
              <a:rPr lang="en-US" sz="4000" b="1" dirty="0" err="1">
                <a:solidFill>
                  <a:srgbClr val="FF3300"/>
                </a:solidFill>
              </a:rPr>
              <a:t>Próprio</a:t>
            </a:r>
            <a:r>
              <a:rPr lang="en-US" b="1" dirty="0">
                <a:solidFill>
                  <a:srgbClr val="FF3300"/>
                </a:solidFill>
              </a:rPr>
              <a:t/>
            </a:r>
            <a:br>
              <a:rPr lang="en-US" b="1" dirty="0">
                <a:solidFill>
                  <a:srgbClr val="FF3300"/>
                </a:solidFill>
              </a:rPr>
            </a:br>
            <a:endParaRPr lang="pt-PT" dirty="0"/>
          </a:p>
        </p:txBody>
      </p:sp>
      <p:sp>
        <p:nvSpPr>
          <p:cNvPr id="3" name="Marcador de Posição de Conteúdo 2"/>
          <p:cNvSpPr>
            <a:spLocks noGrp="1"/>
          </p:cNvSpPr>
          <p:nvPr>
            <p:ph idx="1"/>
          </p:nvPr>
        </p:nvSpPr>
        <p:spPr>
          <a:xfrm>
            <a:off x="827584" y="1268760"/>
            <a:ext cx="7848872" cy="5861248"/>
          </a:xfrm>
        </p:spPr>
        <p:txBody>
          <a:bodyPr/>
          <a:lstStyle/>
          <a:p>
            <a:pPr marL="609600" indent="-609600" eaLnBrk="1" hangingPunct="1">
              <a:lnSpc>
                <a:spcPct val="80000"/>
              </a:lnSpc>
              <a:buClr>
                <a:schemeClr val="tx1"/>
              </a:buClr>
              <a:buFontTx/>
              <a:buAutoNum type="arabicPeriod"/>
              <a:defRPr/>
            </a:pPr>
            <a:endParaRPr lang="en-US" sz="2000" b="1" dirty="0"/>
          </a:p>
          <a:p>
            <a:pPr marL="609600" indent="-609600" eaLnBrk="1" hangingPunct="1">
              <a:lnSpc>
                <a:spcPct val="80000"/>
              </a:lnSpc>
              <a:buClr>
                <a:schemeClr val="tx1"/>
              </a:buClr>
              <a:buFont typeface="+mj-lt"/>
              <a:buAutoNum type="arabicPeriod" startAt="2"/>
              <a:defRPr/>
            </a:pPr>
            <a:r>
              <a:rPr lang="en-US" sz="2800" dirty="0" err="1"/>
              <a:t>Delegue</a:t>
            </a:r>
            <a:endParaRPr lang="en-US" sz="2800" dirty="0"/>
          </a:p>
          <a:p>
            <a:pPr lvl="1" eaLnBrk="1" hangingPunct="1">
              <a:lnSpc>
                <a:spcPct val="80000"/>
              </a:lnSpc>
              <a:buClr>
                <a:schemeClr val="tx1"/>
              </a:buClr>
              <a:defRPr/>
            </a:pPr>
            <a:r>
              <a:rPr lang="en-US" dirty="0" err="1" smtClean="0"/>
              <a:t>Certifique</a:t>
            </a:r>
            <a:r>
              <a:rPr lang="en-US" dirty="0" smtClean="0"/>
              <a:t>-se </a:t>
            </a:r>
            <a:r>
              <a:rPr lang="en-US" dirty="0" err="1"/>
              <a:t>que</a:t>
            </a:r>
            <a:r>
              <a:rPr lang="en-US" dirty="0"/>
              <a:t> a </a:t>
            </a:r>
            <a:r>
              <a:rPr lang="en-US" dirty="0" err="1"/>
              <a:t>pessoa</a:t>
            </a:r>
            <a:r>
              <a:rPr lang="en-US" dirty="0"/>
              <a:t> </a:t>
            </a:r>
            <a:r>
              <a:rPr lang="en-US" dirty="0" err="1"/>
              <a:t>percebe</a:t>
            </a:r>
            <a:r>
              <a:rPr lang="en-US" dirty="0"/>
              <a:t> o </a:t>
            </a:r>
            <a:r>
              <a:rPr lang="en-US" dirty="0" err="1"/>
              <a:t>processo</a:t>
            </a:r>
            <a:r>
              <a:rPr lang="en-US" dirty="0"/>
              <a:t> </a:t>
            </a:r>
            <a:r>
              <a:rPr lang="en-US" dirty="0" err="1"/>
              <a:t>que</a:t>
            </a:r>
            <a:r>
              <a:rPr lang="en-US" dirty="0"/>
              <a:t> </a:t>
            </a:r>
            <a:r>
              <a:rPr lang="en-US" dirty="0" err="1"/>
              <a:t>deve</a:t>
            </a:r>
            <a:r>
              <a:rPr lang="en-US" dirty="0"/>
              <a:t> </a:t>
            </a:r>
            <a:r>
              <a:rPr lang="en-US" dirty="0" err="1"/>
              <a:t>seguir</a:t>
            </a:r>
            <a:endParaRPr lang="en-US" dirty="0"/>
          </a:p>
          <a:p>
            <a:pPr lvl="1" eaLnBrk="1" hangingPunct="1">
              <a:lnSpc>
                <a:spcPct val="80000"/>
              </a:lnSpc>
              <a:buClr>
                <a:schemeClr val="tx1"/>
              </a:buClr>
              <a:defRPr/>
            </a:pPr>
            <a:r>
              <a:rPr lang="en-US" dirty="0" err="1"/>
              <a:t>Estabeleça</a:t>
            </a:r>
            <a:r>
              <a:rPr lang="en-US" dirty="0"/>
              <a:t> o </a:t>
            </a:r>
            <a:r>
              <a:rPr lang="en-US" dirty="0" err="1"/>
              <a:t>prazo</a:t>
            </a:r>
            <a:r>
              <a:rPr lang="en-US" dirty="0"/>
              <a:t> </a:t>
            </a:r>
            <a:r>
              <a:rPr lang="en-US" dirty="0" err="1"/>
              <a:t>ou</a:t>
            </a:r>
            <a:r>
              <a:rPr lang="en-US" dirty="0"/>
              <a:t> a data de </a:t>
            </a:r>
            <a:r>
              <a:rPr lang="en-US" dirty="0" err="1"/>
              <a:t>término</a:t>
            </a:r>
            <a:r>
              <a:rPr lang="en-US" dirty="0"/>
              <a:t> para </a:t>
            </a:r>
            <a:r>
              <a:rPr lang="en-US" dirty="0" err="1"/>
              <a:t>reportar</a:t>
            </a:r>
            <a:r>
              <a:rPr lang="en-US" dirty="0"/>
              <a:t> a </a:t>
            </a:r>
            <a:r>
              <a:rPr lang="en-US" dirty="0" err="1"/>
              <a:t>tarefa</a:t>
            </a:r>
            <a:r>
              <a:rPr lang="en-US" dirty="0"/>
              <a:t>/trabalho</a:t>
            </a:r>
          </a:p>
          <a:p>
            <a:pPr lvl="1" eaLnBrk="1" hangingPunct="1">
              <a:lnSpc>
                <a:spcPct val="80000"/>
              </a:lnSpc>
              <a:buClr>
                <a:schemeClr val="tx1"/>
              </a:buClr>
              <a:defRPr/>
            </a:pPr>
            <a:r>
              <a:rPr lang="en-US" dirty="0" err="1"/>
              <a:t>Certifique</a:t>
            </a:r>
            <a:r>
              <a:rPr lang="en-US" dirty="0"/>
              <a:t>-se </a:t>
            </a:r>
            <a:r>
              <a:rPr lang="en-US" dirty="0" err="1"/>
              <a:t>que</a:t>
            </a:r>
            <a:r>
              <a:rPr lang="en-US" dirty="0"/>
              <a:t> ambos </a:t>
            </a:r>
            <a:r>
              <a:rPr lang="en-US" dirty="0" err="1"/>
              <a:t>estão</a:t>
            </a:r>
            <a:r>
              <a:rPr lang="en-US" dirty="0"/>
              <a:t> de </a:t>
            </a:r>
            <a:r>
              <a:rPr lang="en-US" dirty="0" err="1"/>
              <a:t>acordo</a:t>
            </a:r>
            <a:r>
              <a:rPr lang="en-US" dirty="0"/>
              <a:t> </a:t>
            </a:r>
            <a:r>
              <a:rPr lang="en-US" dirty="0" err="1"/>
              <a:t>relativamente</a:t>
            </a:r>
            <a:r>
              <a:rPr lang="en-US" dirty="0"/>
              <a:t> à data/</a:t>
            </a:r>
            <a:r>
              <a:rPr lang="en-US" dirty="0" err="1"/>
              <a:t>hora</a:t>
            </a:r>
            <a:endParaRPr lang="en-US" dirty="0"/>
          </a:p>
          <a:p>
            <a:pPr marL="609600" indent="-609600" eaLnBrk="1" hangingPunct="1">
              <a:lnSpc>
                <a:spcPct val="80000"/>
              </a:lnSpc>
              <a:buClr>
                <a:schemeClr val="tx1"/>
              </a:buClr>
              <a:buFontTx/>
              <a:buAutoNum type="arabicPeriod" startAt="2"/>
              <a:defRPr/>
            </a:pPr>
            <a:r>
              <a:rPr lang="en-US" sz="2800" dirty="0" err="1"/>
              <a:t>Substitua</a:t>
            </a:r>
            <a:r>
              <a:rPr lang="en-US" sz="2800" dirty="0"/>
              <a:t>-se a </a:t>
            </a:r>
            <a:r>
              <a:rPr lang="en-US" sz="2800" dirty="0" err="1"/>
              <a:t>si</a:t>
            </a:r>
            <a:r>
              <a:rPr lang="en-US" sz="2800" dirty="0"/>
              <a:t> </a:t>
            </a:r>
            <a:r>
              <a:rPr lang="en-US" sz="2800" dirty="0" err="1"/>
              <a:t>próprio</a:t>
            </a:r>
            <a:endParaRPr lang="en-US" sz="2800" dirty="0"/>
          </a:p>
          <a:p>
            <a:pPr marL="609600" indent="-609600" eaLnBrk="1" hangingPunct="1">
              <a:lnSpc>
                <a:spcPct val="80000"/>
              </a:lnSpc>
              <a:buClr>
                <a:schemeClr val="tx1"/>
              </a:buClr>
              <a:buFontTx/>
              <a:buAutoNum type="arabicPeriod" startAt="2"/>
              <a:defRPr/>
            </a:pPr>
            <a:r>
              <a:rPr lang="en-US" sz="2800" dirty="0" err="1"/>
              <a:t>Dê</a:t>
            </a:r>
            <a:r>
              <a:rPr lang="en-US" sz="2800" dirty="0"/>
              <a:t> as boas-</a:t>
            </a:r>
            <a:r>
              <a:rPr lang="en-US" sz="2800" dirty="0" err="1"/>
              <a:t>vindas</a:t>
            </a:r>
            <a:r>
              <a:rPr lang="en-US" sz="2800" dirty="0"/>
              <a:t> à </a:t>
            </a:r>
            <a:r>
              <a:rPr lang="en-US" sz="2800" dirty="0" err="1"/>
              <a:t>sua</a:t>
            </a:r>
            <a:r>
              <a:rPr lang="en-US" sz="2800" dirty="0">
                <a:solidFill>
                  <a:srgbClr val="FF3300"/>
                </a:solidFill>
              </a:rPr>
              <a:t> </a:t>
            </a:r>
            <a:r>
              <a:rPr lang="en-US" sz="2800" dirty="0" err="1"/>
              <a:t>dispensabilidade</a:t>
            </a:r>
            <a:endParaRPr lang="en-US" sz="2800" dirty="0"/>
          </a:p>
          <a:p>
            <a:pPr marL="609600" indent="-609600" eaLnBrk="1" hangingPunct="1">
              <a:lnSpc>
                <a:spcPct val="80000"/>
              </a:lnSpc>
              <a:buClr>
                <a:schemeClr val="tx1"/>
              </a:buClr>
              <a:buFontTx/>
              <a:buAutoNum type="arabicPeriod" startAt="2"/>
              <a:defRPr/>
            </a:pPr>
            <a:r>
              <a:rPr lang="en-US" sz="2800" dirty="0" err="1"/>
              <a:t>Saiba</a:t>
            </a:r>
            <a:r>
              <a:rPr lang="en-US" sz="2800" dirty="0"/>
              <a:t> o </a:t>
            </a:r>
            <a:r>
              <a:rPr lang="en-US" sz="2800" dirty="0" err="1"/>
              <a:t>que</a:t>
            </a:r>
            <a:r>
              <a:rPr lang="en-US" sz="2800" dirty="0"/>
              <a:t> </a:t>
            </a:r>
            <a:r>
              <a:rPr lang="en-US" sz="2800" dirty="0" err="1"/>
              <a:t>vai</a:t>
            </a:r>
            <a:r>
              <a:rPr lang="en-US" sz="2800" dirty="0"/>
              <a:t> </a:t>
            </a:r>
            <a:r>
              <a:rPr lang="en-US" sz="2800" dirty="0" err="1"/>
              <a:t>fazer</a:t>
            </a:r>
            <a:r>
              <a:rPr lang="en-US" sz="2800" dirty="0"/>
              <a:t> com o tempo </a:t>
            </a:r>
            <a:r>
              <a:rPr lang="en-US" sz="2800" dirty="0" err="1"/>
              <a:t>que</a:t>
            </a:r>
            <a:r>
              <a:rPr lang="en-US" sz="2800" dirty="0"/>
              <a:t> agora </a:t>
            </a:r>
            <a:r>
              <a:rPr lang="en-US" sz="2800" dirty="0" err="1"/>
              <a:t>lhe</a:t>
            </a:r>
            <a:r>
              <a:rPr lang="en-US" sz="2800" dirty="0"/>
              <a:t> </a:t>
            </a:r>
            <a:r>
              <a:rPr lang="en-US" sz="2800" dirty="0" err="1"/>
              <a:t>resta</a:t>
            </a:r>
            <a:endParaRPr lang="en-US" sz="2800" dirty="0"/>
          </a:p>
          <a:p>
            <a:endParaRPr lang="pt-PT" sz="2800" dirty="0"/>
          </a:p>
        </p:txBody>
      </p:sp>
      <p:sp>
        <p:nvSpPr>
          <p:cNvPr id="4" name="Marcador de Posição do Rodapé 3"/>
          <p:cNvSpPr>
            <a:spLocks noGrp="1"/>
          </p:cNvSpPr>
          <p:nvPr>
            <p:ph type="ftr" sz="quarter" idx="3"/>
          </p:nvPr>
        </p:nvSpPr>
        <p:spPr>
          <a:xfrm>
            <a:off x="395536" y="6497960"/>
            <a:ext cx="5184576" cy="360040"/>
          </a:xfrm>
        </p:spPr>
        <p:txBody>
          <a:bodyPr/>
          <a:lstStyle/>
          <a:p>
            <a:pPr>
              <a:defRPr/>
            </a:pPr>
            <a:r>
              <a:rPr lang="pt-PT" dirty="0" smtClean="0"/>
              <a:t>Gestão do Tempo por Armando Fernandes – Business Coach </a:t>
            </a:r>
            <a:endParaRPr lang="pt-PT" dirty="0"/>
          </a:p>
        </p:txBody>
      </p:sp>
      <p:sp>
        <p:nvSpPr>
          <p:cNvPr id="5" name="Marcador de Posição do Número do Diapositivo 4"/>
          <p:cNvSpPr>
            <a:spLocks noGrp="1"/>
          </p:cNvSpPr>
          <p:nvPr>
            <p:ph type="sldNum" sz="quarter" idx="4"/>
          </p:nvPr>
        </p:nvSpPr>
        <p:spPr>
          <a:xfrm>
            <a:off x="7092280" y="6453336"/>
            <a:ext cx="1590675" cy="293117"/>
          </a:xfrm>
        </p:spPr>
        <p:txBody>
          <a:bodyPr/>
          <a:lstStyle/>
          <a:p>
            <a:pPr algn="r">
              <a:defRPr/>
            </a:pPr>
            <a:fld id="{229654E9-0C84-4238-A2D4-DF06A831539D}" type="slidenum">
              <a:rPr lang="pt-PT" smtClean="0"/>
              <a:pPr algn="r">
                <a:defRPr/>
              </a:pPr>
              <a:t>25</a:t>
            </a:fld>
            <a:endParaRPr lang="pt-PT" dirty="0"/>
          </a:p>
        </p:txBody>
      </p:sp>
    </p:spTree>
    <p:extLst>
      <p:ext uri="{BB962C8B-B14F-4D97-AF65-F5344CB8AC3E}">
        <p14:creationId xmlns:p14="http://schemas.microsoft.com/office/powerpoint/2010/main" val="27942507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nvPr>
        </p:nvSpPr>
        <p:spPr/>
        <p:txBody>
          <a:bodyPr/>
          <a:lstStyle/>
          <a:p>
            <a:pPr algn="ctr" eaLnBrk="1" hangingPunct="1">
              <a:buFont typeface="Arial" charset="0"/>
              <a:buNone/>
            </a:pPr>
            <a:r>
              <a:rPr lang="pt-PT" sz="13800" dirty="0" smtClean="0">
                <a:solidFill>
                  <a:srgbClr val="00B0F0"/>
                </a:solidFill>
              </a:rPr>
              <a:t>Perguntas?</a:t>
            </a:r>
          </a:p>
        </p:txBody>
      </p:sp>
      <p:sp>
        <p:nvSpPr>
          <p:cNvPr id="3" name="Marcador de Posição do Número do Diapositivo 2"/>
          <p:cNvSpPr>
            <a:spLocks noGrp="1"/>
          </p:cNvSpPr>
          <p:nvPr>
            <p:ph type="sldNum" sz="quarter" idx="4"/>
          </p:nvPr>
        </p:nvSpPr>
        <p:spPr>
          <a:xfrm>
            <a:off x="7092280" y="6453336"/>
            <a:ext cx="1590675" cy="293117"/>
          </a:xfrm>
        </p:spPr>
        <p:txBody>
          <a:bodyPr/>
          <a:lstStyle/>
          <a:p>
            <a:pPr algn="r">
              <a:defRPr/>
            </a:pPr>
            <a:fld id="{229654E9-0C84-4238-A2D4-DF06A831539D}" type="slidenum">
              <a:rPr lang="pt-PT" smtClean="0"/>
              <a:pPr algn="r">
                <a:defRPr/>
              </a:pPr>
              <a:t>26</a:t>
            </a:fld>
            <a:endParaRPr lang="pt-PT" dirty="0"/>
          </a:p>
        </p:txBody>
      </p:sp>
    </p:spTree>
    <p:extLst>
      <p:ext uri="{BB962C8B-B14F-4D97-AF65-F5344CB8AC3E}">
        <p14:creationId xmlns:p14="http://schemas.microsoft.com/office/powerpoint/2010/main" val="38697730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solidFill>
                  <a:srgbClr val="FF0000"/>
                </a:solidFill>
              </a:rPr>
              <a:t>Contactos</a:t>
            </a:r>
            <a:endParaRPr lang="pt-PT" b="1" dirty="0">
              <a:solidFill>
                <a:srgbClr val="FF0000"/>
              </a:solidFill>
            </a:endParaRPr>
          </a:p>
        </p:txBody>
      </p:sp>
      <p:sp>
        <p:nvSpPr>
          <p:cNvPr id="3" name="Marcador de Posição de Conteúdo 2"/>
          <p:cNvSpPr>
            <a:spLocks noGrp="1"/>
          </p:cNvSpPr>
          <p:nvPr>
            <p:ph idx="1"/>
          </p:nvPr>
        </p:nvSpPr>
        <p:spPr/>
        <p:txBody>
          <a:bodyPr/>
          <a:lstStyle/>
          <a:p>
            <a:pPr marL="0" indent="0">
              <a:buNone/>
            </a:pPr>
            <a:r>
              <a:rPr lang="pt-PT" sz="2400" dirty="0" smtClean="0"/>
              <a:t>Armando Fernandes</a:t>
            </a:r>
          </a:p>
          <a:p>
            <a:pPr marL="0" indent="0">
              <a:buNone/>
            </a:pPr>
            <a:r>
              <a:rPr lang="pt-PT" sz="2400" dirty="0" smtClean="0"/>
              <a:t>Business Coach</a:t>
            </a:r>
            <a:endParaRPr lang="pt-PT" sz="2400" dirty="0"/>
          </a:p>
          <a:p>
            <a:pPr marL="0" indent="0">
              <a:buNone/>
            </a:pPr>
            <a:r>
              <a:rPr lang="pt-PT" sz="2400" dirty="0"/>
              <a:t>Bairro Vila Morena Lote 21</a:t>
            </a:r>
          </a:p>
          <a:p>
            <a:pPr marL="0" indent="0">
              <a:buNone/>
            </a:pPr>
            <a:r>
              <a:rPr lang="pt-PT" sz="2400" dirty="0"/>
              <a:t>2560-619 Torres Vedras</a:t>
            </a:r>
            <a:br>
              <a:rPr lang="pt-PT" sz="2400" dirty="0"/>
            </a:br>
            <a:r>
              <a:rPr lang="pt-PT" sz="2400" dirty="0" err="1" smtClean="0"/>
              <a:t>Telf</a:t>
            </a:r>
            <a:r>
              <a:rPr lang="pt-PT" sz="2400" dirty="0"/>
              <a:t>.:                 +351 261 100 003        </a:t>
            </a:r>
            <a:br>
              <a:rPr lang="pt-PT" sz="2400" dirty="0"/>
            </a:br>
            <a:r>
              <a:rPr lang="pt-PT" sz="2400" dirty="0"/>
              <a:t>Fax.:                 +351 261 100 006</a:t>
            </a:r>
            <a:br>
              <a:rPr lang="pt-PT" sz="2400" dirty="0"/>
            </a:br>
            <a:r>
              <a:rPr lang="pt-PT" sz="2400" dirty="0"/>
              <a:t>Tlm.:                 +351 934 515 241        </a:t>
            </a:r>
            <a:endParaRPr lang="pt-PT" sz="2400" dirty="0" smtClean="0"/>
          </a:p>
          <a:p>
            <a:pPr marL="0" indent="0">
              <a:buNone/>
            </a:pPr>
            <a:r>
              <a:rPr lang="pt-PT" sz="2400" dirty="0" smtClean="0"/>
              <a:t>url:</a:t>
            </a:r>
            <a:r>
              <a:rPr lang="pt-PT" sz="2400" dirty="0"/>
              <a:t> </a:t>
            </a:r>
            <a:r>
              <a:rPr lang="pt-PT" sz="2400" dirty="0" smtClean="0">
                <a:hlinkClick r:id="rId2"/>
              </a:rPr>
              <a:t>www.personal-business-coach.pt</a:t>
            </a:r>
            <a:endParaRPr lang="pt-PT" sz="2400" dirty="0" smtClean="0"/>
          </a:p>
          <a:p>
            <a:pPr marL="0" indent="0">
              <a:buNone/>
            </a:pPr>
            <a:r>
              <a:rPr lang="pt-PT" sz="2400" dirty="0" smtClean="0"/>
              <a:t>Blog: </a:t>
            </a:r>
            <a:r>
              <a:rPr lang="pt-PT" sz="2400" dirty="0">
                <a:hlinkClick r:id="rId3"/>
              </a:rPr>
              <a:t>http://itaca-pensamento.blogspot.com</a:t>
            </a:r>
            <a:r>
              <a:rPr lang="pt-PT" sz="2400" dirty="0" smtClean="0">
                <a:hlinkClick r:id="rId3"/>
              </a:rPr>
              <a:t>/</a:t>
            </a:r>
            <a:endParaRPr lang="pt-PT" sz="2400" dirty="0" smtClean="0"/>
          </a:p>
          <a:p>
            <a:pPr marL="0" indent="0">
              <a:buNone/>
            </a:pPr>
            <a:r>
              <a:rPr lang="pt-PT" sz="2400" dirty="0" smtClean="0"/>
              <a:t>Email: </a:t>
            </a:r>
            <a:r>
              <a:rPr lang="pt-PT" sz="2400" dirty="0" smtClean="0">
                <a:hlinkClick r:id="rId4"/>
              </a:rPr>
              <a:t>armando.fernandes@personal-business-coach.pt</a:t>
            </a:r>
            <a:r>
              <a:rPr lang="pt-PT" sz="2400" dirty="0" smtClean="0"/>
              <a:t> </a:t>
            </a:r>
          </a:p>
          <a:p>
            <a:endParaRPr lang="pt-PT" dirty="0"/>
          </a:p>
          <a:p>
            <a:endParaRPr lang="pt-PT" dirty="0" smtClean="0"/>
          </a:p>
          <a:p>
            <a:endParaRPr lang="pt-PT" dirty="0"/>
          </a:p>
          <a:p>
            <a:endParaRPr lang="pt-PT" dirty="0" smtClean="0"/>
          </a:p>
          <a:p>
            <a:endParaRPr lang="pt-PT" dirty="0"/>
          </a:p>
        </p:txBody>
      </p:sp>
      <p:sp>
        <p:nvSpPr>
          <p:cNvPr id="5" name="Marcador de Posição do Número do Diapositivo 4"/>
          <p:cNvSpPr>
            <a:spLocks noGrp="1"/>
          </p:cNvSpPr>
          <p:nvPr>
            <p:ph type="sldNum" sz="quarter" idx="4"/>
          </p:nvPr>
        </p:nvSpPr>
        <p:spPr>
          <a:xfrm>
            <a:off x="7092280" y="6453336"/>
            <a:ext cx="1590675" cy="293117"/>
          </a:xfrm>
        </p:spPr>
        <p:txBody>
          <a:bodyPr/>
          <a:lstStyle/>
          <a:p>
            <a:pPr algn="r">
              <a:defRPr/>
            </a:pPr>
            <a:fld id="{229654E9-0C84-4238-A2D4-DF06A831539D}" type="slidenum">
              <a:rPr lang="pt-PT" smtClean="0"/>
              <a:pPr algn="r">
                <a:defRPr/>
              </a:pPr>
              <a:t>27</a:t>
            </a:fld>
            <a:endParaRPr lang="pt-PT" dirty="0"/>
          </a:p>
        </p:txBody>
      </p:sp>
      <p:pic>
        <p:nvPicPr>
          <p:cNvPr id="6" name="Imagem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20072" y="1916832"/>
            <a:ext cx="2268684" cy="1937220"/>
          </a:xfrm>
          <a:prstGeom prst="rect">
            <a:avLst/>
          </a:prstGeom>
        </p:spPr>
      </p:pic>
      <p:sp>
        <p:nvSpPr>
          <p:cNvPr id="7" name="Footer Placeholder 4"/>
          <p:cNvSpPr>
            <a:spLocks noGrp="1"/>
          </p:cNvSpPr>
          <p:nvPr>
            <p:ph type="ftr" sz="quarter" idx="3"/>
          </p:nvPr>
        </p:nvSpPr>
        <p:spPr>
          <a:xfrm>
            <a:off x="547936" y="6650360"/>
            <a:ext cx="5184576" cy="360040"/>
          </a:xfrm>
          <a:prstGeom prst="rect">
            <a:avLst/>
          </a:prstGeom>
        </p:spPr>
        <p:txBody>
          <a:bodyPr/>
          <a:lstStyle>
            <a:lvl1pPr>
              <a:defRPr sz="1000" b="1">
                <a:solidFill>
                  <a:schemeClr val="tx1"/>
                </a:solidFill>
              </a:defRPr>
            </a:lvl1pPr>
          </a:lstStyle>
          <a:p>
            <a:pPr>
              <a:defRPr/>
            </a:pPr>
            <a:r>
              <a:rPr lang="pt-PT" dirty="0" smtClean="0"/>
              <a:t>Formação em Gestão do Tempo  por Armando Fernandes</a:t>
            </a:r>
            <a:endParaRPr lang="pt-PT" dirty="0"/>
          </a:p>
        </p:txBody>
      </p:sp>
      <p:sp>
        <p:nvSpPr>
          <p:cNvPr id="8" name="Slide Number Placeholder 5"/>
          <p:cNvSpPr txBox="1">
            <a:spLocks/>
          </p:cNvSpPr>
          <p:nvPr/>
        </p:nvSpPr>
        <p:spPr>
          <a:xfrm>
            <a:off x="7244680" y="6605736"/>
            <a:ext cx="1590675" cy="293117"/>
          </a:xfrm>
          <a:prstGeom prst="rect">
            <a:avLst/>
          </a:prstGeom>
        </p:spPr>
        <p:txBody>
          <a:bodyPr/>
          <a:lstStyle>
            <a:defPPr>
              <a:defRPr lang="pt-PT"/>
            </a:defPPr>
            <a:lvl1pPr algn="l" rtl="0" fontAlgn="base">
              <a:spcBef>
                <a:spcPct val="0"/>
              </a:spcBef>
              <a:spcAft>
                <a:spcPct val="0"/>
              </a:spcAft>
              <a:defRPr sz="1000" b="1"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229654E9-0C84-4238-A2D4-DF06A831539D}" type="slidenum">
              <a:rPr lang="pt-PT" smtClean="0"/>
              <a:pPr algn="r">
                <a:defRPr/>
              </a:pPr>
              <a:t>27</a:t>
            </a:fld>
            <a:endParaRPr lang="pt-PT" dirty="0"/>
          </a:p>
        </p:txBody>
      </p:sp>
    </p:spTree>
    <p:extLst>
      <p:ext uri="{BB962C8B-B14F-4D97-AF65-F5344CB8AC3E}">
        <p14:creationId xmlns:p14="http://schemas.microsoft.com/office/powerpoint/2010/main" val="1370926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5" name="Picture 3" descr="pocket_watch_hg_cl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830888" y="2057400"/>
            <a:ext cx="3313112"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8" name="WordArt 6"/>
          <p:cNvSpPr>
            <a:spLocks noChangeArrowheads="1" noChangeShapeType="1" noTextEdit="1"/>
          </p:cNvSpPr>
          <p:nvPr/>
        </p:nvSpPr>
        <p:spPr bwMode="auto">
          <a:xfrm>
            <a:off x="304800" y="1219200"/>
            <a:ext cx="6400800" cy="4343400"/>
          </a:xfrm>
          <a:prstGeom prst="rect">
            <a:avLst/>
          </a:prstGeom>
        </p:spPr>
        <p:txBody>
          <a:bodyPr wrap="none" fromWordArt="1">
            <a:prstTxWarp prst="textCascadeUp">
              <a:avLst>
                <a:gd name="adj" fmla="val 44444"/>
              </a:avLst>
            </a:prstTxWarp>
            <a:scene3d>
              <a:camera prst="legacyPerspectiveFront">
                <a:rot lat="20519985" lon="1080000" rev="0"/>
              </a:camera>
              <a:lightRig rig="legacyHarsh2" dir="b"/>
            </a:scene3d>
            <a:sp3d extrusionH="430200" prstMaterial="legacyMatte">
              <a:extrusionClr>
                <a:srgbClr val="FF6600"/>
              </a:extrusionClr>
            </a:sp3d>
          </a:bodyPr>
          <a:lstStyle/>
          <a:p>
            <a:pPr algn="ctr"/>
            <a:r>
              <a:rPr lang="pt-PT" sz="3600" kern="10">
                <a:ln w="9525">
                  <a:round/>
                  <a:headEnd/>
                  <a:tailEnd/>
                </a:ln>
                <a:gradFill rotWithShape="1">
                  <a:gsLst>
                    <a:gs pos="0">
                      <a:srgbClr val="FFE701"/>
                    </a:gs>
                    <a:gs pos="100000">
                      <a:srgbClr val="FE3E02"/>
                    </a:gs>
                  </a:gsLst>
                  <a:lin ang="5400000" scaled="1"/>
                </a:gradFill>
                <a:latin typeface="Impact"/>
              </a:rPr>
              <a:t>Controlo do Tempo</a:t>
            </a:r>
          </a:p>
        </p:txBody>
      </p:sp>
      <p:sp>
        <p:nvSpPr>
          <p:cNvPr id="3" name="Marcador de Posição do Número do Diapositivo 2"/>
          <p:cNvSpPr>
            <a:spLocks noGrp="1"/>
          </p:cNvSpPr>
          <p:nvPr>
            <p:ph type="sldNum" sz="quarter" idx="4"/>
          </p:nvPr>
        </p:nvSpPr>
        <p:spPr>
          <a:xfrm>
            <a:off x="7092280" y="6453336"/>
            <a:ext cx="1590675" cy="293117"/>
          </a:xfrm>
        </p:spPr>
        <p:txBody>
          <a:bodyPr/>
          <a:lstStyle/>
          <a:p>
            <a:pPr algn="r">
              <a:defRPr/>
            </a:pPr>
            <a:fld id="{229654E9-0C84-4238-A2D4-DF06A831539D}" type="slidenum">
              <a:rPr lang="pt-PT" smtClean="0"/>
              <a:pPr algn="r">
                <a:defRPr/>
              </a:pPr>
              <a:t>3</a:t>
            </a:fld>
            <a:endParaRPr lang="pt-PT" dirty="0"/>
          </a:p>
        </p:txBody>
      </p:sp>
      <p:sp>
        <p:nvSpPr>
          <p:cNvPr id="6" name="Marcador de Posição do Rodapé 2"/>
          <p:cNvSpPr>
            <a:spLocks noGrp="1"/>
          </p:cNvSpPr>
          <p:nvPr>
            <p:ph type="ftr" sz="quarter" idx="3"/>
          </p:nvPr>
        </p:nvSpPr>
        <p:spPr>
          <a:xfrm>
            <a:off x="467544" y="6237312"/>
            <a:ext cx="5688632" cy="360040"/>
          </a:xfrm>
        </p:spPr>
        <p:txBody>
          <a:bodyPr/>
          <a:lstStyle/>
          <a:p>
            <a:pPr marL="0" indent="0">
              <a:buNone/>
              <a:defRPr/>
            </a:pPr>
            <a:r>
              <a:rPr lang="pt-PT" sz="1100" dirty="0" smtClean="0"/>
              <a:t>Gestão do Tempo por Armando Fernandes </a:t>
            </a:r>
            <a:endParaRPr lang="pt-PT" sz="1100" dirty="0"/>
          </a:p>
        </p:txBody>
      </p:sp>
    </p:spTree>
    <p:extLst>
      <p:ext uri="{BB962C8B-B14F-4D97-AF65-F5344CB8AC3E}">
        <p14:creationId xmlns:p14="http://schemas.microsoft.com/office/powerpoint/2010/main" val="35247949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4515"/>
                                        </p:tgtEl>
                                        <p:attrNameLst>
                                          <p:attrName>style.visibility</p:attrName>
                                        </p:attrNameLst>
                                      </p:cBhvr>
                                      <p:to>
                                        <p:strVal val="visible"/>
                                      </p:to>
                                    </p:set>
                                    <p:animEffect transition="in" filter="checkerboard(across)">
                                      <p:cBhvr>
                                        <p:cTn id="7" dur="3000"/>
                                        <p:tgtEl>
                                          <p:spTgt spid="645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4518"/>
                                        </p:tgtEl>
                                        <p:attrNameLst>
                                          <p:attrName>style.visibility</p:attrName>
                                        </p:attrNameLst>
                                      </p:cBhvr>
                                      <p:to>
                                        <p:strVal val="visible"/>
                                      </p:to>
                                    </p:set>
                                    <p:animEffect transition="in" filter="checkerboard(across)">
                                      <p:cBhvr>
                                        <p:cTn id="12" dur="2000"/>
                                        <p:tgtEl>
                                          <p:spTgt spid="645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p:cNvSpPr>
          <p:nvPr>
            <p:ph type="title" idx="4294967295"/>
          </p:nvPr>
        </p:nvSpPr>
        <p:spPr/>
        <p:txBody>
          <a:bodyPr/>
          <a:lstStyle/>
          <a:p>
            <a:pPr eaLnBrk="1" hangingPunct="1">
              <a:defRPr/>
            </a:pPr>
            <a:r>
              <a:rPr lang="pt-PT" sz="3800" b="1" dirty="0" smtClean="0">
                <a:solidFill>
                  <a:srgbClr val="FF3300"/>
                </a:solidFill>
                <a:effectLst>
                  <a:outerShdw blurRad="38100" dist="38100" dir="2700000" algn="tl">
                    <a:srgbClr val="000000"/>
                  </a:outerShdw>
                </a:effectLst>
              </a:rPr>
              <a:t>Como Gerir o Tempo</a:t>
            </a:r>
          </a:p>
        </p:txBody>
      </p:sp>
      <p:sp>
        <p:nvSpPr>
          <p:cNvPr id="189443" name="Rectangle 3"/>
          <p:cNvSpPr>
            <a:spLocks noGrp="1"/>
          </p:cNvSpPr>
          <p:nvPr>
            <p:ph type="body" idx="4294967295"/>
          </p:nvPr>
        </p:nvSpPr>
        <p:spPr/>
        <p:txBody>
          <a:bodyPr/>
          <a:lstStyle/>
          <a:p>
            <a:pPr eaLnBrk="1" hangingPunct="1">
              <a:lnSpc>
                <a:spcPct val="90000"/>
              </a:lnSpc>
            </a:pPr>
            <a:r>
              <a:rPr lang="pt-PT" sz="3600" dirty="0" smtClean="0"/>
              <a:t>A maioria das pessoas que conheço não conseguem gerir o tempo!</a:t>
            </a:r>
          </a:p>
          <a:p>
            <a:pPr eaLnBrk="1" hangingPunct="1">
              <a:lnSpc>
                <a:spcPct val="90000"/>
              </a:lnSpc>
            </a:pPr>
            <a:r>
              <a:rPr lang="pt-PT" sz="3600" dirty="0" smtClean="0"/>
              <a:t>Passam a vida correr, não contratam os profissionais necessários, e em nome da economia realizam muitas tarefas técnicas</a:t>
            </a:r>
            <a:r>
              <a:rPr lang="pt-PT" sz="3600" dirty="0"/>
              <a:t>!</a:t>
            </a:r>
            <a:endParaRPr lang="pt-PT" sz="3600" dirty="0" smtClean="0"/>
          </a:p>
          <a:p>
            <a:pPr eaLnBrk="1" hangingPunct="1">
              <a:lnSpc>
                <a:spcPct val="90000"/>
              </a:lnSpc>
            </a:pPr>
            <a:r>
              <a:rPr lang="pt-PT" sz="3600" dirty="0" smtClean="0"/>
              <a:t>Por isso não tem tempo para nada…</a:t>
            </a:r>
          </a:p>
        </p:txBody>
      </p:sp>
      <p:sp>
        <p:nvSpPr>
          <p:cNvPr id="3" name="Marcador de Posição do Número do Diapositivo 2"/>
          <p:cNvSpPr>
            <a:spLocks noGrp="1"/>
          </p:cNvSpPr>
          <p:nvPr>
            <p:ph type="sldNum" sz="quarter" idx="4"/>
          </p:nvPr>
        </p:nvSpPr>
        <p:spPr>
          <a:xfrm>
            <a:off x="7092280" y="6453336"/>
            <a:ext cx="1590675" cy="293117"/>
          </a:xfrm>
        </p:spPr>
        <p:txBody>
          <a:bodyPr/>
          <a:lstStyle/>
          <a:p>
            <a:pPr algn="r">
              <a:defRPr/>
            </a:pPr>
            <a:fld id="{229654E9-0C84-4238-A2D4-DF06A831539D}" type="slidenum">
              <a:rPr lang="pt-PT" smtClean="0"/>
              <a:pPr algn="r">
                <a:defRPr/>
              </a:pPr>
              <a:t>4</a:t>
            </a:fld>
            <a:endParaRPr lang="pt-PT" dirty="0"/>
          </a:p>
        </p:txBody>
      </p:sp>
      <p:sp>
        <p:nvSpPr>
          <p:cNvPr id="6" name="Marcador de Posição do Rodapé 2"/>
          <p:cNvSpPr>
            <a:spLocks noGrp="1"/>
          </p:cNvSpPr>
          <p:nvPr>
            <p:ph type="ftr" sz="quarter" idx="3"/>
          </p:nvPr>
        </p:nvSpPr>
        <p:spPr>
          <a:xfrm>
            <a:off x="467544" y="6237312"/>
            <a:ext cx="5760640" cy="360040"/>
          </a:xfrm>
        </p:spPr>
        <p:txBody>
          <a:bodyPr/>
          <a:lstStyle/>
          <a:p>
            <a:pPr marL="0" indent="0">
              <a:buNone/>
              <a:defRPr/>
            </a:pPr>
            <a:r>
              <a:rPr lang="pt-PT" sz="1100" dirty="0" smtClean="0"/>
              <a:t>Gestão do Tempo por Armando Fernandes </a:t>
            </a:r>
            <a:endParaRPr lang="pt-PT" sz="11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89443">
                                            <p:txEl>
                                              <p:pRg st="0" end="0"/>
                                            </p:txEl>
                                          </p:spTgt>
                                        </p:tgtEl>
                                        <p:attrNameLst>
                                          <p:attrName>style.visibility</p:attrName>
                                        </p:attrNameLst>
                                      </p:cBhvr>
                                      <p:to>
                                        <p:strVal val="visible"/>
                                      </p:to>
                                    </p:set>
                                    <p:animEffect transition="in" filter="blinds(horizontal)">
                                      <p:cBhvr>
                                        <p:cTn id="7" dur="500"/>
                                        <p:tgtEl>
                                          <p:spTgt spid="1894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89443">
                                            <p:txEl>
                                              <p:pRg st="1" end="1"/>
                                            </p:txEl>
                                          </p:spTgt>
                                        </p:tgtEl>
                                        <p:attrNameLst>
                                          <p:attrName>style.visibility</p:attrName>
                                        </p:attrNameLst>
                                      </p:cBhvr>
                                      <p:to>
                                        <p:strVal val="visible"/>
                                      </p:to>
                                    </p:set>
                                    <p:animEffect transition="in" filter="blinds(horizontal)">
                                      <p:cBhvr>
                                        <p:cTn id="12" dur="500"/>
                                        <p:tgtEl>
                                          <p:spTgt spid="1894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89443">
                                            <p:txEl>
                                              <p:pRg st="2" end="2"/>
                                            </p:txEl>
                                          </p:spTgt>
                                        </p:tgtEl>
                                        <p:attrNameLst>
                                          <p:attrName>style.visibility</p:attrName>
                                        </p:attrNameLst>
                                      </p:cBhvr>
                                      <p:to>
                                        <p:strVal val="visible"/>
                                      </p:to>
                                    </p:set>
                                    <p:animEffect transition="in" filter="blinds(horizontal)">
                                      <p:cBhvr>
                                        <p:cTn id="17" dur="500"/>
                                        <p:tgtEl>
                                          <p:spTgt spid="1894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p:cNvSpPr>
          <p:nvPr>
            <p:ph type="title" idx="4294967295"/>
          </p:nvPr>
        </p:nvSpPr>
        <p:spPr/>
        <p:txBody>
          <a:bodyPr/>
          <a:lstStyle/>
          <a:p>
            <a:pPr eaLnBrk="1" hangingPunct="1">
              <a:defRPr/>
            </a:pPr>
            <a:r>
              <a:rPr lang="pt-PT" sz="3800" b="1" dirty="0" smtClean="0">
                <a:solidFill>
                  <a:srgbClr val="FF3300"/>
                </a:solidFill>
                <a:effectLst>
                  <a:outerShdw blurRad="38100" dist="38100" dir="2700000" algn="tl">
                    <a:srgbClr val="000000"/>
                  </a:outerShdw>
                </a:effectLst>
              </a:rPr>
              <a:t>Como Gerir o Tempo</a:t>
            </a:r>
          </a:p>
        </p:txBody>
      </p:sp>
      <p:sp>
        <p:nvSpPr>
          <p:cNvPr id="234499" name="Rectangle 3"/>
          <p:cNvSpPr>
            <a:spLocks noGrp="1"/>
          </p:cNvSpPr>
          <p:nvPr>
            <p:ph type="body" idx="4294967295"/>
          </p:nvPr>
        </p:nvSpPr>
        <p:spPr/>
        <p:txBody>
          <a:bodyPr/>
          <a:lstStyle/>
          <a:p>
            <a:pPr eaLnBrk="1" hangingPunct="1"/>
            <a:r>
              <a:rPr lang="pt-PT" dirty="0" smtClean="0"/>
              <a:t>O tempo é um património limitado e por isso todos os minutos contam.</a:t>
            </a:r>
          </a:p>
          <a:p>
            <a:pPr eaLnBrk="1" hangingPunct="1"/>
            <a:r>
              <a:rPr lang="pt-PT" dirty="0" smtClean="0"/>
              <a:t>Antes de realizar uma tarefa sugiro que faça a seguinte pergunta:</a:t>
            </a:r>
            <a:br>
              <a:rPr lang="pt-PT" dirty="0" smtClean="0"/>
            </a:br>
            <a:r>
              <a:rPr lang="pt-PT" dirty="0" smtClean="0"/>
              <a:t>    - Qual o melhor Retorno em Investimento que obtenho com esta tarefa? </a:t>
            </a:r>
          </a:p>
        </p:txBody>
      </p:sp>
      <p:sp>
        <p:nvSpPr>
          <p:cNvPr id="3" name="Marcador de Posição do Número do Diapositivo 2"/>
          <p:cNvSpPr>
            <a:spLocks noGrp="1"/>
          </p:cNvSpPr>
          <p:nvPr>
            <p:ph type="sldNum" sz="quarter" idx="4"/>
          </p:nvPr>
        </p:nvSpPr>
        <p:spPr>
          <a:xfrm>
            <a:off x="7092280" y="6453336"/>
            <a:ext cx="1590675" cy="293117"/>
          </a:xfrm>
        </p:spPr>
        <p:txBody>
          <a:bodyPr/>
          <a:lstStyle/>
          <a:p>
            <a:pPr algn="r">
              <a:defRPr/>
            </a:pPr>
            <a:fld id="{229654E9-0C84-4238-A2D4-DF06A831539D}" type="slidenum">
              <a:rPr lang="pt-PT" smtClean="0"/>
              <a:pPr algn="r">
                <a:defRPr/>
              </a:pPr>
              <a:t>5</a:t>
            </a:fld>
            <a:endParaRPr lang="pt-PT" dirty="0"/>
          </a:p>
        </p:txBody>
      </p:sp>
      <p:sp>
        <p:nvSpPr>
          <p:cNvPr id="6" name="Marcador de Posição do Rodapé 2"/>
          <p:cNvSpPr>
            <a:spLocks noGrp="1"/>
          </p:cNvSpPr>
          <p:nvPr>
            <p:ph type="ftr" sz="quarter" idx="3"/>
          </p:nvPr>
        </p:nvSpPr>
        <p:spPr>
          <a:xfrm>
            <a:off x="467544" y="6237312"/>
            <a:ext cx="5832648" cy="360040"/>
          </a:xfrm>
        </p:spPr>
        <p:txBody>
          <a:bodyPr/>
          <a:lstStyle/>
          <a:p>
            <a:pPr marL="0" indent="0">
              <a:buNone/>
              <a:defRPr/>
            </a:pPr>
            <a:r>
              <a:rPr lang="pt-PT" sz="1100" dirty="0" smtClean="0"/>
              <a:t>Gestão do Tempo por Armando Fernandes </a:t>
            </a:r>
            <a:endParaRPr lang="pt-PT" sz="11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34499">
                                            <p:txEl>
                                              <p:pRg st="0" end="0"/>
                                            </p:txEl>
                                          </p:spTgt>
                                        </p:tgtEl>
                                        <p:attrNameLst>
                                          <p:attrName>style.visibility</p:attrName>
                                        </p:attrNameLst>
                                      </p:cBhvr>
                                      <p:to>
                                        <p:strVal val="visible"/>
                                      </p:to>
                                    </p:set>
                                    <p:animEffect transition="in" filter="blinds(horizontal)">
                                      <p:cBhvr>
                                        <p:cTn id="7" dur="500"/>
                                        <p:tgtEl>
                                          <p:spTgt spid="2344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34499">
                                            <p:txEl>
                                              <p:pRg st="1" end="1"/>
                                            </p:txEl>
                                          </p:spTgt>
                                        </p:tgtEl>
                                        <p:attrNameLst>
                                          <p:attrName>style.visibility</p:attrName>
                                        </p:attrNameLst>
                                      </p:cBhvr>
                                      <p:to>
                                        <p:strVal val="visible"/>
                                      </p:to>
                                    </p:set>
                                    <p:animEffect transition="in" filter="blinds(horizontal)">
                                      <p:cBhvr>
                                        <p:cTn id="12" dur="500"/>
                                        <p:tgtEl>
                                          <p:spTgt spid="2344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z="3800" b="1" dirty="0">
                <a:solidFill>
                  <a:srgbClr val="FF3300"/>
                </a:solidFill>
                <a:effectLst>
                  <a:outerShdw blurRad="38100" dist="38100" dir="2700000" algn="tl">
                    <a:srgbClr val="000000"/>
                  </a:outerShdw>
                </a:effectLst>
              </a:rPr>
              <a:t>O TEMPO</a:t>
            </a:r>
          </a:p>
        </p:txBody>
      </p:sp>
      <p:sp>
        <p:nvSpPr>
          <p:cNvPr id="3" name="Marcador de Posição de Conteúdo 2"/>
          <p:cNvSpPr>
            <a:spLocks noGrp="1"/>
          </p:cNvSpPr>
          <p:nvPr>
            <p:ph idx="1"/>
          </p:nvPr>
        </p:nvSpPr>
        <p:spPr/>
        <p:txBody>
          <a:bodyPr/>
          <a:lstStyle/>
          <a:p>
            <a:r>
              <a:rPr lang="pt-PT" dirty="0" smtClean="0"/>
              <a:t>O tempo não é elástico, não estica: quando se puxa de um lado, encolhe do outro! </a:t>
            </a:r>
          </a:p>
          <a:p>
            <a:r>
              <a:rPr lang="pt-PT" dirty="0" smtClean="0"/>
              <a:t>Assim, quanto mais tempo estiver a trabalhar, menos tempo tem para si, para a família e para os amigos</a:t>
            </a:r>
            <a:r>
              <a:rPr lang="pt-PT" dirty="0"/>
              <a:t>!</a:t>
            </a:r>
            <a:endParaRPr lang="pt-PT" dirty="0" smtClean="0"/>
          </a:p>
          <a:p>
            <a:r>
              <a:rPr lang="pt-PT" dirty="0" smtClean="0"/>
              <a:t>O tempo é uma entidade fixa: 24 horas serão sempre 24 horas!</a:t>
            </a:r>
          </a:p>
          <a:p>
            <a:endParaRPr lang="pt-PT" dirty="0"/>
          </a:p>
        </p:txBody>
      </p:sp>
      <p:sp>
        <p:nvSpPr>
          <p:cNvPr id="4" name="Marcador de Posição do Rodapé 3"/>
          <p:cNvSpPr>
            <a:spLocks noGrp="1"/>
          </p:cNvSpPr>
          <p:nvPr>
            <p:ph type="ftr" sz="quarter" idx="3"/>
          </p:nvPr>
        </p:nvSpPr>
        <p:spPr>
          <a:xfrm>
            <a:off x="395536" y="6497960"/>
            <a:ext cx="5184576" cy="360040"/>
          </a:xfrm>
        </p:spPr>
        <p:txBody>
          <a:bodyPr/>
          <a:lstStyle/>
          <a:p>
            <a:pPr>
              <a:defRPr/>
            </a:pPr>
            <a:r>
              <a:rPr lang="pt-PT" dirty="0" smtClean="0"/>
              <a:t>Gestão do Tempo por Armando Fernandes – Business Coach </a:t>
            </a:r>
            <a:endParaRPr lang="pt-PT" dirty="0"/>
          </a:p>
        </p:txBody>
      </p:sp>
      <p:sp>
        <p:nvSpPr>
          <p:cNvPr id="5" name="Marcador de Posição do Número do Diapositivo 4"/>
          <p:cNvSpPr>
            <a:spLocks noGrp="1"/>
          </p:cNvSpPr>
          <p:nvPr>
            <p:ph type="sldNum" sz="quarter" idx="4"/>
          </p:nvPr>
        </p:nvSpPr>
        <p:spPr>
          <a:xfrm>
            <a:off x="7092280" y="6453336"/>
            <a:ext cx="1590675" cy="293117"/>
          </a:xfrm>
        </p:spPr>
        <p:txBody>
          <a:bodyPr/>
          <a:lstStyle/>
          <a:p>
            <a:pPr algn="r">
              <a:defRPr/>
            </a:pPr>
            <a:fld id="{229654E9-0C84-4238-A2D4-DF06A831539D}" type="slidenum">
              <a:rPr lang="pt-PT" smtClean="0"/>
              <a:pPr algn="r">
                <a:defRPr/>
              </a:pPr>
              <a:t>6</a:t>
            </a:fld>
            <a:endParaRPr lang="pt-P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z="3800" b="1" dirty="0">
                <a:solidFill>
                  <a:srgbClr val="FF3300"/>
                </a:solidFill>
                <a:effectLst>
                  <a:outerShdw blurRad="38100" dist="38100" dir="2700000" algn="tl">
                    <a:srgbClr val="000000"/>
                  </a:outerShdw>
                </a:effectLst>
              </a:rPr>
              <a:t>Quem controla o tempo</a:t>
            </a:r>
          </a:p>
        </p:txBody>
      </p:sp>
      <p:sp>
        <p:nvSpPr>
          <p:cNvPr id="4" name="Rectângulo 3"/>
          <p:cNvSpPr/>
          <p:nvPr/>
        </p:nvSpPr>
        <p:spPr>
          <a:xfrm>
            <a:off x="467544" y="1916832"/>
            <a:ext cx="7776864" cy="3970318"/>
          </a:xfrm>
          <a:prstGeom prst="rect">
            <a:avLst/>
          </a:prstGeom>
        </p:spPr>
        <p:txBody>
          <a:bodyPr wrap="square">
            <a:spAutoFit/>
          </a:bodyPr>
          <a:lstStyle/>
          <a:p>
            <a:pPr marL="457200" indent="-457200">
              <a:buFont typeface="Arial" pitchFamily="34" charset="0"/>
              <a:buChar char="•"/>
            </a:pPr>
            <a:r>
              <a:rPr lang="pt-PT" sz="2800" dirty="0"/>
              <a:t>Depois de saber como ocupa o seu tempo, a ênfase principal é colocado em quê? </a:t>
            </a:r>
            <a:endParaRPr lang="pt-PT" sz="2800" dirty="0" smtClean="0"/>
          </a:p>
          <a:p>
            <a:pPr marL="457200" indent="-457200">
              <a:buFont typeface="Arial" pitchFamily="34" charset="0"/>
              <a:buChar char="•"/>
            </a:pPr>
            <a:endParaRPr lang="pt-PT" sz="2800" dirty="0"/>
          </a:p>
          <a:p>
            <a:pPr marL="457200" indent="-457200">
              <a:buFont typeface="Arial" pitchFamily="34" charset="0"/>
              <a:buChar char="•"/>
            </a:pPr>
            <a:r>
              <a:rPr lang="pt-PT" sz="2800" dirty="0"/>
              <a:t>A ocupação parte </a:t>
            </a:r>
            <a:r>
              <a:rPr lang="pt-PT" sz="2800" dirty="0" smtClean="0"/>
              <a:t>de impulsos espontâneos?</a:t>
            </a:r>
          </a:p>
          <a:p>
            <a:pPr marL="457200" indent="-457200">
              <a:buFont typeface="Arial" pitchFamily="34" charset="0"/>
              <a:buChar char="•"/>
            </a:pPr>
            <a:endParaRPr lang="pt-PT" sz="2800" dirty="0" smtClean="0"/>
          </a:p>
          <a:p>
            <a:pPr marL="457200" indent="-457200">
              <a:buFont typeface="Arial" pitchFamily="34" charset="0"/>
              <a:buChar char="•"/>
            </a:pPr>
            <a:r>
              <a:rPr lang="pt-PT" sz="2800" dirty="0" smtClean="0"/>
              <a:t>Faz o auto controlo do tempo? </a:t>
            </a:r>
          </a:p>
          <a:p>
            <a:pPr marL="457200" indent="-457200">
              <a:buFont typeface="Arial" pitchFamily="34" charset="0"/>
              <a:buChar char="•"/>
            </a:pPr>
            <a:endParaRPr lang="pt-PT" sz="2800" dirty="0"/>
          </a:p>
          <a:p>
            <a:pPr marL="457200" indent="-457200">
              <a:buFont typeface="Arial" pitchFamily="34" charset="0"/>
              <a:buChar char="•"/>
            </a:pPr>
            <a:r>
              <a:rPr lang="pt-PT" sz="2800" dirty="0"/>
              <a:t>Qual parte é desencadeada e controlada por outras pessoas?</a:t>
            </a:r>
          </a:p>
        </p:txBody>
      </p:sp>
      <p:sp>
        <p:nvSpPr>
          <p:cNvPr id="5" name="Marcador de Posição do Número do Diapositivo 4"/>
          <p:cNvSpPr>
            <a:spLocks noGrp="1"/>
          </p:cNvSpPr>
          <p:nvPr>
            <p:ph type="sldNum" sz="quarter" idx="4"/>
          </p:nvPr>
        </p:nvSpPr>
        <p:spPr>
          <a:xfrm>
            <a:off x="7092280" y="6453336"/>
            <a:ext cx="1590675" cy="293117"/>
          </a:xfrm>
        </p:spPr>
        <p:txBody>
          <a:bodyPr/>
          <a:lstStyle/>
          <a:p>
            <a:pPr algn="r">
              <a:defRPr/>
            </a:pPr>
            <a:fld id="{229654E9-0C84-4238-A2D4-DF06A831539D}" type="slidenum">
              <a:rPr lang="pt-PT" smtClean="0"/>
              <a:pPr algn="r">
                <a:defRPr/>
              </a:pPr>
              <a:t>7</a:t>
            </a:fld>
            <a:endParaRPr lang="pt-PT" dirty="0"/>
          </a:p>
        </p:txBody>
      </p:sp>
      <p:sp>
        <p:nvSpPr>
          <p:cNvPr id="6" name="Marcador de Posição do Rodapé 2"/>
          <p:cNvSpPr>
            <a:spLocks noGrp="1"/>
          </p:cNvSpPr>
          <p:nvPr>
            <p:ph type="ftr" sz="quarter" idx="3"/>
          </p:nvPr>
        </p:nvSpPr>
        <p:spPr>
          <a:xfrm>
            <a:off x="467544" y="6237312"/>
            <a:ext cx="5472608" cy="360040"/>
          </a:xfrm>
        </p:spPr>
        <p:txBody>
          <a:bodyPr/>
          <a:lstStyle/>
          <a:p>
            <a:pPr marL="0" indent="0">
              <a:buNone/>
              <a:defRPr/>
            </a:pPr>
            <a:r>
              <a:rPr lang="pt-PT" sz="1100" dirty="0" smtClean="0"/>
              <a:t>Gestão do Tempo por Armando Fernandes </a:t>
            </a:r>
            <a:endParaRPr lang="pt-PT"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z="3800" b="1" dirty="0">
                <a:solidFill>
                  <a:srgbClr val="FF3300"/>
                </a:solidFill>
                <a:effectLst>
                  <a:outerShdw blurRad="38100" dist="38100" dir="2700000" algn="tl">
                    <a:srgbClr val="000000"/>
                  </a:outerShdw>
                </a:effectLst>
              </a:rPr>
              <a:t>Quem controla o tempo</a:t>
            </a:r>
          </a:p>
        </p:txBody>
      </p:sp>
      <p:pic>
        <p:nvPicPr>
          <p:cNvPr id="5" name="Imagem 4" descr="a1.jpg"/>
          <p:cNvPicPr>
            <a:picLocks noChangeAspect="1"/>
          </p:cNvPicPr>
          <p:nvPr/>
        </p:nvPicPr>
        <p:blipFill>
          <a:blip r:embed="rId2" cstate="print"/>
          <a:stretch>
            <a:fillRect/>
          </a:stretch>
        </p:blipFill>
        <p:spPr>
          <a:xfrm>
            <a:off x="671512" y="1238250"/>
            <a:ext cx="7800975" cy="4381500"/>
          </a:xfrm>
          <a:prstGeom prst="rect">
            <a:avLst/>
          </a:prstGeom>
        </p:spPr>
      </p:pic>
      <p:sp>
        <p:nvSpPr>
          <p:cNvPr id="4" name="Marcador de Posição do Número do Diapositivo 3"/>
          <p:cNvSpPr>
            <a:spLocks noGrp="1"/>
          </p:cNvSpPr>
          <p:nvPr>
            <p:ph type="sldNum" sz="quarter" idx="4"/>
          </p:nvPr>
        </p:nvSpPr>
        <p:spPr>
          <a:xfrm>
            <a:off x="7092280" y="6453336"/>
            <a:ext cx="1590675" cy="293117"/>
          </a:xfrm>
        </p:spPr>
        <p:txBody>
          <a:bodyPr/>
          <a:lstStyle/>
          <a:p>
            <a:pPr algn="r">
              <a:defRPr/>
            </a:pPr>
            <a:fld id="{229654E9-0C84-4238-A2D4-DF06A831539D}" type="slidenum">
              <a:rPr lang="pt-PT" smtClean="0"/>
              <a:pPr algn="r">
                <a:defRPr/>
              </a:pPr>
              <a:t>8</a:t>
            </a:fld>
            <a:endParaRPr lang="pt-P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z="3800" b="1" dirty="0">
                <a:solidFill>
                  <a:srgbClr val="FF3300"/>
                </a:solidFill>
                <a:effectLst>
                  <a:outerShdw blurRad="38100" dist="38100" dir="2700000" algn="tl">
                    <a:srgbClr val="000000"/>
                  </a:outerShdw>
                </a:effectLst>
              </a:rPr>
              <a:t>Eficácia e Eficiência</a:t>
            </a:r>
          </a:p>
        </p:txBody>
      </p:sp>
      <p:sp>
        <p:nvSpPr>
          <p:cNvPr id="3" name="Marcador de Posição de Conteúdo 2"/>
          <p:cNvSpPr>
            <a:spLocks noGrp="1"/>
          </p:cNvSpPr>
          <p:nvPr>
            <p:ph idx="1"/>
          </p:nvPr>
        </p:nvSpPr>
        <p:spPr>
          <a:xfrm>
            <a:off x="457200" y="1600201"/>
            <a:ext cx="8229600" cy="3412976"/>
          </a:xfrm>
        </p:spPr>
        <p:txBody>
          <a:bodyPr/>
          <a:lstStyle/>
          <a:p>
            <a:r>
              <a:rPr lang="pt-PT" dirty="0" smtClean="0"/>
              <a:t>Que parte da ocupação total do seu tempo é despendida </a:t>
            </a:r>
            <a:r>
              <a:rPr lang="pt-PT" sz="4400" b="1" dirty="0" smtClean="0"/>
              <a:t>eficazmente</a:t>
            </a:r>
            <a:r>
              <a:rPr lang="pt-PT" dirty="0" smtClean="0"/>
              <a:t>  (fazer as coisas certas)?</a:t>
            </a:r>
          </a:p>
          <a:p>
            <a:r>
              <a:rPr lang="pt-PT" dirty="0"/>
              <a:t>Que parte da ocupação total do seu tempo é despendida </a:t>
            </a:r>
            <a:r>
              <a:rPr lang="pt-PT" sz="4400" b="1" dirty="0" smtClean="0"/>
              <a:t>eficientemente</a:t>
            </a:r>
            <a:r>
              <a:rPr lang="pt-PT" dirty="0" smtClean="0"/>
              <a:t> (fazendo bem as coisas)? </a:t>
            </a:r>
            <a:endParaRPr lang="pt-PT" dirty="0"/>
          </a:p>
        </p:txBody>
      </p:sp>
      <p:sp>
        <p:nvSpPr>
          <p:cNvPr id="5" name="Marcador de Posição do Número do Diapositivo 4"/>
          <p:cNvSpPr>
            <a:spLocks noGrp="1"/>
          </p:cNvSpPr>
          <p:nvPr>
            <p:ph type="sldNum" sz="quarter" idx="4"/>
          </p:nvPr>
        </p:nvSpPr>
        <p:spPr>
          <a:xfrm>
            <a:off x="7092280" y="6453336"/>
            <a:ext cx="1590675" cy="293117"/>
          </a:xfrm>
        </p:spPr>
        <p:txBody>
          <a:bodyPr/>
          <a:lstStyle/>
          <a:p>
            <a:pPr algn="r">
              <a:defRPr/>
            </a:pPr>
            <a:fld id="{229654E9-0C84-4238-A2D4-DF06A831539D}" type="slidenum">
              <a:rPr lang="pt-PT" smtClean="0"/>
              <a:pPr algn="r">
                <a:defRPr/>
              </a:pPr>
              <a:t>9</a:t>
            </a:fld>
            <a:endParaRPr lang="pt-PT" dirty="0"/>
          </a:p>
        </p:txBody>
      </p:sp>
      <p:sp>
        <p:nvSpPr>
          <p:cNvPr id="6" name="Marcador de Posição do Rodapé 2"/>
          <p:cNvSpPr>
            <a:spLocks noGrp="1"/>
          </p:cNvSpPr>
          <p:nvPr>
            <p:ph type="ftr" sz="quarter" idx="3"/>
          </p:nvPr>
        </p:nvSpPr>
        <p:spPr>
          <a:xfrm>
            <a:off x="467544" y="6237312"/>
            <a:ext cx="4968552" cy="360040"/>
          </a:xfrm>
        </p:spPr>
        <p:txBody>
          <a:bodyPr/>
          <a:lstStyle/>
          <a:p>
            <a:pPr marL="0" indent="0">
              <a:buNone/>
              <a:defRPr/>
            </a:pPr>
            <a:r>
              <a:rPr lang="pt-PT" sz="1100" dirty="0" smtClean="0"/>
              <a:t>Gestão do Tempo por Armando Fernandes </a:t>
            </a:r>
            <a:endParaRPr lang="pt-PT"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4419442</TotalTime>
  <Words>1307</Words>
  <Application>Microsoft Office PowerPoint</Application>
  <PresentationFormat>Apresentação no Ecrã (4:3)</PresentationFormat>
  <Paragraphs>341</Paragraphs>
  <Slides>27</Slides>
  <Notes>12</Notes>
  <HiddenSlides>0</HiddenSlides>
  <MMClips>0</MMClips>
  <ScaleCrop>false</ScaleCrop>
  <HeadingPairs>
    <vt:vector size="4" baseType="variant">
      <vt:variant>
        <vt:lpstr>Tema</vt:lpstr>
      </vt:variant>
      <vt:variant>
        <vt:i4>1</vt:i4>
      </vt:variant>
      <vt:variant>
        <vt:lpstr>Títulos dos diapositivos</vt:lpstr>
      </vt:variant>
      <vt:variant>
        <vt:i4>27</vt:i4>
      </vt:variant>
    </vt:vector>
  </HeadingPairs>
  <TitlesOfParts>
    <vt:vector size="28" baseType="lpstr">
      <vt:lpstr>Office Theme</vt:lpstr>
      <vt:lpstr>GESTÃO E ORGANIZAÇÃO DO TEMPO   Elaborado por  Armando Fernandes   17 Janeiro 2013 </vt:lpstr>
      <vt:lpstr>Apresentação do PowerPoint</vt:lpstr>
      <vt:lpstr>Apresentação do PowerPoint</vt:lpstr>
      <vt:lpstr>Como Gerir o Tempo</vt:lpstr>
      <vt:lpstr>Como Gerir o Tempo</vt:lpstr>
      <vt:lpstr>O TEMPO</vt:lpstr>
      <vt:lpstr>Quem controla o tempo</vt:lpstr>
      <vt:lpstr>Quem controla o tempo</vt:lpstr>
      <vt:lpstr>Eficácia e Eficiência</vt:lpstr>
      <vt:lpstr>Eficácia e Eficiência</vt:lpstr>
      <vt:lpstr>Alvo Temporal...</vt:lpstr>
      <vt:lpstr>Alvo Temporal...</vt:lpstr>
      <vt:lpstr>Apresentação do PowerPoint</vt:lpstr>
      <vt:lpstr>Apresentação do PowerPoint</vt:lpstr>
      <vt:lpstr>Apresentação do PowerPoint</vt:lpstr>
      <vt:lpstr>Como Transformar  Tempo em Dinheiro</vt:lpstr>
      <vt:lpstr>Como Transformar  Tempo em Dinheiro</vt:lpstr>
      <vt:lpstr>Calcular o Seu Alvo Base  de Rendimento</vt:lpstr>
      <vt:lpstr>Método  Prioridades ABCDE</vt:lpstr>
      <vt:lpstr>Apresentação do PowerPoint</vt:lpstr>
      <vt:lpstr>LEI DE PARETO</vt:lpstr>
      <vt:lpstr>10 Técnicas de Gestão do  Tempo que Vale a Pena Usar</vt:lpstr>
      <vt:lpstr>10 Técnicas de Gestão do  Tempo que Vale a Pena Usar</vt:lpstr>
      <vt:lpstr>Despeça-se a Si Próprio,  Substitua-se a Si Próprio </vt:lpstr>
      <vt:lpstr>Despeça-se a Si Próprio,  Substitua-se a Si Próprio </vt:lpstr>
      <vt:lpstr>Apresentação do PowerPoint</vt:lpstr>
      <vt:lpstr>Contactos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Armando Fernandes</dc:creator>
  <cp:lastModifiedBy>compaq</cp:lastModifiedBy>
  <cp:revision>98</cp:revision>
  <cp:lastPrinted>2012-10-15T22:43:38Z</cp:lastPrinted>
  <dcterms:created xsi:type="dcterms:W3CDTF">2009-08-31T15:50:50Z</dcterms:created>
  <dcterms:modified xsi:type="dcterms:W3CDTF">2013-01-17T09:41:59Z</dcterms:modified>
</cp:coreProperties>
</file>