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570" r:id="rId3"/>
    <p:sldId id="495" r:id="rId4"/>
    <p:sldId id="405" r:id="rId5"/>
    <p:sldId id="447" r:id="rId6"/>
    <p:sldId id="477" r:id="rId7"/>
    <p:sldId id="486" r:id="rId8"/>
    <p:sldId id="487" r:id="rId9"/>
    <p:sldId id="488" r:id="rId10"/>
    <p:sldId id="489" r:id="rId11"/>
    <p:sldId id="387" r:id="rId12"/>
    <p:sldId id="388" r:id="rId13"/>
    <p:sldId id="462" r:id="rId14"/>
    <p:sldId id="461" r:id="rId15"/>
    <p:sldId id="563" r:id="rId16"/>
    <p:sldId id="560" r:id="rId17"/>
    <p:sldId id="561" r:id="rId18"/>
    <p:sldId id="562" r:id="rId19"/>
    <p:sldId id="493" r:id="rId20"/>
    <p:sldId id="569" r:id="rId21"/>
    <p:sldId id="472" r:id="rId22"/>
    <p:sldId id="508" r:id="rId23"/>
    <p:sldId id="504" r:id="rId24"/>
    <p:sldId id="496" r:id="rId25"/>
    <p:sldId id="501" r:id="rId26"/>
    <p:sldId id="565" r:id="rId27"/>
    <p:sldId id="557" r:id="rId28"/>
  </p:sldIdLst>
  <p:sldSz cx="9144000" cy="6858000" type="screen4x3"/>
  <p:notesSz cx="7102475" cy="10234613"/>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3300"/>
    <a:srgbClr val="3F3F3F"/>
    <a:srgbClr val="838383"/>
    <a:srgbClr val="2D2D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89261" autoAdjust="0"/>
  </p:normalViewPr>
  <p:slideViewPr>
    <p:cSldViewPr>
      <p:cViewPr>
        <p:scale>
          <a:sx n="66" d="100"/>
          <a:sy n="66" d="100"/>
        </p:scale>
        <p:origin x="-141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430"/>
    </p:cViewPr>
  </p:sorterViewPr>
  <p:notesViewPr>
    <p:cSldViewPr>
      <p:cViewPr varScale="1">
        <p:scale>
          <a:sx n="51" d="100"/>
          <a:sy n="51" d="100"/>
        </p:scale>
        <p:origin x="-2946" y="-90"/>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48" tIns="49524" rIns="99048" bIns="49524" rtlCol="0"/>
          <a:lstStyle>
            <a:lvl1pPr algn="l" fontAlgn="auto">
              <a:spcBef>
                <a:spcPts val="0"/>
              </a:spcBef>
              <a:spcAft>
                <a:spcPts val="0"/>
              </a:spcAft>
              <a:defRPr sz="1300">
                <a:latin typeface="+mn-lt"/>
              </a:defRPr>
            </a:lvl1pPr>
          </a:lstStyle>
          <a:p>
            <a:pPr>
              <a:defRPr/>
            </a:pPr>
            <a:r>
              <a:rPr lang="pt-PT" dirty="0" smtClean="0"/>
              <a:t>Gestão </a:t>
            </a:r>
            <a:r>
              <a:rPr lang="pt-PT" dirty="0"/>
              <a:t>e Organização do Tempo</a:t>
            </a:r>
          </a:p>
        </p:txBody>
      </p:sp>
      <p:sp>
        <p:nvSpPr>
          <p:cNvPr id="3" name="Date Placeholder 2"/>
          <p:cNvSpPr>
            <a:spLocks noGrp="1"/>
          </p:cNvSpPr>
          <p:nvPr>
            <p:ph type="dt" sz="quarter" idx="1"/>
          </p:nvPr>
        </p:nvSpPr>
        <p:spPr>
          <a:xfrm>
            <a:off x="4022725" y="0"/>
            <a:ext cx="3078163" cy="511175"/>
          </a:xfrm>
          <a:prstGeom prst="rect">
            <a:avLst/>
          </a:prstGeom>
        </p:spPr>
        <p:txBody>
          <a:bodyPr vert="horz" lIns="99048" tIns="49524" rIns="99048" bIns="49524" rtlCol="0"/>
          <a:lstStyle>
            <a:lvl1pPr algn="r" fontAlgn="auto">
              <a:spcBef>
                <a:spcPts val="0"/>
              </a:spcBef>
              <a:spcAft>
                <a:spcPts val="0"/>
              </a:spcAft>
              <a:defRPr sz="1300">
                <a:latin typeface="+mn-lt"/>
              </a:defRPr>
            </a:lvl1pPr>
          </a:lstStyle>
          <a:p>
            <a:pPr>
              <a:defRPr/>
            </a:pPr>
            <a:r>
              <a:rPr lang="pt-PT" dirty="0" smtClean="0"/>
              <a:t>16-10-2012</a:t>
            </a:r>
            <a:endParaRPr lang="pt-PT" dirty="0"/>
          </a:p>
        </p:txBody>
      </p:sp>
      <p:sp>
        <p:nvSpPr>
          <p:cNvPr id="4" name="Footer Placeholder 3"/>
          <p:cNvSpPr>
            <a:spLocks noGrp="1"/>
          </p:cNvSpPr>
          <p:nvPr>
            <p:ph type="ftr" sz="quarter" idx="2"/>
          </p:nvPr>
        </p:nvSpPr>
        <p:spPr>
          <a:xfrm>
            <a:off x="0" y="9721850"/>
            <a:ext cx="3078163" cy="511175"/>
          </a:xfrm>
          <a:prstGeom prst="rect">
            <a:avLst/>
          </a:prstGeom>
        </p:spPr>
        <p:txBody>
          <a:bodyPr vert="horz" lIns="99048" tIns="49524" rIns="99048" bIns="49524" rtlCol="0" anchor="b"/>
          <a:lstStyle>
            <a:lvl1pPr algn="l" fontAlgn="auto">
              <a:spcBef>
                <a:spcPts val="0"/>
              </a:spcBef>
              <a:spcAft>
                <a:spcPts val="0"/>
              </a:spcAft>
              <a:defRPr sz="1300">
                <a:latin typeface="+mn-lt"/>
              </a:defRPr>
            </a:lvl1pPr>
          </a:lstStyle>
          <a:p>
            <a:pPr>
              <a:defRPr/>
            </a:pPr>
            <a:r>
              <a:rPr lang="pt-PT" dirty="0"/>
              <a:t>Armando Fernandes </a:t>
            </a:r>
            <a:r>
              <a:rPr lang="pt-PT" dirty="0" smtClean="0"/>
              <a:t>– Business Coach</a:t>
            </a:r>
            <a:endParaRPr lang="pt-PT" dirty="0"/>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9048" tIns="49524" rIns="99048" bIns="49524" rtlCol="0" anchor="b"/>
          <a:lstStyle>
            <a:lvl1pPr algn="r" fontAlgn="auto">
              <a:spcBef>
                <a:spcPts val="0"/>
              </a:spcBef>
              <a:spcAft>
                <a:spcPts val="0"/>
              </a:spcAft>
              <a:defRPr sz="1300">
                <a:latin typeface="+mn-lt"/>
              </a:defRPr>
            </a:lvl1pPr>
          </a:lstStyle>
          <a:p>
            <a:pPr>
              <a:defRPr/>
            </a:pPr>
            <a:fld id="{552472EA-5BE3-4126-A402-39982AA6A564}" type="slidenum">
              <a:rPr lang="pt-PT"/>
              <a:pPr>
                <a:defRPr/>
              </a:pPr>
              <a:t>‹nº›</a:t>
            </a:fld>
            <a:endParaRPr lang="pt-PT" dirty="0"/>
          </a:p>
        </p:txBody>
      </p:sp>
    </p:spTree>
    <p:extLst>
      <p:ext uri="{BB962C8B-B14F-4D97-AF65-F5344CB8AC3E}">
        <p14:creationId xmlns:p14="http://schemas.microsoft.com/office/powerpoint/2010/main" val="340669166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48" tIns="49524" rIns="99048" bIns="49524" rtlCol="0"/>
          <a:lstStyle>
            <a:lvl1pPr algn="l" fontAlgn="auto">
              <a:spcBef>
                <a:spcPts val="0"/>
              </a:spcBef>
              <a:spcAft>
                <a:spcPts val="0"/>
              </a:spcAft>
              <a:defRPr sz="1300">
                <a:latin typeface="+mn-lt"/>
              </a:defRPr>
            </a:lvl1pPr>
          </a:lstStyle>
          <a:p>
            <a:pPr>
              <a:defRPr/>
            </a:pPr>
            <a:r>
              <a:rPr lang="pt-PT" dirty="0" smtClean="0"/>
              <a:t>Workshop </a:t>
            </a:r>
            <a:r>
              <a:rPr lang="pt-PT" dirty="0"/>
              <a:t>- Gestão e Organização do Tempo</a:t>
            </a:r>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8" tIns="49524" rIns="99048" bIns="49524" rtlCol="0" anchor="ctr"/>
          <a:lstStyle/>
          <a:p>
            <a:pPr lvl="0"/>
            <a:endParaRPr lang="pt-PT" noProof="0" dirty="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pt-PT" noProof="0"/>
          </a:p>
        </p:txBody>
      </p:sp>
      <p:sp>
        <p:nvSpPr>
          <p:cNvPr id="6" name="Footer Placeholder 5"/>
          <p:cNvSpPr>
            <a:spLocks noGrp="1"/>
          </p:cNvSpPr>
          <p:nvPr>
            <p:ph type="ftr" sz="quarter" idx="4"/>
          </p:nvPr>
        </p:nvSpPr>
        <p:spPr>
          <a:xfrm>
            <a:off x="0" y="9721850"/>
            <a:ext cx="3078163" cy="511175"/>
          </a:xfrm>
          <a:prstGeom prst="rect">
            <a:avLst/>
          </a:prstGeom>
        </p:spPr>
        <p:txBody>
          <a:bodyPr vert="horz" lIns="99048" tIns="49524" rIns="99048" bIns="49524" rtlCol="0" anchor="b"/>
          <a:lstStyle>
            <a:lvl1pPr algn="l" fontAlgn="auto">
              <a:spcBef>
                <a:spcPts val="0"/>
              </a:spcBef>
              <a:spcAft>
                <a:spcPts val="0"/>
              </a:spcAft>
              <a:defRPr sz="1300">
                <a:latin typeface="+mn-lt"/>
              </a:defRPr>
            </a:lvl1pPr>
          </a:lstStyle>
          <a:p>
            <a:pPr>
              <a:defRPr/>
            </a:pPr>
            <a:r>
              <a:rPr lang="pt-PT" dirty="0"/>
              <a:t>Armando Fernandes - Consultor de Negócios</a:t>
            </a:r>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9048" tIns="49524" rIns="99048" bIns="49524" rtlCol="0" anchor="b"/>
          <a:lstStyle>
            <a:lvl1pPr algn="r" fontAlgn="auto">
              <a:spcBef>
                <a:spcPts val="0"/>
              </a:spcBef>
              <a:spcAft>
                <a:spcPts val="0"/>
              </a:spcAft>
              <a:defRPr sz="1300">
                <a:latin typeface="+mn-lt"/>
              </a:defRPr>
            </a:lvl1pPr>
          </a:lstStyle>
          <a:p>
            <a:pPr>
              <a:defRPr/>
            </a:pPr>
            <a:fld id="{3E98C9A4-B134-4AB9-A07F-D289CA4D5A56}" type="slidenum">
              <a:rPr lang="pt-PT"/>
              <a:pPr>
                <a:defRPr/>
              </a:pPr>
              <a:t>‹nº›</a:t>
            </a:fld>
            <a:endParaRPr lang="pt-PT" dirty="0"/>
          </a:p>
        </p:txBody>
      </p:sp>
    </p:spTree>
    <p:extLst>
      <p:ext uri="{BB962C8B-B14F-4D97-AF65-F5344CB8AC3E}">
        <p14:creationId xmlns:p14="http://schemas.microsoft.com/office/powerpoint/2010/main" val="3426339962"/>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PT" dirty="0" smtClean="0"/>
          </a:p>
        </p:txBody>
      </p:sp>
      <p:sp>
        <p:nvSpPr>
          <p:cNvPr id="4" name="Slide Number Placeholder 3"/>
          <p:cNvSpPr>
            <a:spLocks noGrp="1"/>
          </p:cNvSpPr>
          <p:nvPr>
            <p:ph type="sldNum" sz="quarter" idx="5"/>
          </p:nvPr>
        </p:nvSpPr>
        <p:spPr/>
        <p:txBody>
          <a:bodyPr/>
          <a:lstStyle/>
          <a:p>
            <a:pPr>
              <a:defRPr/>
            </a:pPr>
            <a:fld id="{80FE660E-8FAE-41CE-B9FD-AE329B44E162}" type="slidenum">
              <a:rPr lang="pt-PT" smtClean="0"/>
              <a:pPr>
                <a:defRPr/>
              </a:pPr>
              <a:t>1</a:t>
            </a:fld>
            <a:endParaRPr lang="pt-PT" dirty="0"/>
          </a:p>
        </p:txBody>
      </p:sp>
      <p:sp>
        <p:nvSpPr>
          <p:cNvPr id="5" name="Footer Placeholder 4"/>
          <p:cNvSpPr>
            <a:spLocks noGrp="1"/>
          </p:cNvSpPr>
          <p:nvPr>
            <p:ph type="ftr" sz="quarter" idx="4"/>
          </p:nvPr>
        </p:nvSpPr>
        <p:spPr/>
        <p:txBody>
          <a:bodyPr/>
          <a:lstStyle/>
          <a:p>
            <a:pPr>
              <a:defRPr/>
            </a:pPr>
            <a:r>
              <a:rPr lang="pt-PT" dirty="0"/>
              <a:t>Armando Fernandes - Consultor de Negócios</a:t>
            </a:r>
          </a:p>
        </p:txBody>
      </p:sp>
      <p:sp>
        <p:nvSpPr>
          <p:cNvPr id="6" name="Header Placeholder 5"/>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7" name="Date Placeholder 6"/>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804912" indent="-309582">
              <a:defRPr>
                <a:solidFill>
                  <a:schemeClr val="tx1"/>
                </a:solidFill>
                <a:latin typeface="Arial" charset="0"/>
              </a:defRPr>
            </a:lvl2pPr>
            <a:lvl3pPr marL="1238326" indent="-247665">
              <a:defRPr>
                <a:solidFill>
                  <a:schemeClr val="tx1"/>
                </a:solidFill>
                <a:latin typeface="Arial" charset="0"/>
              </a:defRPr>
            </a:lvl3pPr>
            <a:lvl4pPr marL="1733657" indent="-247665">
              <a:defRPr>
                <a:solidFill>
                  <a:schemeClr val="tx1"/>
                </a:solidFill>
                <a:latin typeface="Arial" charset="0"/>
              </a:defRPr>
            </a:lvl4pPr>
            <a:lvl5pPr marL="2228987" indent="-247665">
              <a:defRPr>
                <a:solidFill>
                  <a:schemeClr val="tx1"/>
                </a:solidFill>
                <a:latin typeface="Arial" charset="0"/>
              </a:defRPr>
            </a:lvl5pPr>
            <a:lvl6pPr marL="2724318" indent="-247665" eaLnBrk="0" fontAlgn="base" hangingPunct="0">
              <a:spcBef>
                <a:spcPct val="0"/>
              </a:spcBef>
              <a:spcAft>
                <a:spcPct val="0"/>
              </a:spcAft>
              <a:defRPr>
                <a:solidFill>
                  <a:schemeClr val="tx1"/>
                </a:solidFill>
                <a:latin typeface="Arial" charset="0"/>
              </a:defRPr>
            </a:lvl6pPr>
            <a:lvl7pPr marL="3219648" indent="-247665" eaLnBrk="0" fontAlgn="base" hangingPunct="0">
              <a:spcBef>
                <a:spcPct val="0"/>
              </a:spcBef>
              <a:spcAft>
                <a:spcPct val="0"/>
              </a:spcAft>
              <a:defRPr>
                <a:solidFill>
                  <a:schemeClr val="tx1"/>
                </a:solidFill>
                <a:latin typeface="Arial" charset="0"/>
              </a:defRPr>
            </a:lvl7pPr>
            <a:lvl8pPr marL="3714979" indent="-247665" eaLnBrk="0" fontAlgn="base" hangingPunct="0">
              <a:spcBef>
                <a:spcPct val="0"/>
              </a:spcBef>
              <a:spcAft>
                <a:spcPct val="0"/>
              </a:spcAft>
              <a:defRPr>
                <a:solidFill>
                  <a:schemeClr val="tx1"/>
                </a:solidFill>
                <a:latin typeface="Arial" charset="0"/>
              </a:defRPr>
            </a:lvl8pPr>
            <a:lvl9pPr marL="4210309" indent="-247665" eaLnBrk="0" fontAlgn="base" hangingPunct="0">
              <a:spcBef>
                <a:spcPct val="0"/>
              </a:spcBef>
              <a:spcAft>
                <a:spcPct val="0"/>
              </a:spcAft>
              <a:defRPr>
                <a:solidFill>
                  <a:schemeClr val="tx1"/>
                </a:solidFill>
                <a:latin typeface="Arial" charset="0"/>
              </a:defRPr>
            </a:lvl9pPr>
          </a:lstStyle>
          <a:p>
            <a:fld id="{4C8BCFAB-74F1-4A10-80EA-517E2E8B4A47}" type="slidenum">
              <a:rPr lang="en-US"/>
              <a:pPr/>
              <a:t>18</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Increase Productive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79875" name="Marcador de Posição de Notas 2"/>
          <p:cNvSpPr>
            <a:spLocks noGrp="1"/>
          </p:cNvSpPr>
          <p:nvPr>
            <p:ph type="body" idx="1"/>
          </p:nvPr>
        </p:nvSpPr>
        <p:spPr bwMode="auto">
          <a:noFill/>
        </p:spPr>
        <p:txBody>
          <a:bodyPr wrap="square" numCol="1" anchor="t" anchorCtr="0" compatLnSpc="1">
            <a:prstTxWarp prst="textNoShape">
              <a:avLst/>
            </a:prstTxWarp>
          </a:bodyPr>
          <a:lstStyle/>
          <a:p>
            <a:endParaRPr lang="pt-PT" smtClean="0"/>
          </a:p>
        </p:txBody>
      </p:sp>
      <p:sp>
        <p:nvSpPr>
          <p:cNvPr id="4" name="Marcador de Posição do Cabeçalho 3"/>
          <p:cNvSpPr>
            <a:spLocks noGrp="1"/>
          </p:cNvSpPr>
          <p:nvPr>
            <p:ph type="hdr" sz="quarter"/>
          </p:nvPr>
        </p:nvSpPr>
        <p:spPr/>
        <p:txBody>
          <a:bodyPr/>
          <a:lstStyle/>
          <a:p>
            <a:pPr>
              <a:defRPr/>
            </a:pPr>
            <a:r>
              <a:rPr lang="pt-PT" dirty="0" smtClean="0"/>
              <a:t>Workshop - Gestão e Organização do Tempo</a:t>
            </a:r>
            <a:endParaRPr lang="pt-PT" dirty="0"/>
          </a:p>
        </p:txBody>
      </p:sp>
      <p:sp>
        <p:nvSpPr>
          <p:cNvPr id="5" name="Marcador de Posição da Data 4"/>
          <p:cNvSpPr>
            <a:spLocks noGrp="1"/>
          </p:cNvSpPr>
          <p:nvPr>
            <p:ph type="dt" sz="quarter" idx="1"/>
          </p:nvPr>
        </p:nvSpPr>
        <p:spPr>
          <a:xfrm>
            <a:off x="4022725" y="0"/>
            <a:ext cx="3078163" cy="511175"/>
          </a:xfrm>
          <a:prstGeom prst="rect">
            <a:avLst/>
          </a:prstGeom>
        </p:spPr>
        <p:txBody>
          <a:bodyPr/>
          <a:lstStyle/>
          <a:p>
            <a:pPr>
              <a:defRPr/>
            </a:pPr>
            <a:r>
              <a:rPr lang="pt-PT"/>
              <a:t>30-06-2010</a:t>
            </a:r>
          </a:p>
        </p:txBody>
      </p:sp>
      <p:sp>
        <p:nvSpPr>
          <p:cNvPr id="6" name="Marcador de Posição do Rodapé 5"/>
          <p:cNvSpPr>
            <a:spLocks noGrp="1"/>
          </p:cNvSpPr>
          <p:nvPr>
            <p:ph type="ftr" sz="quarter" idx="4"/>
          </p:nvPr>
        </p:nvSpPr>
        <p:spPr/>
        <p:txBody>
          <a:bodyPr/>
          <a:lstStyle/>
          <a:p>
            <a:pPr>
              <a:defRPr/>
            </a:pPr>
            <a:r>
              <a:rPr lang="pt-PT" smtClean="0"/>
              <a:t>Armando Fernandes - Consultor de Negócios</a:t>
            </a:r>
            <a:endParaRPr lang="pt-PT"/>
          </a:p>
        </p:txBody>
      </p:sp>
      <p:sp>
        <p:nvSpPr>
          <p:cNvPr id="7" name="Marcador de Posição do Número do Diapositivo 6"/>
          <p:cNvSpPr>
            <a:spLocks noGrp="1"/>
          </p:cNvSpPr>
          <p:nvPr>
            <p:ph type="sldNum" sz="quarter" idx="5"/>
          </p:nvPr>
        </p:nvSpPr>
        <p:spPr/>
        <p:txBody>
          <a:bodyPr/>
          <a:lstStyle/>
          <a:p>
            <a:pPr>
              <a:defRPr/>
            </a:pPr>
            <a:fld id="{DB91E220-2F80-452B-B786-2D71309CF964}" type="slidenum">
              <a:rPr lang="pt-PT" smtClean="0"/>
              <a:pPr>
                <a:defRPr/>
              </a:pPr>
              <a:t>21</a:t>
            </a:fld>
            <a:endParaRPr 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102403" name="Marcador de Posição de Notas 2"/>
          <p:cNvSpPr>
            <a:spLocks noGrp="1"/>
          </p:cNvSpPr>
          <p:nvPr>
            <p:ph type="body" idx="1"/>
          </p:nvPr>
        </p:nvSpPr>
        <p:spPr bwMode="auto">
          <a:noFill/>
        </p:spPr>
        <p:txBody>
          <a:bodyPr wrap="square" numCol="1" anchor="t" anchorCtr="0" compatLnSpc="1">
            <a:prstTxWarp prst="textNoShape">
              <a:avLst/>
            </a:prstTxWarp>
          </a:bodyPr>
          <a:lstStyle/>
          <a:p>
            <a:endParaRPr lang="pt-PT" dirty="0" smtClean="0"/>
          </a:p>
        </p:txBody>
      </p:sp>
      <p:sp>
        <p:nvSpPr>
          <p:cNvPr id="4" name="Marcador de Posição do Cabeçalho 3"/>
          <p:cNvSpPr>
            <a:spLocks noGrp="1"/>
          </p:cNvSpPr>
          <p:nvPr>
            <p:ph type="hdr" sz="quarter"/>
          </p:nvPr>
        </p:nvSpPr>
        <p:spPr/>
        <p:txBody>
          <a:bodyPr/>
          <a:lstStyle/>
          <a:p>
            <a:pPr>
              <a:defRPr/>
            </a:pPr>
            <a:r>
              <a:rPr lang="pt-PT" dirty="0" smtClean="0"/>
              <a:t>Workshop - Gestão e Organização do Tempo</a:t>
            </a:r>
            <a:endParaRPr lang="pt-PT" dirty="0"/>
          </a:p>
        </p:txBody>
      </p:sp>
      <p:sp>
        <p:nvSpPr>
          <p:cNvPr id="5" name="Marcador de Posição da Data 4"/>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
        <p:nvSpPr>
          <p:cNvPr id="6" name="Marcador de Posição do Rodapé 5"/>
          <p:cNvSpPr>
            <a:spLocks noGrp="1"/>
          </p:cNvSpPr>
          <p:nvPr>
            <p:ph type="ftr" sz="quarter" idx="4"/>
          </p:nvPr>
        </p:nvSpPr>
        <p:spPr/>
        <p:txBody>
          <a:bodyPr/>
          <a:lstStyle/>
          <a:p>
            <a:pPr>
              <a:defRPr/>
            </a:pPr>
            <a:r>
              <a:rPr lang="pt-PT" dirty="0" smtClean="0"/>
              <a:t>Armando Fernandes - Consultor de Negócios</a:t>
            </a:r>
            <a:endParaRPr lang="pt-PT" dirty="0"/>
          </a:p>
        </p:txBody>
      </p:sp>
      <p:sp>
        <p:nvSpPr>
          <p:cNvPr id="7" name="Marcador de Posição do Número do Diapositivo 6"/>
          <p:cNvSpPr>
            <a:spLocks noGrp="1"/>
          </p:cNvSpPr>
          <p:nvPr>
            <p:ph type="sldNum" sz="quarter" idx="5"/>
          </p:nvPr>
        </p:nvSpPr>
        <p:spPr/>
        <p:txBody>
          <a:bodyPr/>
          <a:lstStyle/>
          <a:p>
            <a:pPr>
              <a:defRPr/>
            </a:pPr>
            <a:fld id="{D1E4EFEA-EE9C-46A8-B879-1F7051D3C88B}" type="slidenum">
              <a:rPr lang="pt-PT" smtClean="0"/>
              <a:pPr>
                <a:defRPr/>
              </a:pPr>
              <a:t>26</a:t>
            </a:fld>
            <a:endParaRPr lang="pt-P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3"/>
          <p:cNvSpPr>
            <a:spLocks noGrp="1" noChangeArrowheads="1"/>
          </p:cNvSpPr>
          <p:nvPr>
            <p:ph type="sldNum" sz="quarter" idx="5"/>
          </p:nvPr>
        </p:nvSpPr>
        <p:spPr/>
        <p:txBody>
          <a:bodyPr/>
          <a:lstStyle/>
          <a:p>
            <a:pPr>
              <a:defRPr/>
            </a:pPr>
            <a:fld id="{D7AE7376-9BC2-4898-9253-8594067211BA}" type="slidenum">
              <a:rPr lang="en-US"/>
              <a:pPr>
                <a:defRPr/>
              </a:pPr>
              <a:t>2</a:t>
            </a:fld>
            <a:endParaRPr lang="en-US"/>
          </a:p>
        </p:txBody>
      </p:sp>
      <p:sp>
        <p:nvSpPr>
          <p:cNvPr id="105475" name="Rectangle 7"/>
          <p:cNvSpPr txBox="1">
            <a:spLocks noGrp="1" noChangeArrowheads="1"/>
          </p:cNvSpPr>
          <p:nvPr/>
        </p:nvSpPr>
        <p:spPr bwMode="auto">
          <a:xfrm>
            <a:off x="4024525" y="9723439"/>
            <a:ext cx="3077951"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55" tIns="49528" rIns="99055" bIns="49528"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20000"/>
              </a:spcBef>
              <a:buFontTx/>
              <a:buChar char="•"/>
            </a:pPr>
            <a:fld id="{506BBA7F-C6A7-4D53-AE93-FC9DFD5EFFBA}" type="slidenum">
              <a:rPr lang="pt-PT" sz="1300"/>
              <a:pPr algn="r" eaLnBrk="1" hangingPunct="1">
                <a:spcBef>
                  <a:spcPct val="20000"/>
                </a:spcBef>
                <a:buFontTx/>
                <a:buChar char="•"/>
              </a:pPr>
              <a:t>2</a:t>
            </a:fld>
            <a:endParaRPr lang="pt-PT" sz="1300"/>
          </a:p>
        </p:txBody>
      </p:sp>
      <p:sp>
        <p:nvSpPr>
          <p:cNvPr id="105476" name="Rectangle 2"/>
          <p:cNvSpPr>
            <a:spLocks noGrp="1" noRot="1" noChangeAspect="1" noChangeArrowheads="1" noTextEdit="1"/>
          </p:cNvSpPr>
          <p:nvPr>
            <p:ph type="sldImg"/>
          </p:nvPr>
        </p:nvSpPr>
        <p:spPr bwMode="auto">
          <a:xfrm>
            <a:off x="995363" y="768350"/>
            <a:ext cx="5114925"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055" tIns="49528" rIns="99055" bIns="49528" numCol="1" anchor="t" anchorCtr="0" compatLnSpc="1">
            <a:prstTxWarp prst="textNoShape">
              <a:avLst/>
            </a:prstTxWarp>
          </a:bodyPr>
          <a:lstStyle/>
          <a:p>
            <a:pPr eaLnBrk="1" hangingPunct="1"/>
            <a:r>
              <a:rPr lang="pt-PT" smtClean="0"/>
              <a:t>Vou lançar-vos um desafio</a:t>
            </a:r>
          </a:p>
          <a:p>
            <a:pPr eaLnBrk="1" hangingPunct="1"/>
            <a:r>
              <a:rPr lang="pt-PT" smtClean="0"/>
              <a:t>Escrevam 3 coisas que deviam efectuar no vosso negócio a que actualmente não fazem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4022725" y="9721850"/>
            <a:ext cx="30781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A5FD9806-75FD-4372-B70C-A89F383A6BF8}" type="slidenum">
              <a:rPr lang="en-US" sz="1300"/>
              <a:pPr algn="r"/>
              <a:t>3</a:t>
            </a:fld>
            <a:endParaRPr lang="en-US" sz="1300"/>
          </a:p>
        </p:txBody>
      </p:sp>
      <p:sp>
        <p:nvSpPr>
          <p:cNvPr id="63491" name="Rectangle 2"/>
          <p:cNvSpPr>
            <a:spLocks noGrp="1" noRot="1" noChangeAspect="1" noChangeArrowheads="1" noTextEdit="1"/>
          </p:cNvSpPr>
          <p:nvPr>
            <p:ph type="sldImg"/>
          </p:nvPr>
        </p:nvSpPr>
        <p:spPr bwMode="auto">
          <a:xfrm>
            <a:off x="995363" y="769938"/>
            <a:ext cx="5114925"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xfrm>
            <a:off x="946150" y="4860925"/>
            <a:ext cx="5210175" cy="4603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Notes:</a:t>
            </a:r>
          </a:p>
        </p:txBody>
      </p:sp>
      <p:sp>
        <p:nvSpPr>
          <p:cNvPr id="2" name="Footer Placeholder 1"/>
          <p:cNvSpPr>
            <a:spLocks noGrp="1"/>
          </p:cNvSpPr>
          <p:nvPr>
            <p:ph type="ftr" sz="quarter" idx="4"/>
          </p:nvPr>
        </p:nvSpPr>
        <p:spPr/>
        <p:txBody>
          <a:bodyPr/>
          <a:lstStyle/>
          <a:p>
            <a:pPr>
              <a:defRPr/>
            </a:pPr>
            <a:r>
              <a:rPr lang="pt-PT"/>
              <a:t>Armando Fernandes - Consultor de Negócios</a:t>
            </a:r>
          </a:p>
        </p:txBody>
      </p:sp>
      <p:sp>
        <p:nvSpPr>
          <p:cNvPr id="3" name="Header Placeholder 2"/>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4" name="Date Placeholder 3"/>
          <p:cNvSpPr>
            <a:spLocks noGrp="1"/>
          </p:cNvSpPr>
          <p:nvPr>
            <p:ph type="dt" sz="quarter" idx="1"/>
          </p:nvPr>
        </p:nvSpPr>
        <p:spPr>
          <a:xfrm>
            <a:off x="4022725" y="0"/>
            <a:ext cx="3078163" cy="511175"/>
          </a:xfrm>
          <a:prstGeom prst="rect">
            <a:avLst/>
          </a:prstGeom>
        </p:spPr>
        <p:txBody>
          <a:bodyPr/>
          <a:lstStyle/>
          <a:p>
            <a:pPr>
              <a:defRPr/>
            </a:pPr>
            <a:r>
              <a:rPr lang="pt-PT"/>
              <a:t>30-06-2010</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64515" name="Marcador de Posição de Notas 2"/>
          <p:cNvSpPr>
            <a:spLocks noGrp="1"/>
          </p:cNvSpPr>
          <p:nvPr>
            <p:ph type="body" idx="1"/>
          </p:nvPr>
        </p:nvSpPr>
        <p:spPr bwMode="auto">
          <a:noFill/>
        </p:spPr>
        <p:txBody>
          <a:bodyPr wrap="square" numCol="1" anchor="t" anchorCtr="0" compatLnSpc="1">
            <a:prstTxWarp prst="textNoShape">
              <a:avLst/>
            </a:prstTxWarp>
          </a:bodyPr>
          <a:lstStyle/>
          <a:p>
            <a:endParaRPr lang="pt-PT" dirty="0" smtClean="0"/>
          </a:p>
        </p:txBody>
      </p:sp>
      <p:sp>
        <p:nvSpPr>
          <p:cNvPr id="4" name="Marcador de Posição do Cabeçalho 3"/>
          <p:cNvSpPr>
            <a:spLocks noGrp="1"/>
          </p:cNvSpPr>
          <p:nvPr>
            <p:ph type="hdr" sz="quarter"/>
          </p:nvPr>
        </p:nvSpPr>
        <p:spPr/>
        <p:txBody>
          <a:bodyPr/>
          <a:lstStyle/>
          <a:p>
            <a:pPr>
              <a:defRPr/>
            </a:pPr>
            <a:r>
              <a:rPr lang="pt-PT" dirty="0" smtClean="0"/>
              <a:t>Workshop - Gestão e Organização do Tempo</a:t>
            </a:r>
            <a:endParaRPr lang="pt-PT" dirty="0"/>
          </a:p>
        </p:txBody>
      </p:sp>
      <p:sp>
        <p:nvSpPr>
          <p:cNvPr id="5" name="Marcador de Posição da Data 4"/>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
        <p:nvSpPr>
          <p:cNvPr id="6" name="Marcador de Posição do Rodapé 5"/>
          <p:cNvSpPr>
            <a:spLocks noGrp="1"/>
          </p:cNvSpPr>
          <p:nvPr>
            <p:ph type="ftr" sz="quarter" idx="4"/>
          </p:nvPr>
        </p:nvSpPr>
        <p:spPr/>
        <p:txBody>
          <a:bodyPr/>
          <a:lstStyle/>
          <a:p>
            <a:pPr>
              <a:defRPr/>
            </a:pPr>
            <a:r>
              <a:rPr lang="pt-PT" dirty="0" smtClean="0"/>
              <a:t>Armando Fernandes - Consultor de Negócios</a:t>
            </a:r>
            <a:endParaRPr lang="pt-PT" dirty="0"/>
          </a:p>
        </p:txBody>
      </p:sp>
      <p:sp>
        <p:nvSpPr>
          <p:cNvPr id="7" name="Marcador de Posição do Número do Diapositivo 6"/>
          <p:cNvSpPr>
            <a:spLocks noGrp="1"/>
          </p:cNvSpPr>
          <p:nvPr>
            <p:ph type="sldNum" sz="quarter" idx="5"/>
          </p:nvPr>
        </p:nvSpPr>
        <p:spPr/>
        <p:txBody>
          <a:bodyPr/>
          <a:lstStyle/>
          <a:p>
            <a:pPr>
              <a:defRPr/>
            </a:pPr>
            <a:fld id="{039153C4-01A3-4E0C-8F89-2DE78DA2E6F3}" type="slidenum">
              <a:rPr lang="pt-PT" smtClean="0"/>
              <a:pPr>
                <a:defRPr/>
              </a:pPr>
              <a:t>4</a:t>
            </a:fld>
            <a:endParaRPr lang="pt-PT"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65539" name="Marcador de Posição de Notas 2"/>
          <p:cNvSpPr>
            <a:spLocks noGrp="1"/>
          </p:cNvSpPr>
          <p:nvPr>
            <p:ph type="body" idx="1"/>
          </p:nvPr>
        </p:nvSpPr>
        <p:spPr bwMode="auto">
          <a:noFill/>
        </p:spPr>
        <p:txBody>
          <a:bodyPr wrap="square" numCol="1" anchor="t" anchorCtr="0" compatLnSpc="1">
            <a:prstTxWarp prst="textNoShape">
              <a:avLst/>
            </a:prstTxWarp>
          </a:bodyPr>
          <a:lstStyle/>
          <a:p>
            <a:endParaRPr lang="pt-PT" dirty="0" smtClean="0"/>
          </a:p>
        </p:txBody>
      </p:sp>
      <p:sp>
        <p:nvSpPr>
          <p:cNvPr id="4" name="Marcador de Posição do Cabeçalho 3"/>
          <p:cNvSpPr>
            <a:spLocks noGrp="1"/>
          </p:cNvSpPr>
          <p:nvPr>
            <p:ph type="hdr" sz="quarter"/>
          </p:nvPr>
        </p:nvSpPr>
        <p:spPr/>
        <p:txBody>
          <a:bodyPr/>
          <a:lstStyle/>
          <a:p>
            <a:pPr>
              <a:defRPr/>
            </a:pPr>
            <a:r>
              <a:rPr lang="pt-PT" dirty="0" smtClean="0"/>
              <a:t>Workshop - Gestão e Organização do Tempo</a:t>
            </a:r>
            <a:endParaRPr lang="pt-PT" dirty="0"/>
          </a:p>
        </p:txBody>
      </p:sp>
      <p:sp>
        <p:nvSpPr>
          <p:cNvPr id="5" name="Marcador de Posição da Data 4"/>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
        <p:nvSpPr>
          <p:cNvPr id="6" name="Marcador de Posição do Rodapé 5"/>
          <p:cNvSpPr>
            <a:spLocks noGrp="1"/>
          </p:cNvSpPr>
          <p:nvPr>
            <p:ph type="ftr" sz="quarter" idx="4"/>
          </p:nvPr>
        </p:nvSpPr>
        <p:spPr/>
        <p:txBody>
          <a:bodyPr/>
          <a:lstStyle/>
          <a:p>
            <a:pPr>
              <a:defRPr/>
            </a:pPr>
            <a:r>
              <a:rPr lang="pt-PT" dirty="0" smtClean="0"/>
              <a:t>Armando Fernandes - Consultor de Negócios</a:t>
            </a:r>
            <a:endParaRPr lang="pt-PT" dirty="0"/>
          </a:p>
        </p:txBody>
      </p:sp>
      <p:sp>
        <p:nvSpPr>
          <p:cNvPr id="7" name="Marcador de Posição do Número do Diapositivo 6"/>
          <p:cNvSpPr>
            <a:spLocks noGrp="1"/>
          </p:cNvSpPr>
          <p:nvPr>
            <p:ph type="sldNum" sz="quarter" idx="5"/>
          </p:nvPr>
        </p:nvSpPr>
        <p:spPr/>
        <p:txBody>
          <a:bodyPr/>
          <a:lstStyle/>
          <a:p>
            <a:pPr>
              <a:defRPr/>
            </a:pPr>
            <a:fld id="{D37C7DE4-A605-4960-825B-21B8DA4E6271}" type="slidenum">
              <a:rPr lang="pt-PT" smtClean="0"/>
              <a:pPr>
                <a:defRPr/>
              </a:pPr>
              <a:t>5</a:t>
            </a:fld>
            <a:endParaRPr lang="pt-P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4022725" y="9721850"/>
            <a:ext cx="3078163" cy="511175"/>
          </a:xfrm>
          <a:prstGeom prst="rect">
            <a:avLst/>
          </a:prstGeom>
          <a:noFill/>
          <a:ln w="9525">
            <a:noFill/>
            <a:miter lim="800000"/>
            <a:headEnd/>
            <a:tailEnd/>
          </a:ln>
        </p:spPr>
        <p:txBody>
          <a:bodyPr lIns="99048" tIns="49524" rIns="99048" bIns="49524" anchor="b"/>
          <a:lstStyle/>
          <a:p>
            <a:pPr algn="r" eaLnBrk="0" hangingPunct="0"/>
            <a:fld id="{1BD89701-6578-479E-B7C0-727AA6FD85E8}" type="slidenum">
              <a:rPr lang="en-US" sz="1300"/>
              <a:pPr algn="r" eaLnBrk="0" hangingPunct="0"/>
              <a:t>11</a:t>
            </a:fld>
            <a:endParaRPr lang="en-US" sz="1300" dirty="0"/>
          </a:p>
        </p:txBody>
      </p:sp>
      <p:sp>
        <p:nvSpPr>
          <p:cNvPr id="67587" name="Rectangle 2"/>
          <p:cNvSpPr>
            <a:spLocks noGrp="1" noRot="1" noChangeAspect="1" noChangeArrowheads="1" noTextEdit="1"/>
          </p:cNvSpPr>
          <p:nvPr>
            <p:ph type="sldImg"/>
          </p:nvPr>
        </p:nvSpPr>
        <p:spPr bwMode="auto">
          <a:xfrm>
            <a:off x="995363" y="769938"/>
            <a:ext cx="5114925" cy="3835400"/>
          </a:xfrm>
          <a:noFill/>
          <a:ln>
            <a:solidFill>
              <a:srgbClr val="000000"/>
            </a:solidFill>
            <a:miter lim="800000"/>
            <a:headEnd/>
            <a:tailEnd/>
          </a:ln>
        </p:spPr>
      </p:sp>
      <p:sp>
        <p:nvSpPr>
          <p:cNvPr id="67588" name="Rectangle 3"/>
          <p:cNvSpPr>
            <a:spLocks noGrp="1" noChangeArrowheads="1"/>
          </p:cNvSpPr>
          <p:nvPr>
            <p:ph type="body" idx="1"/>
          </p:nvPr>
        </p:nvSpPr>
        <p:spPr bwMode="auto">
          <a:xfrm>
            <a:off x="946150" y="4860925"/>
            <a:ext cx="5210175" cy="4603750"/>
          </a:xfrm>
          <a:noFill/>
        </p:spPr>
        <p:txBody>
          <a:bodyPr wrap="square" numCol="1" anchor="t" anchorCtr="0" compatLnSpc="1">
            <a:prstTxWarp prst="textNoShape">
              <a:avLst/>
            </a:prstTxWarp>
          </a:bodyPr>
          <a:lstStyle/>
          <a:p>
            <a:pPr eaLnBrk="1" hangingPunct="1"/>
            <a:endParaRPr lang="en-AU" dirty="0" smtClean="0"/>
          </a:p>
        </p:txBody>
      </p:sp>
      <p:sp>
        <p:nvSpPr>
          <p:cNvPr id="2" name="Footer Placeholder 1"/>
          <p:cNvSpPr>
            <a:spLocks noGrp="1"/>
          </p:cNvSpPr>
          <p:nvPr>
            <p:ph type="ftr" sz="quarter" idx="4"/>
          </p:nvPr>
        </p:nvSpPr>
        <p:spPr/>
        <p:txBody>
          <a:bodyPr/>
          <a:lstStyle/>
          <a:p>
            <a:pPr>
              <a:defRPr/>
            </a:pPr>
            <a:r>
              <a:rPr lang="pt-PT" dirty="0"/>
              <a:t>Armando Fernandes - Consultor de Negócios</a:t>
            </a:r>
          </a:p>
        </p:txBody>
      </p:sp>
      <p:sp>
        <p:nvSpPr>
          <p:cNvPr id="3" name="Header Placeholder 2"/>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4" name="Date Placeholder 3"/>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4022725" y="9721850"/>
            <a:ext cx="3078163" cy="511175"/>
          </a:xfrm>
          <a:prstGeom prst="rect">
            <a:avLst/>
          </a:prstGeom>
          <a:noFill/>
          <a:ln w="9525">
            <a:noFill/>
            <a:miter lim="800000"/>
            <a:headEnd/>
            <a:tailEnd/>
          </a:ln>
        </p:spPr>
        <p:txBody>
          <a:bodyPr lIns="99048" tIns="49524" rIns="99048" bIns="49524" anchor="b"/>
          <a:lstStyle/>
          <a:p>
            <a:pPr algn="r" eaLnBrk="0" hangingPunct="0"/>
            <a:fld id="{80BBCCCD-A722-4FB6-9E04-6B9D40D30952}" type="slidenum">
              <a:rPr lang="en-US" sz="1300"/>
              <a:pPr algn="r" eaLnBrk="0" hangingPunct="0"/>
              <a:t>12</a:t>
            </a:fld>
            <a:endParaRPr lang="en-US" sz="1300" dirty="0"/>
          </a:p>
        </p:txBody>
      </p:sp>
      <p:sp>
        <p:nvSpPr>
          <p:cNvPr id="68611" name="Rectangle 2"/>
          <p:cNvSpPr>
            <a:spLocks noGrp="1" noRot="1" noChangeAspect="1" noChangeArrowheads="1" noTextEdit="1"/>
          </p:cNvSpPr>
          <p:nvPr>
            <p:ph type="sldImg"/>
          </p:nvPr>
        </p:nvSpPr>
        <p:spPr bwMode="auto">
          <a:xfrm>
            <a:off x="995363" y="769938"/>
            <a:ext cx="5113337" cy="3833812"/>
          </a:xfrm>
          <a:noFill/>
          <a:ln>
            <a:solidFill>
              <a:srgbClr val="000000"/>
            </a:solidFill>
            <a:miter lim="800000"/>
            <a:headEnd/>
            <a:tailEnd/>
          </a:ln>
        </p:spPr>
      </p:sp>
      <p:sp>
        <p:nvSpPr>
          <p:cNvPr id="68612" name="Rectangle 3"/>
          <p:cNvSpPr>
            <a:spLocks noGrp="1" noChangeArrowheads="1"/>
          </p:cNvSpPr>
          <p:nvPr>
            <p:ph type="body" idx="1"/>
          </p:nvPr>
        </p:nvSpPr>
        <p:spPr bwMode="auto">
          <a:xfrm>
            <a:off x="946150" y="4860925"/>
            <a:ext cx="5210175" cy="4603750"/>
          </a:xfrm>
          <a:noFill/>
        </p:spPr>
        <p:txBody>
          <a:bodyPr wrap="square" numCol="1" anchor="t" anchorCtr="0" compatLnSpc="1">
            <a:prstTxWarp prst="textNoShape">
              <a:avLst/>
            </a:prstTxWarp>
          </a:bodyPr>
          <a:lstStyle/>
          <a:p>
            <a:pPr eaLnBrk="1" hangingPunct="1"/>
            <a:endParaRPr lang="en-AU" dirty="0" smtClean="0"/>
          </a:p>
        </p:txBody>
      </p:sp>
      <p:sp>
        <p:nvSpPr>
          <p:cNvPr id="2" name="Footer Placeholder 1"/>
          <p:cNvSpPr>
            <a:spLocks noGrp="1"/>
          </p:cNvSpPr>
          <p:nvPr>
            <p:ph type="ftr" sz="quarter" idx="4"/>
          </p:nvPr>
        </p:nvSpPr>
        <p:spPr/>
        <p:txBody>
          <a:bodyPr/>
          <a:lstStyle/>
          <a:p>
            <a:pPr>
              <a:defRPr/>
            </a:pPr>
            <a:r>
              <a:rPr lang="pt-PT" dirty="0"/>
              <a:t>Armando Fernandes - Consultor de Negócios</a:t>
            </a:r>
          </a:p>
        </p:txBody>
      </p:sp>
      <p:sp>
        <p:nvSpPr>
          <p:cNvPr id="3" name="Header Placeholder 2"/>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4" name="Date Placeholder 3"/>
          <p:cNvSpPr>
            <a:spLocks noGrp="1"/>
          </p:cNvSpPr>
          <p:nvPr>
            <p:ph type="dt" sz="quarter" idx="1"/>
          </p:nvPr>
        </p:nvSpPr>
        <p:spPr>
          <a:xfrm>
            <a:off x="4022725" y="0"/>
            <a:ext cx="3078163" cy="511175"/>
          </a:xfrm>
          <a:prstGeom prst="rect">
            <a:avLst/>
          </a:prstGeom>
        </p:spPr>
        <p:txBody>
          <a:bodyPr/>
          <a:lstStyle/>
          <a:p>
            <a:pPr>
              <a:defRPr/>
            </a:pPr>
            <a:r>
              <a:rPr lang="pt-PT" dirty="0"/>
              <a:t>30-06-2010</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xfrm>
            <a:off x="946150" y="4860925"/>
            <a:ext cx="5210175" cy="4605338"/>
          </a:xfrm>
          <a:noFill/>
        </p:spPr>
        <p:txBody>
          <a:bodyPr wrap="square" numCol="1" anchor="t" anchorCtr="0" compatLnSpc="1">
            <a:prstTxWarp prst="textNoShape">
              <a:avLst/>
            </a:prstTxWarp>
            <a:normAutofit fontScale="55000" lnSpcReduction="20000"/>
          </a:bodyPr>
          <a:lstStyle/>
          <a:p>
            <a:pPr eaLnBrk="1" hangingPunct="1"/>
            <a:r>
              <a:rPr lang="es-MX" smtClean="0"/>
              <a:t>Cuadrante I. Cuadrante de la supervivencia.</a:t>
            </a:r>
          </a:p>
          <a:p>
            <a:pPr eaLnBrk="1" hangingPunct="1"/>
            <a:r>
              <a:rPr lang="es-MX" smtClean="0"/>
              <a:t>Ejemplos de cuando estamos aquí.</a:t>
            </a:r>
          </a:p>
          <a:p>
            <a:pPr eaLnBrk="1" hangingPunct="1"/>
            <a:r>
              <a:rPr lang="es-MX" smtClean="0"/>
              <a:t>	Trabajos urgentes que tienen que entregarse hoy.</a:t>
            </a:r>
          </a:p>
          <a:p>
            <a:pPr eaLnBrk="1" hangingPunct="1"/>
            <a:r>
              <a:rPr lang="es-MX" smtClean="0"/>
              <a:t>	Ir al médico por un dolor muy fuerte.</a:t>
            </a:r>
          </a:p>
          <a:p>
            <a:pPr eaLnBrk="1" hangingPunct="1"/>
            <a:r>
              <a:rPr lang="es-MX" smtClean="0"/>
              <a:t>	Reparar algo que se ha roto por falta de mantenimiento y que se requiere urgentemente.</a:t>
            </a:r>
          </a:p>
          <a:p>
            <a:pPr eaLnBrk="1" hangingPunct="1"/>
            <a:endParaRPr lang="es-MX" smtClean="0"/>
          </a:p>
          <a:p>
            <a:pPr eaLnBrk="1" hangingPunct="1"/>
            <a:r>
              <a:rPr lang="es-MX" smtClean="0"/>
              <a:t>Cuadrante II. Cuadrante del liderazgo.</a:t>
            </a:r>
          </a:p>
          <a:p>
            <a:pPr eaLnBrk="1" hangingPunct="1"/>
            <a:r>
              <a:rPr lang="es-MX" smtClean="0"/>
              <a:t>	Todo lo preventivo como ir a un chequeo médico de rutina, o llevar el coche a mantenimiento preventivo.</a:t>
            </a:r>
          </a:p>
          <a:p>
            <a:pPr eaLnBrk="1" hangingPunct="1"/>
            <a:r>
              <a:rPr lang="es-MX" smtClean="0"/>
              <a:t>	La preparación y el estudio, normalmente estan aquí.</a:t>
            </a:r>
          </a:p>
          <a:p>
            <a:pPr eaLnBrk="1" hangingPunct="1"/>
            <a:r>
              <a:rPr lang="es-MX" smtClean="0"/>
              <a:t>	Convivir con la familia.</a:t>
            </a:r>
          </a:p>
          <a:p>
            <a:pPr eaLnBrk="1" hangingPunct="1"/>
            <a:endParaRPr lang="es-MX" smtClean="0"/>
          </a:p>
          <a:p>
            <a:pPr eaLnBrk="1" hangingPunct="1"/>
            <a:r>
              <a:rPr lang="es-MX" smtClean="0"/>
              <a:t>Aunque este es el segundo cuadrante, explicalo al final, después de hablar del III y el IV.</a:t>
            </a:r>
          </a:p>
          <a:p>
            <a:pPr eaLnBrk="1" hangingPunct="1"/>
            <a:endParaRPr lang="es-MX" smtClean="0"/>
          </a:p>
          <a:p>
            <a:pPr eaLnBrk="1" hangingPunct="1"/>
            <a:r>
              <a:rPr lang="es-MX" smtClean="0"/>
              <a:t>Cuadrante III. Cuadrante del engaño.</a:t>
            </a:r>
          </a:p>
          <a:p>
            <a:pPr eaLnBrk="1" hangingPunct="1"/>
            <a:r>
              <a:rPr lang="es-MX" smtClean="0"/>
              <a:t>	Por ejemplo esos reportes que no dormimos por entregarlos en fecha y hora, y que luego pasan dias o semanas sin que alguien los lea.</a:t>
            </a:r>
          </a:p>
          <a:p>
            <a:pPr eaLnBrk="1" hangingPunct="1"/>
            <a:r>
              <a:rPr lang="es-MX" smtClean="0"/>
              <a:t>	Ejemplo las reuniones a las que llegamos urgentemente, y que después de estar dos horas nos damos cuenta que no tiene ningun sentido estar ahí.</a:t>
            </a:r>
          </a:p>
          <a:p>
            <a:pPr eaLnBrk="1" hangingPunct="1"/>
            <a:endParaRPr lang="es-MX" smtClean="0"/>
          </a:p>
          <a:p>
            <a:pPr eaLnBrk="1" hangingPunct="1"/>
            <a:r>
              <a:rPr lang="es-MX" smtClean="0"/>
              <a:t>Cuando estamos haciendo cosas del cuadrante III, normalmente es porque alguien no se dio tiempo para planificar, y analizar si esa actividad ademas de urgente, tenía alguna importancia.</a:t>
            </a:r>
          </a:p>
          <a:p>
            <a:pPr eaLnBrk="1" hangingPunct="1"/>
            <a:endParaRPr lang="es-MX" smtClean="0"/>
          </a:p>
          <a:p>
            <a:pPr eaLnBrk="1" hangingPunct="1"/>
            <a:r>
              <a:rPr lang="es-MX" smtClean="0"/>
              <a:t>Cuadrante IV. </a:t>
            </a:r>
          </a:p>
          <a:p>
            <a:pPr eaLnBrk="1" hangingPunct="1"/>
            <a:r>
              <a:rPr lang="es-MX" smtClean="0"/>
              <a:t>	El cuadrante del desperdicio.</a:t>
            </a:r>
          </a:p>
          <a:p>
            <a:pPr eaLnBrk="1" hangingPunct="1"/>
            <a:r>
              <a:rPr lang="es-MX" smtClean="0"/>
              <a:t>	Aquí está la ociocidad inutil, el chisme, la pérdida de tiempo sin sentido.</a:t>
            </a:r>
          </a:p>
          <a:p>
            <a:pPr eaLnBrk="1" hangingPunct="1"/>
            <a:r>
              <a:rPr lang="es-MX" smtClean="0"/>
              <a:t>	Aquí nacen los vicios.</a:t>
            </a:r>
          </a:p>
          <a:p>
            <a:pPr eaLnBrk="1" hangingPunct="1"/>
            <a:endParaRPr lang="es-MX" smtClean="0"/>
          </a:p>
          <a:p>
            <a:pPr eaLnBrk="1" hangingPunct="1"/>
            <a:r>
              <a:rPr lang="es-MX" smtClean="0"/>
              <a:t>Algunas reflexiones que hacer respecto a esta Matriz de Covey:</a:t>
            </a:r>
          </a:p>
          <a:p>
            <a:pPr eaLnBrk="1" hangingPunct="1"/>
            <a:r>
              <a:rPr lang="es-MX" smtClean="0"/>
              <a:t>	Como nos sentimos cuando estamos en cada uno de los cuadrantes? </a:t>
            </a:r>
          </a:p>
          <a:p>
            <a:pPr eaLnBrk="1" hangingPunct="1"/>
            <a:r>
              <a:rPr lang="es-MX" smtClean="0"/>
              <a:t>	Cuanto tiempo estamos en cada uno?</a:t>
            </a:r>
          </a:p>
          <a:p>
            <a:pPr eaLnBrk="1" hangingPunct="1"/>
            <a:r>
              <a:rPr lang="es-MX" smtClean="0"/>
              <a:t>	En el cuadrante uno nos sentimos presionados y angustiados, en el tres frustrados, en el cuatro ociosos e imporductivos. En el dos nos sentimos con control.</a:t>
            </a:r>
          </a:p>
          <a:p>
            <a:pPr eaLnBrk="1" hangingPunct="1"/>
            <a:endParaRPr lang="es-MX" smtClean="0"/>
          </a:p>
          <a:p>
            <a:pPr eaLnBrk="1" hangingPunct="1"/>
            <a:r>
              <a:rPr lang="es-MX" smtClean="0"/>
              <a:t>	Donde estan normalmente los bomberos? Cuando apagan fuegos están en el I, pero mas vale que siempre estén en el dos para estar listos para apagar incendios.  Una empresa proactiva, es capaz de tomar proyectos críticos del cuadrante uno y responder favorablemente a ellos.</a:t>
            </a:r>
          </a:p>
          <a:p>
            <a:pPr eaLnBrk="1" hangingPunct="1"/>
            <a:endParaRPr lang="es-MX" smtClean="0"/>
          </a:p>
          <a:p>
            <a:pPr eaLnBrk="1" hangingPunct="1"/>
            <a:endParaRPr lang="es-MX" smtClean="0"/>
          </a:p>
          <a:p>
            <a:pPr eaLnBrk="1" hangingPunct="1"/>
            <a:endParaRPr lang="es-MX" smtClean="0"/>
          </a:p>
          <a:p>
            <a:pPr eaLnBrk="1" hangingPunct="1"/>
            <a:endParaRPr lang="es-ES" smtClean="0"/>
          </a:p>
        </p:txBody>
      </p:sp>
      <p:sp>
        <p:nvSpPr>
          <p:cNvPr id="2" name="Footer Placeholder 1"/>
          <p:cNvSpPr>
            <a:spLocks noGrp="1"/>
          </p:cNvSpPr>
          <p:nvPr>
            <p:ph type="ftr" sz="quarter" idx="4"/>
          </p:nvPr>
        </p:nvSpPr>
        <p:spPr/>
        <p:txBody>
          <a:bodyPr/>
          <a:lstStyle/>
          <a:p>
            <a:pPr>
              <a:defRPr/>
            </a:pPr>
            <a:r>
              <a:rPr lang="pt-PT"/>
              <a:t>Armando Fernandes - Consultor de Negócios</a:t>
            </a:r>
          </a:p>
        </p:txBody>
      </p:sp>
      <p:sp>
        <p:nvSpPr>
          <p:cNvPr id="3" name="Header Placeholder 2"/>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4" name="Date Placeholder 3"/>
          <p:cNvSpPr>
            <a:spLocks noGrp="1"/>
          </p:cNvSpPr>
          <p:nvPr>
            <p:ph type="dt" sz="quarter" idx="1"/>
          </p:nvPr>
        </p:nvSpPr>
        <p:spPr>
          <a:xfrm>
            <a:off x="4022725" y="0"/>
            <a:ext cx="3078163" cy="511175"/>
          </a:xfrm>
          <a:prstGeom prst="rect">
            <a:avLst/>
          </a:prstGeom>
        </p:spPr>
        <p:txBody>
          <a:bodyPr/>
          <a:lstStyle/>
          <a:p>
            <a:pPr>
              <a:defRPr/>
            </a:pPr>
            <a:r>
              <a:rPr lang="pt-PT"/>
              <a:t>30-06-2010</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xfrm>
            <a:off x="946150" y="4860925"/>
            <a:ext cx="5210175" cy="4605338"/>
          </a:xfrm>
          <a:noFill/>
        </p:spPr>
        <p:txBody>
          <a:bodyPr wrap="square" numCol="1" anchor="t" anchorCtr="0" compatLnSpc="1">
            <a:prstTxWarp prst="textNoShape">
              <a:avLst/>
            </a:prstTxWarp>
            <a:normAutofit fontScale="55000" lnSpcReduction="20000"/>
          </a:bodyPr>
          <a:lstStyle/>
          <a:p>
            <a:pPr eaLnBrk="1" hangingPunct="1"/>
            <a:r>
              <a:rPr lang="es-MX" smtClean="0"/>
              <a:t>Cuadrante I. Cuadrante de la supervivencia.</a:t>
            </a:r>
          </a:p>
          <a:p>
            <a:pPr eaLnBrk="1" hangingPunct="1"/>
            <a:r>
              <a:rPr lang="es-MX" smtClean="0"/>
              <a:t>Ejemplos de cuando estamos aquí.</a:t>
            </a:r>
          </a:p>
          <a:p>
            <a:pPr eaLnBrk="1" hangingPunct="1"/>
            <a:r>
              <a:rPr lang="es-MX" smtClean="0"/>
              <a:t>	Trabajos urgentes que tienen que entregarse hoy.</a:t>
            </a:r>
          </a:p>
          <a:p>
            <a:pPr eaLnBrk="1" hangingPunct="1"/>
            <a:r>
              <a:rPr lang="es-MX" smtClean="0"/>
              <a:t>	Ir al médico por un dolor muy fuerte.</a:t>
            </a:r>
          </a:p>
          <a:p>
            <a:pPr eaLnBrk="1" hangingPunct="1"/>
            <a:r>
              <a:rPr lang="es-MX" smtClean="0"/>
              <a:t>	Reparar algo que se ha roto por falta de mantenimiento y que se requiere urgentemente.</a:t>
            </a:r>
          </a:p>
          <a:p>
            <a:pPr eaLnBrk="1" hangingPunct="1"/>
            <a:endParaRPr lang="es-MX" smtClean="0"/>
          </a:p>
          <a:p>
            <a:pPr eaLnBrk="1" hangingPunct="1"/>
            <a:r>
              <a:rPr lang="es-MX" smtClean="0"/>
              <a:t>Cuadrante II. Cuadrante del liderazgo.</a:t>
            </a:r>
          </a:p>
          <a:p>
            <a:pPr eaLnBrk="1" hangingPunct="1"/>
            <a:r>
              <a:rPr lang="es-MX" smtClean="0"/>
              <a:t>	Todo lo preventivo como ir a un chequeo médico de rutina, o llevar el coche a mantenimiento preventivo.</a:t>
            </a:r>
          </a:p>
          <a:p>
            <a:pPr eaLnBrk="1" hangingPunct="1"/>
            <a:r>
              <a:rPr lang="es-MX" smtClean="0"/>
              <a:t>	La preparación y el estudio, normalmente estan aquí.</a:t>
            </a:r>
          </a:p>
          <a:p>
            <a:pPr eaLnBrk="1" hangingPunct="1"/>
            <a:r>
              <a:rPr lang="es-MX" smtClean="0"/>
              <a:t>	Convivir con la familia.</a:t>
            </a:r>
          </a:p>
          <a:p>
            <a:pPr eaLnBrk="1" hangingPunct="1"/>
            <a:endParaRPr lang="es-MX" smtClean="0"/>
          </a:p>
          <a:p>
            <a:pPr eaLnBrk="1" hangingPunct="1"/>
            <a:r>
              <a:rPr lang="es-MX" smtClean="0"/>
              <a:t>Aunque este es el segundo cuadrante, explicalo al final, después de hablar del III y el IV.</a:t>
            </a:r>
          </a:p>
          <a:p>
            <a:pPr eaLnBrk="1" hangingPunct="1"/>
            <a:endParaRPr lang="es-MX" smtClean="0"/>
          </a:p>
          <a:p>
            <a:pPr eaLnBrk="1" hangingPunct="1"/>
            <a:r>
              <a:rPr lang="es-MX" smtClean="0"/>
              <a:t>Cuadrante III. Cuadrante del engaño.</a:t>
            </a:r>
          </a:p>
          <a:p>
            <a:pPr eaLnBrk="1" hangingPunct="1"/>
            <a:r>
              <a:rPr lang="es-MX" smtClean="0"/>
              <a:t>	Por ejemplo esos reportes que no dormimos por entregarlos en fecha y hora, y que luego pasan dias o semanas sin que alguien los lea.</a:t>
            </a:r>
          </a:p>
          <a:p>
            <a:pPr eaLnBrk="1" hangingPunct="1"/>
            <a:r>
              <a:rPr lang="es-MX" smtClean="0"/>
              <a:t>	Ejemplo las reuniones a las que llegamos urgentemente, y que después de estar dos horas nos damos cuenta que no tiene ningun sentido estar ahí.</a:t>
            </a:r>
          </a:p>
          <a:p>
            <a:pPr eaLnBrk="1" hangingPunct="1"/>
            <a:endParaRPr lang="es-MX" smtClean="0"/>
          </a:p>
          <a:p>
            <a:pPr eaLnBrk="1" hangingPunct="1"/>
            <a:r>
              <a:rPr lang="es-MX" smtClean="0"/>
              <a:t>Cuando estamos haciendo cosas del cuadrante III, normalmente es porque alguien no se dio tiempo para planificar, y analizar si esa actividad ademas de urgente, tenía alguna importancia.</a:t>
            </a:r>
          </a:p>
          <a:p>
            <a:pPr eaLnBrk="1" hangingPunct="1"/>
            <a:endParaRPr lang="es-MX" smtClean="0"/>
          </a:p>
          <a:p>
            <a:pPr eaLnBrk="1" hangingPunct="1"/>
            <a:r>
              <a:rPr lang="es-MX" smtClean="0"/>
              <a:t>Cuadrante IV. </a:t>
            </a:r>
          </a:p>
          <a:p>
            <a:pPr eaLnBrk="1" hangingPunct="1"/>
            <a:r>
              <a:rPr lang="es-MX" smtClean="0"/>
              <a:t>	El cuadrante del desperdicio.</a:t>
            </a:r>
          </a:p>
          <a:p>
            <a:pPr eaLnBrk="1" hangingPunct="1"/>
            <a:r>
              <a:rPr lang="es-MX" smtClean="0"/>
              <a:t>	Aquí está la ociocidad inutil, el chisme, la pérdida de tiempo sin sentido.</a:t>
            </a:r>
          </a:p>
          <a:p>
            <a:pPr eaLnBrk="1" hangingPunct="1"/>
            <a:r>
              <a:rPr lang="es-MX" smtClean="0"/>
              <a:t>	Aquí nacen los vicios.</a:t>
            </a:r>
          </a:p>
          <a:p>
            <a:pPr eaLnBrk="1" hangingPunct="1"/>
            <a:endParaRPr lang="es-MX" smtClean="0"/>
          </a:p>
          <a:p>
            <a:pPr eaLnBrk="1" hangingPunct="1"/>
            <a:r>
              <a:rPr lang="es-MX" smtClean="0"/>
              <a:t>Algunas reflexiones que hacer respecto a esta Matriz de Covey:</a:t>
            </a:r>
          </a:p>
          <a:p>
            <a:pPr eaLnBrk="1" hangingPunct="1"/>
            <a:r>
              <a:rPr lang="es-MX" smtClean="0"/>
              <a:t>	Como nos sentimos cuando estamos en cada uno de los cuadrantes? </a:t>
            </a:r>
          </a:p>
          <a:p>
            <a:pPr eaLnBrk="1" hangingPunct="1"/>
            <a:r>
              <a:rPr lang="es-MX" smtClean="0"/>
              <a:t>	Cuanto tiempo estamos en cada uno?</a:t>
            </a:r>
          </a:p>
          <a:p>
            <a:pPr eaLnBrk="1" hangingPunct="1"/>
            <a:r>
              <a:rPr lang="es-MX" smtClean="0"/>
              <a:t>	En el cuadrante uno nos sentimos presionados y angustiados, en el tres frustrados, en el cuatro ociosos e imporductivos. En el dos nos sentimos con control.</a:t>
            </a:r>
          </a:p>
          <a:p>
            <a:pPr eaLnBrk="1" hangingPunct="1"/>
            <a:endParaRPr lang="es-MX" smtClean="0"/>
          </a:p>
          <a:p>
            <a:pPr eaLnBrk="1" hangingPunct="1"/>
            <a:r>
              <a:rPr lang="es-MX" smtClean="0"/>
              <a:t>	Donde estan normalmente los bomberos? Cuando apagan fuegos están en el I, pero mas vale que siempre estén en el dos para estar listos para apagar incendios.  Una empresa proactiva, es capaz de tomar proyectos críticos del cuadrante uno y responder favorablemente a ellos.</a:t>
            </a:r>
          </a:p>
          <a:p>
            <a:pPr eaLnBrk="1" hangingPunct="1"/>
            <a:endParaRPr lang="es-MX" smtClean="0"/>
          </a:p>
          <a:p>
            <a:pPr eaLnBrk="1" hangingPunct="1"/>
            <a:endParaRPr lang="es-MX" smtClean="0"/>
          </a:p>
          <a:p>
            <a:pPr eaLnBrk="1" hangingPunct="1"/>
            <a:endParaRPr lang="es-MX" smtClean="0"/>
          </a:p>
          <a:p>
            <a:pPr eaLnBrk="1" hangingPunct="1"/>
            <a:endParaRPr lang="es-ES" smtClean="0"/>
          </a:p>
        </p:txBody>
      </p:sp>
      <p:sp>
        <p:nvSpPr>
          <p:cNvPr id="2" name="Footer Placeholder 1"/>
          <p:cNvSpPr>
            <a:spLocks noGrp="1"/>
          </p:cNvSpPr>
          <p:nvPr>
            <p:ph type="ftr" sz="quarter" idx="4"/>
          </p:nvPr>
        </p:nvSpPr>
        <p:spPr/>
        <p:txBody>
          <a:bodyPr/>
          <a:lstStyle/>
          <a:p>
            <a:pPr>
              <a:defRPr/>
            </a:pPr>
            <a:r>
              <a:rPr lang="pt-PT"/>
              <a:t>Armando Fernandes - Consultor de Negócios</a:t>
            </a:r>
          </a:p>
        </p:txBody>
      </p:sp>
      <p:sp>
        <p:nvSpPr>
          <p:cNvPr id="3" name="Header Placeholder 2"/>
          <p:cNvSpPr>
            <a:spLocks noGrp="1"/>
          </p:cNvSpPr>
          <p:nvPr>
            <p:ph type="hdr" sz="quarter"/>
          </p:nvPr>
        </p:nvSpPr>
        <p:spPr/>
        <p:txBody>
          <a:bodyPr/>
          <a:lstStyle/>
          <a:p>
            <a:pPr>
              <a:defRPr/>
            </a:pPr>
            <a:r>
              <a:rPr lang="pt-PT" dirty="0" smtClean="0"/>
              <a:t>Workshop </a:t>
            </a:r>
            <a:r>
              <a:rPr lang="pt-PT" dirty="0"/>
              <a:t>- Gestão e Organização do Tempo</a:t>
            </a:r>
          </a:p>
        </p:txBody>
      </p:sp>
      <p:sp>
        <p:nvSpPr>
          <p:cNvPr id="4" name="Date Placeholder 3"/>
          <p:cNvSpPr>
            <a:spLocks noGrp="1"/>
          </p:cNvSpPr>
          <p:nvPr>
            <p:ph type="dt" sz="quarter" idx="1"/>
          </p:nvPr>
        </p:nvSpPr>
        <p:spPr>
          <a:xfrm>
            <a:off x="4022725" y="0"/>
            <a:ext cx="3078163" cy="511175"/>
          </a:xfrm>
          <a:prstGeom prst="rect">
            <a:avLst/>
          </a:prstGeom>
        </p:spPr>
        <p:txBody>
          <a:bodyPr/>
          <a:lstStyle/>
          <a:p>
            <a:pPr>
              <a:defRPr/>
            </a:pPr>
            <a:r>
              <a:rPr lang="pt-PT"/>
              <a:t>30-06-2010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11" name="Footer Placeholder 4"/>
          <p:cNvSpPr>
            <a:spLocks noGrp="1"/>
          </p:cNvSpPr>
          <p:nvPr>
            <p:ph type="ftr" sz="quarter" idx="3"/>
          </p:nvPr>
        </p:nvSpPr>
        <p:spPr>
          <a:xfrm>
            <a:off x="395536" y="6497960"/>
            <a:ext cx="5184576" cy="360040"/>
          </a:xfrm>
          <a:prstGeom prst="rect">
            <a:avLst/>
          </a:prstGeom>
        </p:spPr>
        <p:txBody>
          <a:bodyPr/>
          <a:lstStyle>
            <a:lvl1pPr>
              <a:defRPr sz="1000" b="1">
                <a:solidFill>
                  <a:schemeClr val="tx1"/>
                </a:solidFill>
              </a:defRPr>
            </a:lvl1pPr>
          </a:lstStyle>
          <a:p>
            <a:pPr>
              <a:defRPr/>
            </a:pPr>
            <a:r>
              <a:rPr lang="pt-PT" dirty="0" smtClean="0"/>
              <a:t>Formação em Gestão do Tempo  por Armando Fernandes</a:t>
            </a:r>
            <a:endParaRPr lang="pt-PT" dirty="0"/>
          </a:p>
        </p:txBody>
      </p:sp>
      <p:sp>
        <p:nvSpPr>
          <p:cNvPr id="12" name="Slide Number Placeholder 5"/>
          <p:cNvSpPr>
            <a:spLocks noGrp="1"/>
          </p:cNvSpPr>
          <p:nvPr>
            <p:ph type="sldNum" sz="quarter" idx="4"/>
          </p:nvPr>
        </p:nvSpPr>
        <p:spPr>
          <a:xfrm>
            <a:off x="7092280" y="6453336"/>
            <a:ext cx="1590675" cy="293117"/>
          </a:xfrm>
          <a:prstGeom prst="rect">
            <a:avLst/>
          </a:prstGeom>
        </p:spPr>
        <p:txBody>
          <a:bodyPr/>
          <a:lstStyle>
            <a:lvl1pPr>
              <a:defRPr sz="1000" b="1">
                <a:solidFill>
                  <a:schemeClr val="tx1"/>
                </a:solidFill>
              </a:defRPr>
            </a:lvl1pPr>
          </a:lstStyle>
          <a:p>
            <a:pPr algn="r">
              <a:defRPr/>
            </a:pPr>
            <a:fld id="{229654E9-0C84-4238-A2D4-DF06A831539D}" type="slidenum">
              <a:rPr lang="pt-PT" smtClean="0"/>
              <a:pPr algn="r">
                <a:defRPr/>
              </a:pPr>
              <a:t>‹nº›</a:t>
            </a:fld>
            <a:endParaRPr lang="pt-PT"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11" name="Footer Placeholder 4"/>
          <p:cNvSpPr>
            <a:spLocks noGrp="1"/>
          </p:cNvSpPr>
          <p:nvPr>
            <p:ph type="ftr" sz="quarter" idx="3"/>
          </p:nvPr>
        </p:nvSpPr>
        <p:spPr>
          <a:xfrm>
            <a:off x="395536" y="6497960"/>
            <a:ext cx="5184576" cy="360040"/>
          </a:xfrm>
          <a:prstGeom prst="rect">
            <a:avLst/>
          </a:prstGeom>
        </p:spPr>
        <p:txBody>
          <a:bodyPr/>
          <a:lstStyle>
            <a:lvl1pPr>
              <a:defRPr sz="1000" b="1">
                <a:solidFill>
                  <a:schemeClr val="tx1"/>
                </a:solidFill>
              </a:defRPr>
            </a:lvl1pPr>
          </a:lstStyle>
          <a:p>
            <a:pPr>
              <a:defRPr/>
            </a:pPr>
            <a:r>
              <a:rPr lang="pt-PT" dirty="0" smtClean="0"/>
              <a:t>Formação em Gestão do Tempo  por Armando Fernandes</a:t>
            </a:r>
            <a:endParaRPr lang="pt-PT" dirty="0"/>
          </a:p>
        </p:txBody>
      </p:sp>
      <p:sp>
        <p:nvSpPr>
          <p:cNvPr id="12" name="Slide Number Placeholder 5"/>
          <p:cNvSpPr>
            <a:spLocks noGrp="1"/>
          </p:cNvSpPr>
          <p:nvPr>
            <p:ph type="sldNum" sz="quarter" idx="4"/>
          </p:nvPr>
        </p:nvSpPr>
        <p:spPr>
          <a:xfrm>
            <a:off x="7092280" y="6453336"/>
            <a:ext cx="1590675" cy="293117"/>
          </a:xfrm>
          <a:prstGeom prst="rect">
            <a:avLst/>
          </a:prstGeom>
        </p:spPr>
        <p:txBody>
          <a:bodyPr/>
          <a:lstStyle>
            <a:lvl1pPr>
              <a:defRPr sz="1000" b="1">
                <a:solidFill>
                  <a:schemeClr val="tx1"/>
                </a:solidFill>
              </a:defRPr>
            </a:lvl1pPr>
          </a:lstStyle>
          <a:p>
            <a:pPr algn="r">
              <a:defRPr/>
            </a:pPr>
            <a:fld id="{229654E9-0C84-4238-A2D4-DF06A831539D}" type="slidenum">
              <a:rPr lang="pt-PT" smtClean="0"/>
              <a:pPr algn="r">
                <a:defRPr/>
              </a:pPr>
              <a:t>‹nº›</a:t>
            </a:fld>
            <a:endParaRPr lang="pt-P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71625" y="6286500"/>
            <a:ext cx="1162050" cy="365125"/>
          </a:xfrm>
          <a:prstGeom prst="rect">
            <a:avLst/>
          </a:prstGeom>
        </p:spPr>
        <p:txBody>
          <a:bodyPr/>
          <a:lstStyle>
            <a:lvl1pPr>
              <a:defRPr/>
            </a:lvl1pPr>
          </a:lstStyle>
          <a:p>
            <a:pPr>
              <a:defRPr/>
            </a:pPr>
            <a:fld id="{ED09AED7-0FE2-4B89-9052-805668C4AEA2}" type="datetimeFigureOut">
              <a:rPr lang="pt-PT"/>
              <a:pPr>
                <a:defRPr/>
              </a:pPr>
              <a:t>17-01-2013</a:t>
            </a:fld>
            <a:endParaRPr lang="pt-PT"/>
          </a:p>
        </p:txBody>
      </p:sp>
      <p:sp>
        <p:nvSpPr>
          <p:cNvPr id="3" name="Footer Placeholder 2"/>
          <p:cNvSpPr>
            <a:spLocks noGrp="1"/>
          </p:cNvSpPr>
          <p:nvPr>
            <p:ph type="ftr" sz="quarter" idx="11"/>
          </p:nvPr>
        </p:nvSpPr>
        <p:spPr/>
        <p:txBody>
          <a:bodyPr/>
          <a:lstStyle>
            <a:lvl1pPr>
              <a:defRPr/>
            </a:lvl1pPr>
          </a:lstStyle>
          <a:p>
            <a:pPr>
              <a:defRPr/>
            </a:pPr>
            <a:endParaRPr lang="pt-PT"/>
          </a:p>
        </p:txBody>
      </p:sp>
      <p:sp>
        <p:nvSpPr>
          <p:cNvPr id="4" name="Slide Number Placeholder 3"/>
          <p:cNvSpPr>
            <a:spLocks noGrp="1"/>
          </p:cNvSpPr>
          <p:nvPr>
            <p:ph type="sldNum" sz="quarter" idx="12"/>
          </p:nvPr>
        </p:nvSpPr>
        <p:spPr/>
        <p:txBody>
          <a:bodyPr/>
          <a:lstStyle>
            <a:lvl1pPr>
              <a:defRPr/>
            </a:lvl1pPr>
          </a:lstStyle>
          <a:p>
            <a:pPr>
              <a:defRPr/>
            </a:pPr>
            <a:fld id="{BF2BF5C6-BF33-4B90-A9B9-E82C696D59D0}" type="slidenum">
              <a:rPr lang="pt-PT"/>
              <a:pPr>
                <a:defRPr/>
              </a:pPr>
              <a:t>‹nº›</a:t>
            </a:fld>
            <a:endParaRPr lang="pt-PT"/>
          </a:p>
        </p:txBody>
      </p:sp>
    </p:spTree>
    <p:extLst>
      <p:ext uri="{BB962C8B-B14F-4D97-AF65-F5344CB8AC3E}">
        <p14:creationId xmlns:p14="http://schemas.microsoft.com/office/powerpoint/2010/main" val="41490419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pt-PT" smtClean="0"/>
          </a:p>
        </p:txBody>
      </p:sp>
      <p:sp>
        <p:nvSpPr>
          <p:cNvPr id="1027" name="Text Placeholder 2"/>
          <p:cNvSpPr>
            <a:spLocks noGrp="1"/>
          </p:cNvSpPr>
          <p:nvPr>
            <p:ph type="body" idx="1"/>
          </p:nvPr>
        </p:nvSpPr>
        <p:spPr bwMode="auto">
          <a:xfrm>
            <a:off x="467544" y="155679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pt-PT" dirty="0" smtClean="0"/>
          </a:p>
        </p:txBody>
      </p:sp>
      <p:sp>
        <p:nvSpPr>
          <p:cNvPr id="12" name="Footer Placeholder 4"/>
          <p:cNvSpPr>
            <a:spLocks noGrp="1"/>
          </p:cNvSpPr>
          <p:nvPr>
            <p:ph type="ftr" sz="quarter" idx="3"/>
          </p:nvPr>
        </p:nvSpPr>
        <p:spPr>
          <a:xfrm>
            <a:off x="395536" y="6497960"/>
            <a:ext cx="5184576" cy="360040"/>
          </a:xfrm>
          <a:prstGeom prst="rect">
            <a:avLst/>
          </a:prstGeom>
        </p:spPr>
        <p:txBody>
          <a:bodyPr/>
          <a:lstStyle>
            <a:lvl1pPr>
              <a:defRPr sz="1000" b="1">
                <a:solidFill>
                  <a:schemeClr val="tx1"/>
                </a:solidFill>
              </a:defRPr>
            </a:lvl1pPr>
          </a:lstStyle>
          <a:p>
            <a:pPr>
              <a:defRPr/>
            </a:pPr>
            <a:r>
              <a:rPr lang="pt-PT" dirty="0" smtClean="0"/>
              <a:t>Formação em Gestão do Tempo  por Armando Fernandes</a:t>
            </a:r>
            <a:endParaRPr lang="pt-PT" dirty="0"/>
          </a:p>
        </p:txBody>
      </p:sp>
      <p:sp>
        <p:nvSpPr>
          <p:cNvPr id="13" name="Slide Number Placeholder 5"/>
          <p:cNvSpPr>
            <a:spLocks noGrp="1"/>
          </p:cNvSpPr>
          <p:nvPr>
            <p:ph type="sldNum" sz="quarter" idx="4"/>
          </p:nvPr>
        </p:nvSpPr>
        <p:spPr>
          <a:xfrm>
            <a:off x="7092280" y="6453336"/>
            <a:ext cx="1590675" cy="293117"/>
          </a:xfrm>
          <a:prstGeom prst="rect">
            <a:avLst/>
          </a:prstGeom>
        </p:spPr>
        <p:txBody>
          <a:bodyPr/>
          <a:lstStyle>
            <a:lvl1pPr>
              <a:defRPr sz="1000" b="1">
                <a:solidFill>
                  <a:schemeClr val="tx1"/>
                </a:solidFill>
              </a:defRPr>
            </a:lvl1pPr>
          </a:lstStyle>
          <a:p>
            <a:pPr algn="r">
              <a:defRPr/>
            </a:pPr>
            <a:fld id="{229654E9-0C84-4238-A2D4-DF06A831539D}" type="slidenum">
              <a:rPr lang="pt-PT" smtClean="0"/>
              <a:pPr algn="r">
                <a:defRPr/>
              </a:pPr>
              <a:t>‹nº›</a:t>
            </a:fld>
            <a:endParaRPr lang="pt-PT" dirty="0"/>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Lst>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itaca-pensamento.blogspot.com/" TargetMode="External"/><Relationship Id="rId2" Type="http://schemas.openxmlformats.org/officeDocument/2006/relationships/hyperlink" Target="http://www.personal-business-coach.pt/" TargetMode="Externa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hyperlink" Target="mailto:armando.fernandes@personal-business-coach.p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11560" y="2780928"/>
            <a:ext cx="7772400" cy="1470025"/>
          </a:xfrm>
        </p:spPr>
        <p:txBody>
          <a:bodyPr/>
          <a:lstStyle/>
          <a:p>
            <a:pPr eaLnBrk="1" hangingPunct="1"/>
            <a:r>
              <a:rPr lang="pt-PT" sz="3600" b="1" dirty="0" smtClean="0"/>
              <a:t>GESTÃO E ORGANIZAÇÃO DO TEMPO</a:t>
            </a:r>
            <a:r>
              <a:rPr lang="pt-PT" sz="4000" b="1" dirty="0" smtClean="0"/>
              <a:t> </a:t>
            </a:r>
            <a:br>
              <a:rPr lang="pt-PT" sz="4000" b="1" dirty="0" smtClean="0"/>
            </a:br>
            <a:r>
              <a:rPr lang="pt-PT" sz="4000" b="1" dirty="0" smtClean="0"/>
              <a:t/>
            </a:r>
            <a:br>
              <a:rPr lang="pt-PT" sz="4000" b="1" dirty="0" smtClean="0"/>
            </a:br>
            <a:r>
              <a:rPr lang="pt-PT" sz="4000" b="1" dirty="0" smtClean="0"/>
              <a:t>Elaborado por </a:t>
            </a:r>
            <a:br>
              <a:rPr lang="pt-PT" sz="4000" b="1" dirty="0" smtClean="0"/>
            </a:br>
            <a:r>
              <a:rPr lang="pt-PT" sz="4000" b="1" dirty="0" smtClean="0"/>
              <a:t>Armando Fernandes </a:t>
            </a:r>
            <a:br>
              <a:rPr lang="pt-PT" sz="4000" b="1" dirty="0" smtClean="0"/>
            </a:br>
            <a:r>
              <a:rPr lang="pt-PT" sz="4000" b="1" dirty="0" smtClean="0"/>
              <a:t/>
            </a:r>
            <a:br>
              <a:rPr lang="pt-PT" sz="4000" b="1" dirty="0" smtClean="0"/>
            </a:br>
            <a:r>
              <a:rPr lang="pt-PT" sz="4000" b="1" dirty="0" smtClean="0"/>
              <a:t>17 Janeiro 2013</a:t>
            </a:r>
            <a:br>
              <a:rPr lang="pt-PT" sz="4000" b="1" dirty="0" smtClean="0"/>
            </a:br>
            <a:endParaRPr lang="pt-PT" sz="4000" b="1" dirty="0" smtClean="0"/>
          </a:p>
        </p:txBody>
      </p:sp>
      <p:sp>
        <p:nvSpPr>
          <p:cNvPr id="3" name="Marcador de Posição do Rodapé 2"/>
          <p:cNvSpPr>
            <a:spLocks noGrp="1"/>
          </p:cNvSpPr>
          <p:nvPr>
            <p:ph type="ftr" sz="quarter" idx="3"/>
          </p:nvPr>
        </p:nvSpPr>
        <p:spPr>
          <a:xfrm>
            <a:off x="395536" y="6497960"/>
            <a:ext cx="4968552" cy="360040"/>
          </a:xfrm>
        </p:spPr>
        <p:txBody>
          <a:bodyPr/>
          <a:lstStyle/>
          <a:p>
            <a:pPr>
              <a:defRPr/>
            </a:pPr>
            <a:r>
              <a:rPr lang="pt-PT" dirty="0" smtClean="0"/>
              <a:t>Gestão do Tempo por Armando Fernandes   </a:t>
            </a:r>
            <a:endParaRPr lang="pt-PT" dirty="0"/>
          </a:p>
        </p:txBody>
      </p:sp>
      <p:sp>
        <p:nvSpPr>
          <p:cNvPr id="4" name="Marcador de Posição do Número do Diapositivo 3"/>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a:t>
            </a:fld>
            <a:endParaRPr lang="pt-P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0000"/>
                </a:solidFill>
              </a:rPr>
              <a:t>Eficácia e Eficiência</a:t>
            </a:r>
            <a:endParaRPr lang="pt-PT" dirty="0"/>
          </a:p>
        </p:txBody>
      </p:sp>
      <p:pic>
        <p:nvPicPr>
          <p:cNvPr id="4" name="Imagem 3" descr="a2.jpg"/>
          <p:cNvPicPr>
            <a:picLocks noChangeAspect="1"/>
          </p:cNvPicPr>
          <p:nvPr/>
        </p:nvPicPr>
        <p:blipFill>
          <a:blip r:embed="rId2" cstate="print"/>
          <a:stretch>
            <a:fillRect/>
          </a:stretch>
        </p:blipFill>
        <p:spPr>
          <a:xfrm>
            <a:off x="671512" y="1238250"/>
            <a:ext cx="7800975" cy="4381500"/>
          </a:xfrm>
          <a:prstGeom prst="rect">
            <a:avLst/>
          </a:prstGeom>
        </p:spPr>
      </p:pic>
      <p:sp>
        <p:nvSpPr>
          <p:cNvPr id="3" name="Marcador de Posição do Rodapé 2"/>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10</a:t>
            </a:fld>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304800" y="123371"/>
            <a:ext cx="4419600" cy="762000"/>
          </a:xfrm>
        </p:spPr>
        <p:txBody>
          <a:bodyPr/>
          <a:lstStyle/>
          <a:p>
            <a:pPr eaLnBrk="1" hangingPunct="1">
              <a:defRPr/>
            </a:pPr>
            <a:r>
              <a:rPr lang="en-US" sz="4200" b="1" dirty="0" smtClean="0">
                <a:solidFill>
                  <a:srgbClr val="FF6600"/>
                </a:solidFill>
                <a:effectLst>
                  <a:outerShdw blurRad="38100" dist="38100" dir="2700000" algn="tl">
                    <a:srgbClr val="000000"/>
                  </a:outerShdw>
                </a:effectLst>
              </a:rPr>
              <a:t>Alvo Temporal...</a:t>
            </a:r>
          </a:p>
        </p:txBody>
      </p:sp>
      <p:sp>
        <p:nvSpPr>
          <p:cNvPr id="67587" name="Oval 3"/>
          <p:cNvSpPr>
            <a:spLocks noChangeArrowheads="1"/>
          </p:cNvSpPr>
          <p:nvPr/>
        </p:nvSpPr>
        <p:spPr bwMode="auto">
          <a:xfrm>
            <a:off x="2667000" y="381000"/>
            <a:ext cx="6172200" cy="6172200"/>
          </a:xfrm>
          <a:prstGeom prst="ellipse">
            <a:avLst/>
          </a:prstGeom>
          <a:solidFill>
            <a:srgbClr val="FF9900"/>
          </a:solidFill>
          <a:ln w="63500">
            <a:noFill/>
            <a:round/>
            <a:headEnd/>
            <a:tailEnd/>
          </a:ln>
        </p:spPr>
        <p:txBody>
          <a:bodyPr wrap="none" anchor="ctr"/>
          <a:lstStyle/>
          <a:p>
            <a:pPr eaLnBrk="0" hangingPunct="0"/>
            <a:endParaRPr lang="pt-PT" dirty="0"/>
          </a:p>
        </p:txBody>
      </p:sp>
      <p:sp>
        <p:nvSpPr>
          <p:cNvPr id="67588" name="Oval 4"/>
          <p:cNvSpPr>
            <a:spLocks noChangeArrowheads="1"/>
          </p:cNvSpPr>
          <p:nvPr/>
        </p:nvSpPr>
        <p:spPr bwMode="auto">
          <a:xfrm>
            <a:off x="3352800" y="1066800"/>
            <a:ext cx="4802188" cy="4800600"/>
          </a:xfrm>
          <a:prstGeom prst="ellipse">
            <a:avLst/>
          </a:prstGeom>
          <a:noFill/>
          <a:ln w="31750">
            <a:solidFill>
              <a:srgbClr val="0000FF"/>
            </a:solidFill>
            <a:round/>
            <a:headEnd/>
            <a:tailEnd/>
          </a:ln>
        </p:spPr>
        <p:txBody>
          <a:bodyPr wrap="none" anchor="ctr"/>
          <a:lstStyle/>
          <a:p>
            <a:pPr eaLnBrk="0" hangingPunct="0"/>
            <a:endParaRPr lang="pt-PT" dirty="0"/>
          </a:p>
        </p:txBody>
      </p:sp>
      <p:sp>
        <p:nvSpPr>
          <p:cNvPr id="67589" name="Oval 5"/>
          <p:cNvSpPr>
            <a:spLocks noChangeArrowheads="1"/>
          </p:cNvSpPr>
          <p:nvPr/>
        </p:nvSpPr>
        <p:spPr bwMode="auto">
          <a:xfrm>
            <a:off x="4038600" y="1752600"/>
            <a:ext cx="3508375" cy="3508375"/>
          </a:xfrm>
          <a:prstGeom prst="ellipse">
            <a:avLst/>
          </a:prstGeom>
          <a:noFill/>
          <a:ln w="31750">
            <a:solidFill>
              <a:srgbClr val="0000FF"/>
            </a:solidFill>
            <a:round/>
            <a:headEnd/>
            <a:tailEnd/>
          </a:ln>
        </p:spPr>
        <p:txBody>
          <a:bodyPr wrap="none" anchor="ctr"/>
          <a:lstStyle/>
          <a:p>
            <a:pPr eaLnBrk="0" hangingPunct="0"/>
            <a:endParaRPr lang="pt-PT" dirty="0"/>
          </a:p>
        </p:txBody>
      </p:sp>
      <p:sp>
        <p:nvSpPr>
          <p:cNvPr id="67590" name="Oval 6"/>
          <p:cNvSpPr>
            <a:spLocks noChangeArrowheads="1"/>
          </p:cNvSpPr>
          <p:nvPr/>
        </p:nvSpPr>
        <p:spPr bwMode="auto">
          <a:xfrm>
            <a:off x="4724400" y="2438400"/>
            <a:ext cx="2133600" cy="2133600"/>
          </a:xfrm>
          <a:prstGeom prst="ellipse">
            <a:avLst/>
          </a:prstGeom>
          <a:noFill/>
          <a:ln w="31750">
            <a:solidFill>
              <a:schemeClr val="accent1"/>
            </a:solidFill>
            <a:round/>
            <a:headEnd/>
            <a:tailEnd/>
          </a:ln>
        </p:spPr>
        <p:txBody>
          <a:bodyPr wrap="none" anchor="ctr"/>
          <a:lstStyle/>
          <a:p>
            <a:pPr eaLnBrk="0" hangingPunct="0"/>
            <a:endParaRPr lang="pt-PT" dirty="0"/>
          </a:p>
        </p:txBody>
      </p:sp>
      <p:sp>
        <p:nvSpPr>
          <p:cNvPr id="67591" name="WordArt 7"/>
          <p:cNvSpPr>
            <a:spLocks noChangeArrowheads="1" noChangeShapeType="1" noTextEdit="1"/>
          </p:cNvSpPr>
          <p:nvPr/>
        </p:nvSpPr>
        <p:spPr bwMode="auto">
          <a:xfrm>
            <a:off x="3276600" y="838200"/>
            <a:ext cx="5029200" cy="3810000"/>
          </a:xfrm>
          <a:prstGeom prst="rect">
            <a:avLst/>
          </a:prstGeom>
        </p:spPr>
        <p:txBody>
          <a:bodyPr spcFirstLastPara="1" wrap="none" fromWordArt="1">
            <a:prstTxWarp prst="textArchUp">
              <a:avLst>
                <a:gd name="adj" fmla="val 10890420"/>
              </a:avLst>
            </a:prstTxWarp>
          </a:bodyPr>
          <a:lstStyle/>
          <a:p>
            <a:pPr algn="ctr"/>
            <a:r>
              <a:rPr lang="pt-PT" sz="3600" kern="10" dirty="0">
                <a:ln w="9525">
                  <a:solidFill>
                    <a:srgbClr val="000000"/>
                  </a:solidFill>
                  <a:round/>
                  <a:headEnd/>
                  <a:tailEnd/>
                </a:ln>
                <a:solidFill>
                  <a:srgbClr val="FF00FF"/>
                </a:solidFill>
                <a:latin typeface="Arial Black"/>
              </a:rPr>
              <a:t>Não Urgente &amp; Não Importante</a:t>
            </a:r>
          </a:p>
        </p:txBody>
      </p:sp>
      <p:sp>
        <p:nvSpPr>
          <p:cNvPr id="67592" name="WordArt 8"/>
          <p:cNvSpPr>
            <a:spLocks noChangeArrowheads="1" noChangeShapeType="1" noTextEdit="1"/>
          </p:cNvSpPr>
          <p:nvPr/>
        </p:nvSpPr>
        <p:spPr bwMode="auto">
          <a:xfrm>
            <a:off x="3733800" y="1524000"/>
            <a:ext cx="4114800" cy="3505200"/>
          </a:xfrm>
          <a:prstGeom prst="rect">
            <a:avLst/>
          </a:prstGeom>
        </p:spPr>
        <p:txBody>
          <a:bodyPr spcFirstLastPara="1" wrap="none" fromWordArt="1">
            <a:prstTxWarp prst="textArchUp">
              <a:avLst>
                <a:gd name="adj" fmla="val 11295556"/>
              </a:avLst>
            </a:prstTxWarp>
          </a:bodyPr>
          <a:lstStyle/>
          <a:p>
            <a:pPr algn="ctr"/>
            <a:r>
              <a:rPr lang="pt-PT" sz="3600" kern="10" dirty="0">
                <a:ln w="9525">
                  <a:solidFill>
                    <a:srgbClr val="000000"/>
                  </a:solidFill>
                  <a:round/>
                  <a:headEnd/>
                  <a:tailEnd/>
                </a:ln>
                <a:solidFill>
                  <a:srgbClr val="FF00FF"/>
                </a:solidFill>
                <a:latin typeface="Arial Black"/>
              </a:rPr>
              <a:t>Urgente &amp; Não Importante</a:t>
            </a:r>
          </a:p>
        </p:txBody>
      </p:sp>
      <p:sp>
        <p:nvSpPr>
          <p:cNvPr id="67593" name="WordArt 9"/>
          <p:cNvSpPr>
            <a:spLocks noChangeArrowheads="1" noChangeShapeType="1" noTextEdit="1"/>
          </p:cNvSpPr>
          <p:nvPr/>
        </p:nvSpPr>
        <p:spPr bwMode="auto">
          <a:xfrm>
            <a:off x="4343400" y="2209800"/>
            <a:ext cx="2819400" cy="2590800"/>
          </a:xfrm>
          <a:prstGeom prst="rect">
            <a:avLst/>
          </a:prstGeom>
        </p:spPr>
        <p:txBody>
          <a:bodyPr spcFirstLastPara="1" wrap="none" fromWordArt="1">
            <a:prstTxWarp prst="textArchUp">
              <a:avLst>
                <a:gd name="adj" fmla="val 11899748"/>
              </a:avLst>
            </a:prstTxWarp>
          </a:bodyPr>
          <a:lstStyle/>
          <a:p>
            <a:pPr algn="ctr"/>
            <a:r>
              <a:rPr lang="pt-PT" sz="3600" kern="10" dirty="0">
                <a:ln w="9525">
                  <a:solidFill>
                    <a:srgbClr val="000000"/>
                  </a:solidFill>
                  <a:round/>
                  <a:headEnd/>
                  <a:tailEnd/>
                </a:ln>
                <a:solidFill>
                  <a:srgbClr val="FF00FF"/>
                </a:solidFill>
                <a:latin typeface="Arial Black"/>
              </a:rPr>
              <a:t>Urgente &amp; Importante</a:t>
            </a:r>
          </a:p>
        </p:txBody>
      </p:sp>
      <p:sp>
        <p:nvSpPr>
          <p:cNvPr id="67594" name="WordArt 10"/>
          <p:cNvSpPr>
            <a:spLocks noChangeArrowheads="1" noChangeShapeType="1" noTextEdit="1"/>
          </p:cNvSpPr>
          <p:nvPr/>
        </p:nvSpPr>
        <p:spPr bwMode="auto">
          <a:xfrm>
            <a:off x="4876800" y="2743200"/>
            <a:ext cx="1828800" cy="7620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rgbClr val="FF00FF"/>
                </a:solidFill>
                <a:effectLst>
                  <a:outerShdw dist="35921" dir="2700000" algn="ctr" rotWithShape="0">
                    <a:srgbClr val="C0C0C0"/>
                  </a:outerShdw>
                </a:effectLst>
                <a:latin typeface="Impact"/>
              </a:rPr>
              <a:t>Não Urgente</a:t>
            </a:r>
          </a:p>
          <a:p>
            <a:pPr algn="ctr"/>
            <a:r>
              <a:rPr lang="pt-PT" sz="3600" kern="10" dirty="0">
                <a:ln w="9525">
                  <a:solidFill>
                    <a:srgbClr val="000000"/>
                  </a:solidFill>
                  <a:round/>
                  <a:headEnd/>
                  <a:tailEnd/>
                </a:ln>
                <a:solidFill>
                  <a:srgbClr val="FF00FF"/>
                </a:solidFill>
                <a:effectLst>
                  <a:outerShdw dist="35921" dir="2700000" algn="ctr" rotWithShape="0">
                    <a:srgbClr val="C0C0C0"/>
                  </a:outerShdw>
                </a:effectLst>
                <a:latin typeface="Impact"/>
              </a:rPr>
              <a:t>mas Importante</a:t>
            </a:r>
          </a:p>
        </p:txBody>
      </p:sp>
      <p:sp>
        <p:nvSpPr>
          <p:cNvPr id="67595" name="WordArt 11" descr="Narrow vertical"/>
          <p:cNvSpPr>
            <a:spLocks noChangeArrowheads="1" noChangeShapeType="1" noTextEdit="1"/>
          </p:cNvSpPr>
          <p:nvPr/>
        </p:nvSpPr>
        <p:spPr bwMode="auto">
          <a:xfrm>
            <a:off x="4333875" y="5486400"/>
            <a:ext cx="2752725" cy="931863"/>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Distracção</a:t>
            </a:r>
          </a:p>
        </p:txBody>
      </p:sp>
      <p:sp>
        <p:nvSpPr>
          <p:cNvPr id="67596" name="WordArt 12" descr="Narrow vertical"/>
          <p:cNvSpPr>
            <a:spLocks noChangeArrowheads="1" noChangeShapeType="1" noTextEdit="1"/>
          </p:cNvSpPr>
          <p:nvPr/>
        </p:nvSpPr>
        <p:spPr bwMode="auto">
          <a:xfrm>
            <a:off x="4724400" y="5011738"/>
            <a:ext cx="2057400" cy="779462"/>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Ilusão</a:t>
            </a:r>
          </a:p>
        </p:txBody>
      </p:sp>
      <p:sp>
        <p:nvSpPr>
          <p:cNvPr id="67597" name="WordArt 13" descr="Narrow vertical"/>
          <p:cNvSpPr>
            <a:spLocks noChangeArrowheads="1" noChangeShapeType="1" noTextEdit="1"/>
          </p:cNvSpPr>
          <p:nvPr/>
        </p:nvSpPr>
        <p:spPr bwMode="auto">
          <a:xfrm>
            <a:off x="4876800" y="4343400"/>
            <a:ext cx="1828800" cy="779463"/>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Resposta</a:t>
            </a:r>
          </a:p>
        </p:txBody>
      </p:sp>
      <p:sp>
        <p:nvSpPr>
          <p:cNvPr id="67598" name="WordArt 14" descr="Narrow vertical"/>
          <p:cNvSpPr>
            <a:spLocks noChangeArrowheads="1" noChangeShapeType="1" noTextEdit="1"/>
          </p:cNvSpPr>
          <p:nvPr/>
        </p:nvSpPr>
        <p:spPr bwMode="auto">
          <a:xfrm>
            <a:off x="5105400" y="3581400"/>
            <a:ext cx="1219200" cy="703263"/>
          </a:xfrm>
          <a:prstGeom prst="rect">
            <a:avLst/>
          </a:prstGeom>
        </p:spPr>
        <p:txBody>
          <a:bodyPr wrap="none" fromWordArt="1">
            <a:prstTxWarp prst="textCanDown">
              <a:avLst>
                <a:gd name="adj" fmla="val 0"/>
              </a:avLst>
            </a:prstTxWarp>
          </a:bodyPr>
          <a:lstStyle/>
          <a:p>
            <a:pPr algn="ctr"/>
            <a:r>
              <a:rPr lang="pt-PT" sz="3600" kern="10" dirty="0">
                <a:ln w="12700">
                  <a:solidFill>
                    <a:srgbClr val="000000"/>
                  </a:solidFill>
                  <a:round/>
                  <a:headEnd/>
                  <a:tailEnd/>
                </a:ln>
                <a:pattFill prst="dashHorz">
                  <a:fgClr>
                    <a:srgbClr val="808080"/>
                  </a:fgClr>
                  <a:bgClr>
                    <a:srgbClr val="FF5050"/>
                  </a:bgClr>
                </a:pattFill>
                <a:effectLst>
                  <a:outerShdw dist="45791" dir="2021404" algn="ctr" rotWithShape="0">
                    <a:srgbClr val="808080"/>
                  </a:outerShdw>
                </a:effectLst>
                <a:latin typeface="Arial Black"/>
              </a:rPr>
              <a:t>ZONA</a:t>
            </a:r>
          </a:p>
        </p:txBody>
      </p:sp>
      <p:sp>
        <p:nvSpPr>
          <p:cNvPr id="21519" name="TextBox 1"/>
          <p:cNvSpPr txBox="1">
            <a:spLocks noChangeArrowheads="1"/>
          </p:cNvSpPr>
          <p:nvPr/>
        </p:nvSpPr>
        <p:spPr bwMode="auto">
          <a:xfrm>
            <a:off x="5753100" y="6458405"/>
            <a:ext cx="2595562" cy="369887"/>
          </a:xfrm>
          <a:prstGeom prst="rect">
            <a:avLst/>
          </a:prstGeom>
          <a:noFill/>
          <a:ln w="9525">
            <a:noFill/>
            <a:miter lim="800000"/>
            <a:headEnd/>
            <a:tailEnd/>
          </a:ln>
        </p:spPr>
        <p:txBody>
          <a:bodyPr wrap="none">
            <a:spAutoFit/>
          </a:bodyPr>
          <a:lstStyle/>
          <a:p>
            <a:r>
              <a:rPr lang="pt-PT" dirty="0"/>
              <a:t>Copyright  ActionCoach</a:t>
            </a:r>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11</a:t>
            </a:fld>
            <a:endParaRPr lang="pt-PT"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dissolve">
                                      <p:cBhvr>
                                        <p:cTn id="7" dur="500"/>
                                        <p:tgtEl>
                                          <p:spTgt spid="67587"/>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7588"/>
                                        </p:tgtEl>
                                        <p:attrNameLst>
                                          <p:attrName>style.visibility</p:attrName>
                                        </p:attrNameLst>
                                      </p:cBhvr>
                                      <p:to>
                                        <p:strVal val="visible"/>
                                      </p:to>
                                    </p:set>
                                    <p:animEffect transition="in" filter="dissolve">
                                      <p:cBhvr>
                                        <p:cTn id="11" dur="500"/>
                                        <p:tgtEl>
                                          <p:spTgt spid="67588"/>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7589"/>
                                        </p:tgtEl>
                                        <p:attrNameLst>
                                          <p:attrName>style.visibility</p:attrName>
                                        </p:attrNameLst>
                                      </p:cBhvr>
                                      <p:to>
                                        <p:strVal val="visible"/>
                                      </p:to>
                                    </p:set>
                                    <p:animEffect transition="in" filter="dissolve">
                                      <p:cBhvr>
                                        <p:cTn id="15" dur="500"/>
                                        <p:tgtEl>
                                          <p:spTgt spid="67589"/>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67590"/>
                                        </p:tgtEl>
                                        <p:attrNameLst>
                                          <p:attrName>style.visibility</p:attrName>
                                        </p:attrNameLst>
                                      </p:cBhvr>
                                      <p:to>
                                        <p:strVal val="visible"/>
                                      </p:to>
                                    </p:set>
                                    <p:animEffect transition="in" filter="dissolve">
                                      <p:cBhvr>
                                        <p:cTn id="19" dur="500"/>
                                        <p:tgtEl>
                                          <p:spTgt spid="6759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4" presetClass="entr" presetSubtype="0" fill="hold" grpId="0" nodeType="clickEffect">
                                  <p:stCondLst>
                                    <p:cond delay="0"/>
                                  </p:stCondLst>
                                  <p:childTnLst>
                                    <p:set>
                                      <p:cBhvr>
                                        <p:cTn id="23" dur="1" fill="hold">
                                          <p:stCondLst>
                                            <p:cond delay="499"/>
                                          </p:stCondLst>
                                        </p:cTn>
                                        <p:tgtEl>
                                          <p:spTgt spid="67591"/>
                                        </p:tgtEl>
                                        <p:attrNameLst>
                                          <p:attrName>style.visibility</p:attrName>
                                        </p:attrNameLst>
                                      </p:cBhvr>
                                      <p:to>
                                        <p:strVal val="visible"/>
                                      </p:to>
                                    </p:set>
                                    <p:anim to="" calcmode="lin" valueType="num">
                                      <p:cBhvr>
                                        <p:cTn id="24" dur="1" fill="hold"/>
                                        <p:tgtEl>
                                          <p:spTgt spid="67591"/>
                                        </p:tgtEl>
                                        <p:attrNameLst>
                                          <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4" presetClass="entr" presetSubtype="0" fill="hold" grpId="0" nodeType="clickEffect">
                                  <p:stCondLst>
                                    <p:cond delay="0"/>
                                  </p:stCondLst>
                                  <p:childTnLst>
                                    <p:set>
                                      <p:cBhvr>
                                        <p:cTn id="28" dur="1" fill="hold">
                                          <p:stCondLst>
                                            <p:cond delay="499"/>
                                          </p:stCondLst>
                                        </p:cTn>
                                        <p:tgtEl>
                                          <p:spTgt spid="67595"/>
                                        </p:tgtEl>
                                        <p:attrNameLst>
                                          <p:attrName>style.visibility</p:attrName>
                                        </p:attrNameLst>
                                      </p:cBhvr>
                                      <p:to>
                                        <p:strVal val="visible"/>
                                      </p:to>
                                    </p:set>
                                    <p:anim to="" calcmode="lin" valueType="num">
                                      <p:cBhvr>
                                        <p:cTn id="29" dur="1" fill="hold"/>
                                        <p:tgtEl>
                                          <p:spTgt spid="67595"/>
                                        </p:tgtEl>
                                        <p:attrNameLst>
                                          <p:attrName/>
                                        </p:attrNameLst>
                                      </p:cBhvr>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4" presetClass="entr" presetSubtype="0" fill="hold" grpId="0" nodeType="clickEffect">
                                  <p:stCondLst>
                                    <p:cond delay="0"/>
                                  </p:stCondLst>
                                  <p:childTnLst>
                                    <p:set>
                                      <p:cBhvr>
                                        <p:cTn id="33" dur="1" fill="hold">
                                          <p:stCondLst>
                                            <p:cond delay="499"/>
                                          </p:stCondLst>
                                        </p:cTn>
                                        <p:tgtEl>
                                          <p:spTgt spid="67592"/>
                                        </p:tgtEl>
                                        <p:attrNameLst>
                                          <p:attrName>style.visibility</p:attrName>
                                        </p:attrNameLst>
                                      </p:cBhvr>
                                      <p:to>
                                        <p:strVal val="visible"/>
                                      </p:to>
                                    </p:set>
                                    <p:anim to="" calcmode="lin" valueType="num">
                                      <p:cBhvr>
                                        <p:cTn id="34" dur="1" fill="hold"/>
                                        <p:tgtEl>
                                          <p:spTgt spid="67592"/>
                                        </p:tgtEl>
                                        <p:attrNameLst>
                                          <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4" presetClass="entr" presetSubtype="0" fill="hold" grpId="0" nodeType="clickEffect">
                                  <p:stCondLst>
                                    <p:cond delay="0"/>
                                  </p:stCondLst>
                                  <p:childTnLst>
                                    <p:set>
                                      <p:cBhvr>
                                        <p:cTn id="38" dur="1" fill="hold">
                                          <p:stCondLst>
                                            <p:cond delay="499"/>
                                          </p:stCondLst>
                                        </p:cTn>
                                        <p:tgtEl>
                                          <p:spTgt spid="67596"/>
                                        </p:tgtEl>
                                        <p:attrNameLst>
                                          <p:attrName>style.visibility</p:attrName>
                                        </p:attrNameLst>
                                      </p:cBhvr>
                                      <p:to>
                                        <p:strVal val="visible"/>
                                      </p:to>
                                    </p:set>
                                    <p:anim to="" calcmode="lin" valueType="num">
                                      <p:cBhvr>
                                        <p:cTn id="39" dur="1" fill="hold"/>
                                        <p:tgtEl>
                                          <p:spTgt spid="67596"/>
                                        </p:tgtEl>
                                        <p:attrNameLst>
                                          <p:attrName/>
                                        </p:attrNameLst>
                                      </p:cBhvr>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4" presetClass="entr" presetSubtype="0" fill="hold" grpId="0" nodeType="clickEffect">
                                  <p:stCondLst>
                                    <p:cond delay="0"/>
                                  </p:stCondLst>
                                  <p:childTnLst>
                                    <p:set>
                                      <p:cBhvr>
                                        <p:cTn id="43" dur="1" fill="hold">
                                          <p:stCondLst>
                                            <p:cond delay="499"/>
                                          </p:stCondLst>
                                        </p:cTn>
                                        <p:tgtEl>
                                          <p:spTgt spid="67593"/>
                                        </p:tgtEl>
                                        <p:attrNameLst>
                                          <p:attrName>style.visibility</p:attrName>
                                        </p:attrNameLst>
                                      </p:cBhvr>
                                      <p:to>
                                        <p:strVal val="visible"/>
                                      </p:to>
                                    </p:set>
                                    <p:anim to="" calcmode="lin" valueType="num">
                                      <p:cBhvr>
                                        <p:cTn id="44" dur="1" fill="hold"/>
                                        <p:tgtEl>
                                          <p:spTgt spid="67593"/>
                                        </p:tgtEl>
                                        <p:attrNameLst>
                                          <p:attrName/>
                                        </p:attrNameLst>
                                      </p:cBhvr>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4" presetClass="entr" presetSubtype="0" fill="hold" grpId="0" nodeType="clickEffect">
                                  <p:stCondLst>
                                    <p:cond delay="0"/>
                                  </p:stCondLst>
                                  <p:childTnLst>
                                    <p:set>
                                      <p:cBhvr>
                                        <p:cTn id="48" dur="1" fill="hold">
                                          <p:stCondLst>
                                            <p:cond delay="499"/>
                                          </p:stCondLst>
                                        </p:cTn>
                                        <p:tgtEl>
                                          <p:spTgt spid="67597"/>
                                        </p:tgtEl>
                                        <p:attrNameLst>
                                          <p:attrName>style.visibility</p:attrName>
                                        </p:attrNameLst>
                                      </p:cBhvr>
                                      <p:to>
                                        <p:strVal val="visible"/>
                                      </p:to>
                                    </p:set>
                                    <p:anim to="" calcmode="lin" valueType="num">
                                      <p:cBhvr>
                                        <p:cTn id="49" dur="1" fill="hold"/>
                                        <p:tgtEl>
                                          <p:spTgt spid="67597"/>
                                        </p:tgtEl>
                                        <p:attrNameLst>
                                          <p:attrName/>
                                        </p:attrNameLst>
                                      </p:cBhvr>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4" presetClass="entr" presetSubtype="0" fill="hold" grpId="0" nodeType="clickEffect">
                                  <p:stCondLst>
                                    <p:cond delay="0"/>
                                  </p:stCondLst>
                                  <p:childTnLst>
                                    <p:set>
                                      <p:cBhvr>
                                        <p:cTn id="53" dur="1" fill="hold">
                                          <p:stCondLst>
                                            <p:cond delay="499"/>
                                          </p:stCondLst>
                                        </p:cTn>
                                        <p:tgtEl>
                                          <p:spTgt spid="67594"/>
                                        </p:tgtEl>
                                        <p:attrNameLst>
                                          <p:attrName>style.visibility</p:attrName>
                                        </p:attrNameLst>
                                      </p:cBhvr>
                                      <p:to>
                                        <p:strVal val="visible"/>
                                      </p:to>
                                    </p:set>
                                    <p:anim to="" calcmode="lin" valueType="num">
                                      <p:cBhvr>
                                        <p:cTn id="54" dur="1" fill="hold"/>
                                        <p:tgtEl>
                                          <p:spTgt spid="67594"/>
                                        </p:tgtEl>
                                        <p:attrNameLst>
                                          <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4" presetClass="entr" presetSubtype="0" fill="hold" grpId="0" nodeType="clickEffect">
                                  <p:stCondLst>
                                    <p:cond delay="0"/>
                                  </p:stCondLst>
                                  <p:childTnLst>
                                    <p:set>
                                      <p:cBhvr>
                                        <p:cTn id="58" dur="1" fill="hold">
                                          <p:stCondLst>
                                            <p:cond delay="499"/>
                                          </p:stCondLst>
                                        </p:cTn>
                                        <p:tgtEl>
                                          <p:spTgt spid="67598"/>
                                        </p:tgtEl>
                                        <p:attrNameLst>
                                          <p:attrName>style.visibility</p:attrName>
                                        </p:attrNameLst>
                                      </p:cBhvr>
                                      <p:to>
                                        <p:strVal val="visible"/>
                                      </p:to>
                                    </p:set>
                                    <p:anim to="" calcmode="lin" valueType="num">
                                      <p:cBhvr>
                                        <p:cTn id="59" dur="1" fill="hold"/>
                                        <p:tgtEl>
                                          <p:spTgt spid="6759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p:bldP spid="67588" grpId="0" animBg="1"/>
      <p:bldP spid="67589" grpId="0" animBg="1"/>
      <p:bldP spid="67590" grpId="0" animBg="1"/>
      <p:bldP spid="67591" grpId="0" animBg="1"/>
      <p:bldP spid="67592" grpId="0" animBg="1"/>
      <p:bldP spid="67593" grpId="0" animBg="1"/>
      <p:bldP spid="67594" grpId="0" animBg="1"/>
      <p:bldP spid="67595" grpId="0" animBg="1"/>
      <p:bldP spid="67596" grpId="0" animBg="1"/>
      <p:bldP spid="67597" grpId="0" animBg="1"/>
      <p:bldP spid="6759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52400" y="0"/>
            <a:ext cx="4267200" cy="1143000"/>
          </a:xfrm>
        </p:spPr>
        <p:txBody>
          <a:bodyPr/>
          <a:lstStyle/>
          <a:p>
            <a:pPr algn="l" eaLnBrk="1" hangingPunct="1">
              <a:defRPr/>
            </a:pPr>
            <a:r>
              <a:rPr lang="pt-PT" sz="4000" b="1" dirty="0" smtClean="0">
                <a:solidFill>
                  <a:srgbClr val="FF6600"/>
                </a:solidFill>
                <a:effectLst>
                  <a:outerShdw blurRad="38100" dist="38100" dir="2700000" algn="tl">
                    <a:srgbClr val="000000"/>
                  </a:outerShdw>
                </a:effectLst>
              </a:rPr>
              <a:t>Alvo Temporal...</a:t>
            </a:r>
          </a:p>
        </p:txBody>
      </p:sp>
      <p:sp>
        <p:nvSpPr>
          <p:cNvPr id="69635" name="Oval 3"/>
          <p:cNvSpPr>
            <a:spLocks noChangeArrowheads="1"/>
          </p:cNvSpPr>
          <p:nvPr/>
        </p:nvSpPr>
        <p:spPr bwMode="auto">
          <a:xfrm>
            <a:off x="2667000" y="381000"/>
            <a:ext cx="6172200" cy="6172200"/>
          </a:xfrm>
          <a:prstGeom prst="ellipse">
            <a:avLst/>
          </a:prstGeom>
          <a:solidFill>
            <a:srgbClr val="FF9900"/>
          </a:solidFill>
          <a:ln w="63500">
            <a:solidFill>
              <a:srgbClr val="0000FF"/>
            </a:solidFill>
            <a:round/>
            <a:headEnd/>
            <a:tailEnd/>
          </a:ln>
        </p:spPr>
        <p:txBody>
          <a:bodyPr wrap="none" anchor="ctr"/>
          <a:lstStyle/>
          <a:p>
            <a:pPr eaLnBrk="0" hangingPunct="0"/>
            <a:endParaRPr lang="pt-PT" dirty="0"/>
          </a:p>
        </p:txBody>
      </p:sp>
      <p:sp>
        <p:nvSpPr>
          <p:cNvPr id="69636" name="Oval 4"/>
          <p:cNvSpPr>
            <a:spLocks noChangeArrowheads="1"/>
          </p:cNvSpPr>
          <p:nvPr/>
        </p:nvSpPr>
        <p:spPr bwMode="auto">
          <a:xfrm>
            <a:off x="3352800" y="1066800"/>
            <a:ext cx="4802188" cy="4800600"/>
          </a:xfrm>
          <a:prstGeom prst="ellipse">
            <a:avLst/>
          </a:prstGeom>
          <a:noFill/>
          <a:ln w="31750">
            <a:solidFill>
              <a:srgbClr val="0000FF"/>
            </a:solidFill>
            <a:round/>
            <a:headEnd/>
            <a:tailEnd/>
          </a:ln>
        </p:spPr>
        <p:txBody>
          <a:bodyPr wrap="none" anchor="ctr"/>
          <a:lstStyle/>
          <a:p>
            <a:pPr eaLnBrk="0" hangingPunct="0"/>
            <a:endParaRPr lang="pt-PT" dirty="0"/>
          </a:p>
        </p:txBody>
      </p:sp>
      <p:sp>
        <p:nvSpPr>
          <p:cNvPr id="69637" name="Oval 5"/>
          <p:cNvSpPr>
            <a:spLocks noChangeArrowheads="1"/>
          </p:cNvSpPr>
          <p:nvPr/>
        </p:nvSpPr>
        <p:spPr bwMode="auto">
          <a:xfrm>
            <a:off x="4038600" y="1752600"/>
            <a:ext cx="3508375" cy="3508375"/>
          </a:xfrm>
          <a:prstGeom prst="ellipse">
            <a:avLst/>
          </a:prstGeom>
          <a:noFill/>
          <a:ln w="31750">
            <a:solidFill>
              <a:srgbClr val="0000FF"/>
            </a:solidFill>
            <a:round/>
            <a:headEnd/>
            <a:tailEnd/>
          </a:ln>
        </p:spPr>
        <p:txBody>
          <a:bodyPr wrap="none" anchor="ctr"/>
          <a:lstStyle/>
          <a:p>
            <a:pPr eaLnBrk="0" hangingPunct="0"/>
            <a:endParaRPr lang="pt-PT" dirty="0"/>
          </a:p>
        </p:txBody>
      </p:sp>
      <p:sp>
        <p:nvSpPr>
          <p:cNvPr id="69638" name="Oval 6"/>
          <p:cNvSpPr>
            <a:spLocks noChangeArrowheads="1"/>
          </p:cNvSpPr>
          <p:nvPr/>
        </p:nvSpPr>
        <p:spPr bwMode="auto">
          <a:xfrm>
            <a:off x="4724400" y="2438400"/>
            <a:ext cx="2133600" cy="2133600"/>
          </a:xfrm>
          <a:prstGeom prst="ellipse">
            <a:avLst/>
          </a:prstGeom>
          <a:noFill/>
          <a:ln w="31750">
            <a:solidFill>
              <a:srgbClr val="0000FF"/>
            </a:solidFill>
            <a:round/>
            <a:headEnd/>
            <a:tailEnd/>
          </a:ln>
        </p:spPr>
        <p:txBody>
          <a:bodyPr wrap="none" anchor="ctr"/>
          <a:lstStyle/>
          <a:p>
            <a:pPr eaLnBrk="0" hangingPunct="0"/>
            <a:endParaRPr lang="pt-PT" dirty="0"/>
          </a:p>
        </p:txBody>
      </p:sp>
      <p:sp>
        <p:nvSpPr>
          <p:cNvPr id="22535" name="WordArt 7"/>
          <p:cNvSpPr>
            <a:spLocks noChangeArrowheads="1" noChangeShapeType="1" noTextEdit="1"/>
          </p:cNvSpPr>
          <p:nvPr/>
        </p:nvSpPr>
        <p:spPr bwMode="auto">
          <a:xfrm>
            <a:off x="3276600" y="838200"/>
            <a:ext cx="5029200" cy="3810000"/>
          </a:xfrm>
          <a:prstGeom prst="rect">
            <a:avLst/>
          </a:prstGeom>
        </p:spPr>
        <p:txBody>
          <a:bodyPr spcFirstLastPara="1" wrap="none" fromWordArt="1">
            <a:prstTxWarp prst="textArchUp">
              <a:avLst>
                <a:gd name="adj" fmla="val 10890420"/>
              </a:avLst>
            </a:prstTxWarp>
          </a:bodyPr>
          <a:lstStyle/>
          <a:p>
            <a:pPr algn="ctr"/>
            <a:r>
              <a:rPr lang="pt-PT" sz="3600" kern="10" dirty="0">
                <a:ln w="9525">
                  <a:solidFill>
                    <a:srgbClr val="000000"/>
                  </a:solidFill>
                  <a:round/>
                  <a:headEnd/>
                  <a:tailEnd/>
                </a:ln>
                <a:solidFill>
                  <a:srgbClr val="FF00FF"/>
                </a:solidFill>
                <a:latin typeface="Arial Black"/>
              </a:rPr>
              <a:t>Não Urgente &amp; Não Importante</a:t>
            </a:r>
          </a:p>
        </p:txBody>
      </p:sp>
      <p:sp>
        <p:nvSpPr>
          <p:cNvPr id="22536" name="WordArt 8"/>
          <p:cNvSpPr>
            <a:spLocks noChangeArrowheads="1" noChangeShapeType="1" noTextEdit="1"/>
          </p:cNvSpPr>
          <p:nvPr/>
        </p:nvSpPr>
        <p:spPr bwMode="auto">
          <a:xfrm>
            <a:off x="3733800" y="1524000"/>
            <a:ext cx="4114800" cy="3505200"/>
          </a:xfrm>
          <a:prstGeom prst="rect">
            <a:avLst/>
          </a:prstGeom>
        </p:spPr>
        <p:txBody>
          <a:bodyPr spcFirstLastPara="1" wrap="none" fromWordArt="1">
            <a:prstTxWarp prst="textArchUp">
              <a:avLst>
                <a:gd name="adj" fmla="val 11295556"/>
              </a:avLst>
            </a:prstTxWarp>
          </a:bodyPr>
          <a:lstStyle/>
          <a:p>
            <a:pPr algn="ctr"/>
            <a:r>
              <a:rPr lang="pt-PT" sz="3600" kern="10" dirty="0">
                <a:ln w="9525">
                  <a:solidFill>
                    <a:srgbClr val="000000"/>
                  </a:solidFill>
                  <a:round/>
                  <a:headEnd/>
                  <a:tailEnd/>
                </a:ln>
                <a:solidFill>
                  <a:srgbClr val="FF00FF"/>
                </a:solidFill>
                <a:latin typeface="Arial Black"/>
              </a:rPr>
              <a:t>Urgente &amp; Não Importante</a:t>
            </a:r>
          </a:p>
        </p:txBody>
      </p:sp>
      <p:sp>
        <p:nvSpPr>
          <p:cNvPr id="22537" name="WordArt 9"/>
          <p:cNvSpPr>
            <a:spLocks noChangeArrowheads="1" noChangeShapeType="1" noTextEdit="1"/>
          </p:cNvSpPr>
          <p:nvPr/>
        </p:nvSpPr>
        <p:spPr bwMode="auto">
          <a:xfrm>
            <a:off x="4343400" y="2209800"/>
            <a:ext cx="2819400" cy="2590800"/>
          </a:xfrm>
          <a:prstGeom prst="rect">
            <a:avLst/>
          </a:prstGeom>
        </p:spPr>
        <p:txBody>
          <a:bodyPr spcFirstLastPara="1" wrap="none" fromWordArt="1">
            <a:prstTxWarp prst="textArchUp">
              <a:avLst>
                <a:gd name="adj" fmla="val 11899748"/>
              </a:avLst>
            </a:prstTxWarp>
          </a:bodyPr>
          <a:lstStyle/>
          <a:p>
            <a:pPr algn="ctr"/>
            <a:r>
              <a:rPr lang="pt-PT" sz="3600" kern="10" dirty="0">
                <a:ln w="9525">
                  <a:solidFill>
                    <a:srgbClr val="000000"/>
                  </a:solidFill>
                  <a:round/>
                  <a:headEnd/>
                  <a:tailEnd/>
                </a:ln>
                <a:solidFill>
                  <a:srgbClr val="FF00FF"/>
                </a:solidFill>
                <a:latin typeface="Arial Black"/>
              </a:rPr>
              <a:t>Urgente &amp; Importante</a:t>
            </a:r>
          </a:p>
        </p:txBody>
      </p:sp>
      <p:sp>
        <p:nvSpPr>
          <p:cNvPr id="22538" name="WordArt 10"/>
          <p:cNvSpPr>
            <a:spLocks noChangeArrowheads="1" noChangeShapeType="1" noTextEdit="1"/>
          </p:cNvSpPr>
          <p:nvPr/>
        </p:nvSpPr>
        <p:spPr bwMode="auto">
          <a:xfrm>
            <a:off x="4876800" y="2743200"/>
            <a:ext cx="1828800" cy="7620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rgbClr val="FF00FF"/>
                </a:solidFill>
                <a:effectLst>
                  <a:outerShdw dist="35921" dir="2700000" algn="ctr" rotWithShape="0">
                    <a:srgbClr val="C0C0C0"/>
                  </a:outerShdw>
                </a:effectLst>
                <a:latin typeface="Impact"/>
              </a:rPr>
              <a:t>Não Urgente</a:t>
            </a:r>
          </a:p>
          <a:p>
            <a:pPr algn="ctr"/>
            <a:r>
              <a:rPr lang="pt-PT" sz="3600" kern="10" dirty="0">
                <a:ln w="9525">
                  <a:solidFill>
                    <a:srgbClr val="000000"/>
                  </a:solidFill>
                  <a:round/>
                  <a:headEnd/>
                  <a:tailEnd/>
                </a:ln>
                <a:solidFill>
                  <a:srgbClr val="FF00FF"/>
                </a:solidFill>
                <a:effectLst>
                  <a:outerShdw dist="35921" dir="2700000" algn="ctr" rotWithShape="0">
                    <a:srgbClr val="C0C0C0"/>
                  </a:outerShdw>
                </a:effectLst>
                <a:latin typeface="Impact"/>
              </a:rPr>
              <a:t>mas Importante</a:t>
            </a:r>
          </a:p>
        </p:txBody>
      </p:sp>
      <p:sp>
        <p:nvSpPr>
          <p:cNvPr id="22539" name="WordArt 11" descr="Narrow vertical"/>
          <p:cNvSpPr>
            <a:spLocks noChangeArrowheads="1" noChangeShapeType="1" noTextEdit="1"/>
          </p:cNvSpPr>
          <p:nvPr/>
        </p:nvSpPr>
        <p:spPr bwMode="auto">
          <a:xfrm>
            <a:off x="4333875" y="5486400"/>
            <a:ext cx="2752725" cy="931863"/>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Distracção</a:t>
            </a:r>
          </a:p>
        </p:txBody>
      </p:sp>
      <p:sp>
        <p:nvSpPr>
          <p:cNvPr id="22540" name="WordArt 12" descr="Narrow vertical"/>
          <p:cNvSpPr>
            <a:spLocks noChangeArrowheads="1" noChangeShapeType="1" noTextEdit="1"/>
          </p:cNvSpPr>
          <p:nvPr/>
        </p:nvSpPr>
        <p:spPr bwMode="auto">
          <a:xfrm>
            <a:off x="4724400" y="5011738"/>
            <a:ext cx="2057400" cy="779462"/>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Ilusão</a:t>
            </a:r>
          </a:p>
        </p:txBody>
      </p:sp>
      <p:sp>
        <p:nvSpPr>
          <p:cNvPr id="22541" name="WordArt 13" descr="Narrow vertical"/>
          <p:cNvSpPr>
            <a:spLocks noChangeArrowheads="1" noChangeShapeType="1" noTextEdit="1"/>
          </p:cNvSpPr>
          <p:nvPr/>
        </p:nvSpPr>
        <p:spPr bwMode="auto">
          <a:xfrm>
            <a:off x="4876800" y="4343400"/>
            <a:ext cx="1828800" cy="779463"/>
          </a:xfrm>
          <a:prstGeom prst="rect">
            <a:avLst/>
          </a:prstGeom>
        </p:spPr>
        <p:txBody>
          <a:bodyPr wrap="none" fromWordArt="1">
            <a:prstTxWarp prst="textCanDown">
              <a:avLst>
                <a:gd name="adj" fmla="val 33333"/>
              </a:avLst>
            </a:prstTxWarp>
          </a:bodyPr>
          <a:lstStyle/>
          <a:p>
            <a:pPr algn="ctr"/>
            <a:r>
              <a:rPr lang="pt-PT" sz="3600" kern="10" dirty="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Resposta</a:t>
            </a:r>
          </a:p>
        </p:txBody>
      </p:sp>
      <p:sp>
        <p:nvSpPr>
          <p:cNvPr id="22542" name="WordArt 14" descr="Narrow vertical"/>
          <p:cNvSpPr>
            <a:spLocks noChangeArrowheads="1" noChangeShapeType="1" noTextEdit="1"/>
          </p:cNvSpPr>
          <p:nvPr/>
        </p:nvSpPr>
        <p:spPr bwMode="auto">
          <a:xfrm>
            <a:off x="5105400" y="3581400"/>
            <a:ext cx="1219200" cy="703263"/>
          </a:xfrm>
          <a:prstGeom prst="rect">
            <a:avLst/>
          </a:prstGeom>
        </p:spPr>
        <p:txBody>
          <a:bodyPr wrap="none" fromWordArt="1">
            <a:prstTxWarp prst="textCanDown">
              <a:avLst>
                <a:gd name="adj" fmla="val 0"/>
              </a:avLst>
            </a:prstTxWarp>
          </a:bodyPr>
          <a:lstStyle/>
          <a:p>
            <a:pPr algn="ctr"/>
            <a:r>
              <a:rPr lang="pt-PT" sz="3600" kern="10" dirty="0">
                <a:ln w="12700">
                  <a:solidFill>
                    <a:srgbClr val="000000"/>
                  </a:solidFill>
                  <a:round/>
                  <a:headEnd/>
                  <a:tailEnd/>
                </a:ln>
                <a:pattFill prst="dashHorz">
                  <a:fgClr>
                    <a:srgbClr val="808080"/>
                  </a:fgClr>
                  <a:bgClr>
                    <a:srgbClr val="FF5050"/>
                  </a:bgClr>
                </a:pattFill>
                <a:effectLst>
                  <a:outerShdw dist="45791" dir="2021404" algn="ctr" rotWithShape="0">
                    <a:srgbClr val="808080"/>
                  </a:outerShdw>
                </a:effectLst>
                <a:latin typeface="Arial Black"/>
              </a:rPr>
              <a:t>ZONA</a:t>
            </a:r>
          </a:p>
        </p:txBody>
      </p:sp>
      <p:sp>
        <p:nvSpPr>
          <p:cNvPr id="22543" name="WordArt 15"/>
          <p:cNvSpPr>
            <a:spLocks noChangeArrowheads="1" noChangeShapeType="1" noTextEdit="1"/>
          </p:cNvSpPr>
          <p:nvPr/>
        </p:nvSpPr>
        <p:spPr bwMode="auto">
          <a:xfrm>
            <a:off x="381000" y="3886200"/>
            <a:ext cx="1838325" cy="2714625"/>
          </a:xfrm>
          <a:prstGeom prst="rect">
            <a:avLst/>
          </a:prstGeom>
        </p:spPr>
        <p:txBody>
          <a:bodyPr wrap="none" fromWordArt="1">
            <a:prstTxWarp prst="textSlantUp">
              <a:avLst>
                <a:gd name="adj" fmla="val 21481"/>
              </a:avLst>
            </a:prstTxWarp>
          </a:bodyPr>
          <a:lstStyle/>
          <a:p>
            <a:pPr algn="ctr"/>
            <a:r>
              <a:rPr lang="pt-PT" sz="3600" kern="10" dirty="0">
                <a:ln w="9525">
                  <a:solidFill>
                    <a:srgbClr val="CC99FF"/>
                  </a:solidFill>
                  <a:round/>
                  <a:headEnd/>
                  <a:tailEnd/>
                </a:ln>
                <a:solidFill>
                  <a:srgbClr val="FF6600"/>
                </a:solidFill>
                <a:effectLst>
                  <a:outerShdw dist="53882" dir="2700000" algn="ctr" rotWithShape="0">
                    <a:srgbClr val="9999FF">
                      <a:alpha val="79999"/>
                    </a:srgbClr>
                  </a:outerShdw>
                </a:effectLst>
                <a:latin typeface="Impact"/>
              </a:rPr>
              <a:t>Trabalhar </a:t>
            </a:r>
          </a:p>
          <a:p>
            <a:pPr algn="ctr"/>
            <a:r>
              <a:rPr lang="pt-PT" sz="3600" kern="10" dirty="0">
                <a:ln w="9525">
                  <a:solidFill>
                    <a:srgbClr val="CC99FF"/>
                  </a:solidFill>
                  <a:round/>
                  <a:headEnd/>
                  <a:tailEnd/>
                </a:ln>
                <a:solidFill>
                  <a:srgbClr val="FF6600"/>
                </a:solidFill>
                <a:effectLst>
                  <a:outerShdw dist="53882" dir="2700000" algn="ctr" rotWithShape="0">
                    <a:srgbClr val="9999FF">
                      <a:alpha val="79999"/>
                    </a:srgbClr>
                  </a:outerShdw>
                </a:effectLst>
                <a:latin typeface="Impact"/>
              </a:rPr>
              <a:t>"A" sua </a:t>
            </a:r>
          </a:p>
          <a:p>
            <a:pPr algn="ctr"/>
            <a:r>
              <a:rPr lang="pt-PT" sz="3600" kern="10" dirty="0">
                <a:ln w="9525">
                  <a:solidFill>
                    <a:srgbClr val="CC99FF"/>
                  </a:solidFill>
                  <a:round/>
                  <a:headEnd/>
                  <a:tailEnd/>
                </a:ln>
                <a:solidFill>
                  <a:srgbClr val="FF6600"/>
                </a:solidFill>
                <a:effectLst>
                  <a:outerShdw dist="53882" dir="2700000" algn="ctr" rotWithShape="0">
                    <a:srgbClr val="9999FF">
                      <a:alpha val="79999"/>
                    </a:srgbClr>
                  </a:outerShdw>
                </a:effectLst>
                <a:latin typeface="Impact"/>
              </a:rPr>
              <a:t>actividade</a:t>
            </a:r>
          </a:p>
        </p:txBody>
      </p:sp>
      <p:sp>
        <p:nvSpPr>
          <p:cNvPr id="22544" name="Line 16"/>
          <p:cNvSpPr>
            <a:spLocks noChangeShapeType="1"/>
          </p:cNvSpPr>
          <p:nvPr/>
        </p:nvSpPr>
        <p:spPr bwMode="auto">
          <a:xfrm flipV="1">
            <a:off x="2286000" y="3733800"/>
            <a:ext cx="2667000" cy="914400"/>
          </a:xfrm>
          <a:prstGeom prst="line">
            <a:avLst/>
          </a:prstGeom>
          <a:noFill/>
          <a:ln w="133350">
            <a:solidFill>
              <a:srgbClr val="000000"/>
            </a:solidFill>
            <a:round/>
            <a:headEnd/>
            <a:tailEnd type="triangle" w="med" len="med"/>
          </a:ln>
          <a:scene3d>
            <a:camera prst="legacyPerspectiveFront">
              <a:rot lat="20519985" lon="1080000" rev="0"/>
            </a:camera>
            <a:lightRig rig="legacyHarsh2" dir="b"/>
          </a:scene3d>
          <a:sp3d extrusionH="430200" prstMaterial="legacyMatte">
            <a:bevelT w="13500" h="13500" prst="angle"/>
            <a:bevelB w="13500" h="13500" prst="angle"/>
            <a:extrusionClr>
              <a:srgbClr val="FF6600"/>
            </a:extrusionClr>
          </a:sp3d>
        </p:spPr>
        <p:txBody>
          <a:bodyPr wrap="none" anchor="ctr">
            <a:flatTx/>
          </a:bodyPr>
          <a:lstStyle/>
          <a:p>
            <a:endParaRPr lang="pt-PT" dirty="0"/>
          </a:p>
        </p:txBody>
      </p:sp>
      <p:sp>
        <p:nvSpPr>
          <p:cNvPr id="22545" name="TextBox 16"/>
          <p:cNvSpPr txBox="1">
            <a:spLocks noChangeArrowheads="1"/>
          </p:cNvSpPr>
          <p:nvPr/>
        </p:nvSpPr>
        <p:spPr bwMode="auto">
          <a:xfrm>
            <a:off x="5788819" y="6440148"/>
            <a:ext cx="2595562" cy="369887"/>
          </a:xfrm>
          <a:prstGeom prst="rect">
            <a:avLst/>
          </a:prstGeom>
          <a:noFill/>
          <a:ln w="9525">
            <a:noFill/>
            <a:miter lim="800000"/>
            <a:headEnd/>
            <a:tailEnd/>
          </a:ln>
        </p:spPr>
        <p:txBody>
          <a:bodyPr wrap="none">
            <a:spAutoFit/>
          </a:bodyPr>
          <a:lstStyle/>
          <a:p>
            <a:r>
              <a:rPr lang="pt-PT" dirty="0"/>
              <a:t>Copyright  ActionCoach</a:t>
            </a:r>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12</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dissolve">
                                      <p:cBhvr>
                                        <p:cTn id="7" dur="500"/>
                                        <p:tgtEl>
                                          <p:spTgt spid="69635"/>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9636"/>
                                        </p:tgtEl>
                                        <p:attrNameLst>
                                          <p:attrName>style.visibility</p:attrName>
                                        </p:attrNameLst>
                                      </p:cBhvr>
                                      <p:to>
                                        <p:strVal val="visible"/>
                                      </p:to>
                                    </p:set>
                                    <p:animEffect transition="in" filter="dissolve">
                                      <p:cBhvr>
                                        <p:cTn id="11" dur="500"/>
                                        <p:tgtEl>
                                          <p:spTgt spid="69636"/>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9637"/>
                                        </p:tgtEl>
                                        <p:attrNameLst>
                                          <p:attrName>style.visibility</p:attrName>
                                        </p:attrNameLst>
                                      </p:cBhvr>
                                      <p:to>
                                        <p:strVal val="visible"/>
                                      </p:to>
                                    </p:set>
                                    <p:animEffect transition="in" filter="dissolve">
                                      <p:cBhvr>
                                        <p:cTn id="15" dur="500"/>
                                        <p:tgtEl>
                                          <p:spTgt spid="69637"/>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69638"/>
                                        </p:tgtEl>
                                        <p:attrNameLst>
                                          <p:attrName>style.visibility</p:attrName>
                                        </p:attrNameLst>
                                      </p:cBhvr>
                                      <p:to>
                                        <p:strVal val="visible"/>
                                      </p:to>
                                    </p:set>
                                    <p:animEffect transition="in" filter="dissolve">
                                      <p:cBhvr>
                                        <p:cTn id="19" dur="500"/>
                                        <p:tgtEl>
                                          <p:spTgt spid="69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p:bldP spid="69636" grpId="0" animBg="1"/>
      <p:bldP spid="69637" grpId="0" animBg="1"/>
      <p:bldP spid="6963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WordArt 2"/>
          <p:cNvSpPr>
            <a:spLocks noChangeArrowheads="1" noChangeShapeType="1" noTextEdit="1"/>
          </p:cNvSpPr>
          <p:nvPr/>
        </p:nvSpPr>
        <p:spPr bwMode="auto">
          <a:xfrm>
            <a:off x="1047750" y="152400"/>
            <a:ext cx="2000250" cy="6477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rgbClr val="FF0000"/>
                </a:solidFill>
                <a:latin typeface="Arial Black"/>
              </a:rPr>
              <a:t>Urgente</a:t>
            </a:r>
          </a:p>
        </p:txBody>
      </p:sp>
      <p:sp>
        <p:nvSpPr>
          <p:cNvPr id="24579" name="WordArt 3"/>
          <p:cNvSpPr>
            <a:spLocks noChangeArrowheads="1" noChangeShapeType="1" noTextEdit="1"/>
          </p:cNvSpPr>
          <p:nvPr/>
        </p:nvSpPr>
        <p:spPr bwMode="auto">
          <a:xfrm>
            <a:off x="5334000" y="152400"/>
            <a:ext cx="2286000" cy="6477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chemeClr val="bg2"/>
                </a:solidFill>
                <a:latin typeface="Arial Black"/>
              </a:rPr>
              <a:t>Não urgente</a:t>
            </a:r>
          </a:p>
        </p:txBody>
      </p:sp>
      <p:sp>
        <p:nvSpPr>
          <p:cNvPr id="24580" name="WordArt 4"/>
          <p:cNvSpPr>
            <a:spLocks noChangeArrowheads="1" noChangeShapeType="1" noTextEdit="1"/>
          </p:cNvSpPr>
          <p:nvPr/>
        </p:nvSpPr>
        <p:spPr bwMode="auto">
          <a:xfrm rot="-5396135">
            <a:off x="-933450" y="1562100"/>
            <a:ext cx="2667000" cy="6477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chemeClr val="bg2"/>
                </a:solidFill>
                <a:latin typeface="Arial Black"/>
              </a:rPr>
              <a:t>Importante</a:t>
            </a:r>
          </a:p>
        </p:txBody>
      </p:sp>
      <p:sp>
        <p:nvSpPr>
          <p:cNvPr id="24581" name="WordArt 5"/>
          <p:cNvSpPr>
            <a:spLocks noChangeArrowheads="1" noChangeShapeType="1" noTextEdit="1"/>
          </p:cNvSpPr>
          <p:nvPr/>
        </p:nvSpPr>
        <p:spPr bwMode="auto">
          <a:xfrm rot="-5400000">
            <a:off x="-933450" y="4743450"/>
            <a:ext cx="2667000" cy="647700"/>
          </a:xfrm>
          <a:prstGeom prst="rect">
            <a:avLst/>
          </a:prstGeom>
        </p:spPr>
        <p:txBody>
          <a:bodyPr wrap="none" fromWordArt="1">
            <a:prstTxWarp prst="textPlain">
              <a:avLst>
                <a:gd name="adj" fmla="val 50000"/>
              </a:avLst>
            </a:prstTxWarp>
          </a:bodyPr>
          <a:lstStyle/>
          <a:p>
            <a:pPr algn="ctr"/>
            <a:r>
              <a:rPr lang="pt-PT" sz="3600" kern="10" dirty="0">
                <a:ln w="9525">
                  <a:solidFill>
                    <a:srgbClr val="000000"/>
                  </a:solidFill>
                  <a:round/>
                  <a:headEnd/>
                  <a:tailEnd/>
                </a:ln>
                <a:solidFill>
                  <a:schemeClr val="bg2"/>
                </a:solidFill>
                <a:latin typeface="Arial Black"/>
              </a:rPr>
              <a:t>Não importante</a:t>
            </a:r>
          </a:p>
        </p:txBody>
      </p:sp>
      <p:grpSp>
        <p:nvGrpSpPr>
          <p:cNvPr id="24582" name="Group 6"/>
          <p:cNvGrpSpPr>
            <a:grpSpLocks/>
          </p:cNvGrpSpPr>
          <p:nvPr/>
        </p:nvGrpSpPr>
        <p:grpSpPr bwMode="auto">
          <a:xfrm flipH="1">
            <a:off x="0" y="304800"/>
            <a:ext cx="8458200" cy="6248400"/>
            <a:chOff x="192" y="192"/>
            <a:chExt cx="5328" cy="3936"/>
          </a:xfrm>
        </p:grpSpPr>
        <p:grpSp>
          <p:nvGrpSpPr>
            <p:cNvPr id="24587" name="Group 7"/>
            <p:cNvGrpSpPr>
              <a:grpSpLocks/>
            </p:cNvGrpSpPr>
            <p:nvPr/>
          </p:nvGrpSpPr>
          <p:grpSpPr bwMode="auto">
            <a:xfrm>
              <a:off x="240" y="192"/>
              <a:ext cx="5280" cy="3936"/>
              <a:chOff x="240" y="192"/>
              <a:chExt cx="5280" cy="3936"/>
            </a:xfrm>
          </p:grpSpPr>
          <p:sp>
            <p:nvSpPr>
              <p:cNvPr id="24634" name="Line 8"/>
              <p:cNvSpPr>
                <a:spLocks noChangeShapeType="1"/>
              </p:cNvSpPr>
              <p:nvPr/>
            </p:nvSpPr>
            <p:spPr bwMode="auto">
              <a:xfrm>
                <a:off x="240" y="2160"/>
                <a:ext cx="5280" cy="0"/>
              </a:xfrm>
              <a:prstGeom prst="line">
                <a:avLst/>
              </a:prstGeom>
              <a:noFill/>
              <a:ln w="9525">
                <a:solidFill>
                  <a:schemeClr val="tx1"/>
                </a:solidFill>
                <a:round/>
                <a:headEnd/>
                <a:tailEnd/>
              </a:ln>
            </p:spPr>
            <p:txBody>
              <a:bodyPr wrap="none" anchor="ctr"/>
              <a:lstStyle/>
              <a:p>
                <a:endParaRPr lang="pt-PT" dirty="0"/>
              </a:p>
            </p:txBody>
          </p:sp>
          <p:sp>
            <p:nvSpPr>
              <p:cNvPr id="24635" name="Line 9"/>
              <p:cNvSpPr>
                <a:spLocks noChangeShapeType="1"/>
              </p:cNvSpPr>
              <p:nvPr/>
            </p:nvSpPr>
            <p:spPr bwMode="auto">
              <a:xfrm>
                <a:off x="2880" y="192"/>
                <a:ext cx="0" cy="3936"/>
              </a:xfrm>
              <a:prstGeom prst="line">
                <a:avLst/>
              </a:prstGeom>
              <a:noFill/>
              <a:ln w="9525">
                <a:solidFill>
                  <a:schemeClr val="tx1"/>
                </a:solidFill>
                <a:round/>
                <a:headEnd/>
                <a:tailEnd/>
              </a:ln>
            </p:spPr>
            <p:txBody>
              <a:bodyPr wrap="none" anchor="ctr"/>
              <a:lstStyle/>
              <a:p>
                <a:endParaRPr lang="pt-PT" dirty="0"/>
              </a:p>
            </p:txBody>
          </p:sp>
        </p:grpSp>
        <p:grpSp>
          <p:nvGrpSpPr>
            <p:cNvPr id="24588" name="Group 10"/>
            <p:cNvGrpSpPr>
              <a:grpSpLocks/>
            </p:cNvGrpSpPr>
            <p:nvPr/>
          </p:nvGrpSpPr>
          <p:grpSpPr bwMode="auto">
            <a:xfrm>
              <a:off x="192" y="2160"/>
              <a:ext cx="5328" cy="48"/>
              <a:chOff x="-2" y="1536"/>
              <a:chExt cx="5762" cy="670"/>
            </a:xfrm>
          </p:grpSpPr>
          <p:grpSp>
            <p:nvGrpSpPr>
              <p:cNvPr id="24612" name="Group 11"/>
              <p:cNvGrpSpPr>
                <a:grpSpLocks/>
              </p:cNvGrpSpPr>
              <p:nvPr/>
            </p:nvGrpSpPr>
            <p:grpSpPr bwMode="auto">
              <a:xfrm flipH="1">
                <a:off x="-2" y="1562"/>
                <a:ext cx="5762" cy="638"/>
                <a:chOff x="-2" y="1562"/>
                <a:chExt cx="5762" cy="638"/>
              </a:xfrm>
            </p:grpSpPr>
            <p:sp>
              <p:nvSpPr>
                <p:cNvPr id="24615" name="Freeform 12"/>
                <p:cNvSpPr>
                  <a:spLocks/>
                </p:cNvSpPr>
                <p:nvPr/>
              </p:nvSpPr>
              <p:spPr bwMode="ltGray">
                <a:xfrm rot="-5400000">
                  <a:off x="2559" y="-993"/>
                  <a:ext cx="624" cy="5745"/>
                </a:xfrm>
                <a:custGeom>
                  <a:avLst/>
                  <a:gdLst>
                    <a:gd name="T0" fmla="*/ 0 w 1000"/>
                    <a:gd name="T1" fmla="*/ 0 h 720"/>
                    <a:gd name="T2" fmla="*/ 0 w 1000"/>
                    <a:gd name="T3" fmla="*/ 185812323 h 720"/>
                    <a:gd name="T4" fmla="*/ 59 w 1000"/>
                    <a:gd name="T5" fmla="*/ 185812323 h 720"/>
                    <a:gd name="T6" fmla="*/ 59 w 1000"/>
                    <a:gd name="T7" fmla="*/ 0 h 720"/>
                    <a:gd name="T8" fmla="*/ 0 w 1000"/>
                    <a:gd name="T9" fmla="*/ 0 h 720"/>
                    <a:gd name="T10" fmla="*/ 0 60000 65536"/>
                    <a:gd name="T11" fmla="*/ 0 60000 65536"/>
                    <a:gd name="T12" fmla="*/ 0 60000 65536"/>
                    <a:gd name="T13" fmla="*/ 0 60000 65536"/>
                    <a:gd name="T14" fmla="*/ 0 60000 65536"/>
                    <a:gd name="T15" fmla="*/ 0 w 1000"/>
                    <a:gd name="T16" fmla="*/ 0 h 720"/>
                    <a:gd name="T17" fmla="*/ 1000 w 1000"/>
                    <a:gd name="T18" fmla="*/ 720 h 720"/>
                  </a:gdLst>
                  <a:ahLst/>
                  <a:cxnLst>
                    <a:cxn ang="T10">
                      <a:pos x="T0" y="T1"/>
                    </a:cxn>
                    <a:cxn ang="T11">
                      <a:pos x="T2" y="T3"/>
                    </a:cxn>
                    <a:cxn ang="T12">
                      <a:pos x="T4" y="T5"/>
                    </a:cxn>
                    <a:cxn ang="T13">
                      <a:pos x="T6" y="T7"/>
                    </a:cxn>
                    <a:cxn ang="T14">
                      <a:pos x="T8" y="T9"/>
                    </a:cxn>
                  </a:cxnLst>
                  <a:rect l="T15" t="T16" r="T17" b="T18"/>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endParaRPr lang="pt-PT" dirty="0"/>
                </a:p>
              </p:txBody>
            </p:sp>
            <p:sp>
              <p:nvSpPr>
                <p:cNvPr id="24616" name="Freeform 13"/>
                <p:cNvSpPr>
                  <a:spLocks/>
                </p:cNvSpPr>
                <p:nvPr/>
              </p:nvSpPr>
              <p:spPr bwMode="ltGray">
                <a:xfrm rot="-5400000">
                  <a:off x="1323"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dirty="0"/>
                </a:p>
              </p:txBody>
            </p:sp>
            <p:sp>
              <p:nvSpPr>
                <p:cNvPr id="24617" name="Freeform 14"/>
                <p:cNvSpPr>
                  <a:spLocks/>
                </p:cNvSpPr>
                <p:nvPr/>
              </p:nvSpPr>
              <p:spPr bwMode="ltGray">
                <a:xfrm rot="-5400000">
                  <a:off x="982"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endParaRPr lang="pt-PT" dirty="0"/>
                </a:p>
              </p:txBody>
            </p:sp>
            <p:sp>
              <p:nvSpPr>
                <p:cNvPr id="24618" name="Freeform 15"/>
                <p:cNvSpPr>
                  <a:spLocks/>
                </p:cNvSpPr>
                <p:nvPr/>
              </p:nvSpPr>
              <p:spPr bwMode="ltGray">
                <a:xfrm rot="-5400000">
                  <a:off x="-57" y="1752"/>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endParaRPr lang="pt-PT" dirty="0"/>
                </a:p>
              </p:txBody>
            </p:sp>
            <p:sp>
              <p:nvSpPr>
                <p:cNvPr id="24619" name="Freeform 16"/>
                <p:cNvSpPr>
                  <a:spLocks/>
                </p:cNvSpPr>
                <p:nvPr/>
              </p:nvSpPr>
              <p:spPr bwMode="ltGray">
                <a:xfrm rot="-5400000">
                  <a:off x="664" y="1733"/>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endParaRPr lang="pt-PT" dirty="0"/>
                </a:p>
              </p:txBody>
            </p:sp>
            <p:sp>
              <p:nvSpPr>
                <p:cNvPr id="24620" name="Freeform 17"/>
                <p:cNvSpPr>
                  <a:spLocks/>
                </p:cNvSpPr>
                <p:nvPr/>
              </p:nvSpPr>
              <p:spPr bwMode="ltGray">
                <a:xfrm rot="-5400000">
                  <a:off x="442" y="1699"/>
                  <a:ext cx="624" cy="362"/>
                </a:xfrm>
                <a:custGeom>
                  <a:avLst/>
                  <a:gdLst>
                    <a:gd name="T0" fmla="*/ 0 w 624"/>
                    <a:gd name="T1" fmla="*/ 0 h 272"/>
                    <a:gd name="T2" fmla="*/ 0 w 624"/>
                    <a:gd name="T3" fmla="*/ 1511 h 272"/>
                    <a:gd name="T4" fmla="*/ 240 w 624"/>
                    <a:gd name="T5" fmla="*/ 1334 h 272"/>
                    <a:gd name="T6" fmla="*/ 624 w 624"/>
                    <a:gd name="T7" fmla="*/ 151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621" name="Freeform 18"/>
                <p:cNvSpPr>
                  <a:spLocks/>
                </p:cNvSpPr>
                <p:nvPr/>
              </p:nvSpPr>
              <p:spPr bwMode="ltGray">
                <a:xfrm rot="-5400000">
                  <a:off x="156" y="1726"/>
                  <a:ext cx="632" cy="315"/>
                </a:xfrm>
                <a:custGeom>
                  <a:avLst/>
                  <a:gdLst>
                    <a:gd name="T0" fmla="*/ 8 w 632"/>
                    <a:gd name="T1" fmla="*/ 20 h 362"/>
                    <a:gd name="T2" fmla="*/ 8 w 632"/>
                    <a:gd name="T3" fmla="*/ 137 h 362"/>
                    <a:gd name="T4" fmla="*/ 248 w 632"/>
                    <a:gd name="T5" fmla="*/ 137 h 362"/>
                    <a:gd name="T6" fmla="*/ 632 w 632"/>
                    <a:gd name="T7" fmla="*/ 137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dirty="0"/>
                </a:p>
              </p:txBody>
            </p:sp>
            <p:sp>
              <p:nvSpPr>
                <p:cNvPr id="24622" name="Freeform 19"/>
                <p:cNvSpPr>
                  <a:spLocks/>
                </p:cNvSpPr>
                <p:nvPr/>
              </p:nvSpPr>
              <p:spPr bwMode="ltGray">
                <a:xfrm rot="-5400000">
                  <a:off x="3211" y="1664"/>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dirty="0"/>
                </a:p>
              </p:txBody>
            </p:sp>
            <p:sp>
              <p:nvSpPr>
                <p:cNvPr id="24623" name="Freeform 20"/>
                <p:cNvSpPr>
                  <a:spLocks/>
                </p:cNvSpPr>
                <p:nvPr/>
              </p:nvSpPr>
              <p:spPr bwMode="ltGray">
                <a:xfrm rot="-5400000">
                  <a:off x="2870" y="1664"/>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endParaRPr lang="pt-PT" dirty="0"/>
                </a:p>
              </p:txBody>
            </p:sp>
            <p:sp>
              <p:nvSpPr>
                <p:cNvPr id="24624" name="Freeform 21"/>
                <p:cNvSpPr>
                  <a:spLocks/>
                </p:cNvSpPr>
                <p:nvPr/>
              </p:nvSpPr>
              <p:spPr bwMode="ltGray">
                <a:xfrm rot="-5400000">
                  <a:off x="1830"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endParaRPr lang="pt-PT" dirty="0"/>
                </a:p>
              </p:txBody>
            </p:sp>
            <p:sp>
              <p:nvSpPr>
                <p:cNvPr id="24625" name="Freeform 22"/>
                <p:cNvSpPr>
                  <a:spLocks/>
                </p:cNvSpPr>
                <p:nvPr/>
              </p:nvSpPr>
              <p:spPr bwMode="ltGray">
                <a:xfrm rot="-5400000">
                  <a:off x="2551" y="1728"/>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endParaRPr lang="pt-PT" dirty="0"/>
                </a:p>
              </p:txBody>
            </p:sp>
            <p:sp>
              <p:nvSpPr>
                <p:cNvPr id="24626" name="Freeform 23"/>
                <p:cNvSpPr>
                  <a:spLocks/>
                </p:cNvSpPr>
                <p:nvPr/>
              </p:nvSpPr>
              <p:spPr bwMode="ltGray">
                <a:xfrm rot="-5400000">
                  <a:off x="2330"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627" name="Freeform 24"/>
                <p:cNvSpPr>
                  <a:spLocks/>
                </p:cNvSpPr>
                <p:nvPr/>
              </p:nvSpPr>
              <p:spPr bwMode="ltGray">
                <a:xfrm rot="-5400000">
                  <a:off x="2043"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endParaRPr lang="pt-PT" dirty="0"/>
                </a:p>
              </p:txBody>
            </p:sp>
            <p:sp>
              <p:nvSpPr>
                <p:cNvPr id="24628" name="Freeform 25"/>
                <p:cNvSpPr>
                  <a:spLocks/>
                </p:cNvSpPr>
                <p:nvPr/>
              </p:nvSpPr>
              <p:spPr bwMode="ltGray">
                <a:xfrm rot="-5400000">
                  <a:off x="4077"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endParaRPr lang="pt-PT" dirty="0"/>
                </a:p>
              </p:txBody>
            </p:sp>
            <p:sp>
              <p:nvSpPr>
                <p:cNvPr id="24629" name="Freeform 26"/>
                <p:cNvSpPr>
                  <a:spLocks/>
                </p:cNvSpPr>
                <p:nvPr/>
              </p:nvSpPr>
              <p:spPr bwMode="ltGray">
                <a:xfrm rot="-5400000">
                  <a:off x="3736"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endParaRPr lang="pt-PT" dirty="0"/>
                </a:p>
              </p:txBody>
            </p:sp>
            <p:sp>
              <p:nvSpPr>
                <p:cNvPr id="24630" name="Freeform 27"/>
                <p:cNvSpPr>
                  <a:spLocks/>
                </p:cNvSpPr>
                <p:nvPr/>
              </p:nvSpPr>
              <p:spPr bwMode="ltGray">
                <a:xfrm rot="-5400000">
                  <a:off x="4584"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endParaRPr lang="pt-PT" dirty="0"/>
                </a:p>
              </p:txBody>
            </p:sp>
            <p:sp>
              <p:nvSpPr>
                <p:cNvPr id="24631" name="Freeform 28"/>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 name="T15" fmla="*/ 0 w 291"/>
                    <a:gd name="T16" fmla="*/ 0 h 625"/>
                    <a:gd name="T17" fmla="*/ 291 w 291"/>
                    <a:gd name="T18" fmla="*/ 625 h 625"/>
                  </a:gdLst>
                  <a:ahLst/>
                  <a:cxnLst>
                    <a:cxn ang="T10">
                      <a:pos x="T0" y="T1"/>
                    </a:cxn>
                    <a:cxn ang="T11">
                      <a:pos x="T2" y="T3"/>
                    </a:cxn>
                    <a:cxn ang="T12">
                      <a:pos x="T4" y="T5"/>
                    </a:cxn>
                    <a:cxn ang="T13">
                      <a:pos x="T6" y="T7"/>
                    </a:cxn>
                    <a:cxn ang="T14">
                      <a:pos x="T8" y="T9"/>
                    </a:cxn>
                  </a:cxnLst>
                  <a:rect l="T15" t="T16" r="T17" b="T18"/>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endParaRPr lang="pt-PT" dirty="0"/>
                </a:p>
              </p:txBody>
            </p:sp>
            <p:sp>
              <p:nvSpPr>
                <p:cNvPr id="24632" name="Freeform 29"/>
                <p:cNvSpPr>
                  <a:spLocks/>
                </p:cNvSpPr>
                <p:nvPr/>
              </p:nvSpPr>
              <p:spPr bwMode="ltGray">
                <a:xfrm rot="-5400000">
                  <a:off x="5084"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633" name="Freeform 30"/>
                <p:cNvSpPr>
                  <a:spLocks/>
                </p:cNvSpPr>
                <p:nvPr/>
              </p:nvSpPr>
              <p:spPr bwMode="ltGray">
                <a:xfrm rot="-5400000">
                  <a:off x="4797"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dirty="0"/>
                </a:p>
              </p:txBody>
            </p:sp>
          </p:grpSp>
          <p:sp>
            <p:nvSpPr>
              <p:cNvPr id="24613" name="Freeform 31"/>
              <p:cNvSpPr>
                <a:spLocks/>
              </p:cNvSpPr>
              <p:nvPr/>
            </p:nvSpPr>
            <p:spPr bwMode="ltGray">
              <a:xfrm flipH="1">
                <a:off x="-2" y="1536"/>
                <a:ext cx="5762" cy="412"/>
              </a:xfrm>
              <a:custGeom>
                <a:avLst/>
                <a:gdLst>
                  <a:gd name="T0" fmla="*/ 0 w 5762"/>
                  <a:gd name="T1" fmla="*/ 295 h 385"/>
                  <a:gd name="T2" fmla="*/ 5762 w 5762"/>
                  <a:gd name="T3" fmla="*/ 281 h 385"/>
                  <a:gd name="T4" fmla="*/ 5762 w 5762"/>
                  <a:gd name="T5" fmla="*/ 4 h 385"/>
                  <a:gd name="T6" fmla="*/ 0 w 5762"/>
                  <a:gd name="T7" fmla="*/ 0 h 385"/>
                  <a:gd name="T8" fmla="*/ 0 w 5762"/>
                  <a:gd name="T9" fmla="*/ 295 h 385"/>
                  <a:gd name="T10" fmla="*/ 0 60000 65536"/>
                  <a:gd name="T11" fmla="*/ 0 60000 65536"/>
                  <a:gd name="T12" fmla="*/ 0 60000 65536"/>
                  <a:gd name="T13" fmla="*/ 0 60000 65536"/>
                  <a:gd name="T14" fmla="*/ 0 60000 65536"/>
                  <a:gd name="T15" fmla="*/ 0 w 5762"/>
                  <a:gd name="T16" fmla="*/ 0 h 385"/>
                  <a:gd name="T17" fmla="*/ 5762 w 5762"/>
                  <a:gd name="T18" fmla="*/ 385 h 385"/>
                </a:gdLst>
                <a:ahLst/>
                <a:cxnLst>
                  <a:cxn ang="T10">
                    <a:pos x="T0" y="T1"/>
                  </a:cxn>
                  <a:cxn ang="T11">
                    <a:pos x="T2" y="T3"/>
                  </a:cxn>
                  <a:cxn ang="T12">
                    <a:pos x="T4" y="T5"/>
                  </a:cxn>
                  <a:cxn ang="T13">
                    <a:pos x="T6" y="T7"/>
                  </a:cxn>
                  <a:cxn ang="T14">
                    <a:pos x="T8" y="T9"/>
                  </a:cxn>
                </a:cxnLst>
                <a:rect l="T15" t="T16" r="T17" b="T18"/>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p:spPr>
            <p:txBody>
              <a:bodyPr wrap="none" anchor="ctr"/>
              <a:lstStyle/>
              <a:p>
                <a:endParaRPr lang="pt-PT" dirty="0"/>
              </a:p>
            </p:txBody>
          </p:sp>
          <p:sp>
            <p:nvSpPr>
              <p:cNvPr id="24614" name="Freeform 32"/>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 name="T15" fmla="*/ 0 w 5761"/>
                  <a:gd name="T16" fmla="*/ 0 h 189"/>
                  <a:gd name="T17" fmla="*/ 5761 w 5761"/>
                  <a:gd name="T18" fmla="*/ 189 h 189"/>
                </a:gdLst>
                <a:ahLst/>
                <a:cxnLst>
                  <a:cxn ang="T10">
                    <a:pos x="T0" y="T1"/>
                  </a:cxn>
                  <a:cxn ang="T11">
                    <a:pos x="T2" y="T3"/>
                  </a:cxn>
                  <a:cxn ang="T12">
                    <a:pos x="T4" y="T5"/>
                  </a:cxn>
                  <a:cxn ang="T13">
                    <a:pos x="T6" y="T7"/>
                  </a:cxn>
                  <a:cxn ang="T14">
                    <a:pos x="T8" y="T9"/>
                  </a:cxn>
                </a:cxnLst>
                <a:rect l="T15" t="T16" r="T17" b="T18"/>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p:spPr>
            <p:txBody>
              <a:bodyPr wrap="none" anchor="ctr"/>
              <a:lstStyle/>
              <a:p>
                <a:endParaRPr lang="pt-PT" dirty="0"/>
              </a:p>
            </p:txBody>
          </p:sp>
        </p:grpSp>
        <p:grpSp>
          <p:nvGrpSpPr>
            <p:cNvPr id="24589" name="Group 33"/>
            <p:cNvGrpSpPr>
              <a:grpSpLocks/>
            </p:cNvGrpSpPr>
            <p:nvPr/>
          </p:nvGrpSpPr>
          <p:grpSpPr bwMode="auto">
            <a:xfrm rot="-5400000">
              <a:off x="936" y="2136"/>
              <a:ext cx="3936" cy="48"/>
              <a:chOff x="-2" y="1536"/>
              <a:chExt cx="5762" cy="670"/>
            </a:xfrm>
          </p:grpSpPr>
          <p:grpSp>
            <p:nvGrpSpPr>
              <p:cNvPr id="24590" name="Group 34"/>
              <p:cNvGrpSpPr>
                <a:grpSpLocks/>
              </p:cNvGrpSpPr>
              <p:nvPr/>
            </p:nvGrpSpPr>
            <p:grpSpPr bwMode="auto">
              <a:xfrm flipH="1">
                <a:off x="-2" y="1562"/>
                <a:ext cx="5762" cy="638"/>
                <a:chOff x="-2" y="1562"/>
                <a:chExt cx="5762" cy="638"/>
              </a:xfrm>
            </p:grpSpPr>
            <p:sp>
              <p:nvSpPr>
                <p:cNvPr id="24593" name="Freeform 35"/>
                <p:cNvSpPr>
                  <a:spLocks/>
                </p:cNvSpPr>
                <p:nvPr/>
              </p:nvSpPr>
              <p:spPr bwMode="ltGray">
                <a:xfrm rot="-5400000">
                  <a:off x="2559" y="-993"/>
                  <a:ext cx="624" cy="5745"/>
                </a:xfrm>
                <a:custGeom>
                  <a:avLst/>
                  <a:gdLst>
                    <a:gd name="T0" fmla="*/ 0 w 1000"/>
                    <a:gd name="T1" fmla="*/ 0 h 720"/>
                    <a:gd name="T2" fmla="*/ 0 w 1000"/>
                    <a:gd name="T3" fmla="*/ 185812323 h 720"/>
                    <a:gd name="T4" fmla="*/ 59 w 1000"/>
                    <a:gd name="T5" fmla="*/ 185812323 h 720"/>
                    <a:gd name="T6" fmla="*/ 59 w 1000"/>
                    <a:gd name="T7" fmla="*/ 0 h 720"/>
                    <a:gd name="T8" fmla="*/ 0 w 1000"/>
                    <a:gd name="T9" fmla="*/ 0 h 720"/>
                    <a:gd name="T10" fmla="*/ 0 60000 65536"/>
                    <a:gd name="T11" fmla="*/ 0 60000 65536"/>
                    <a:gd name="T12" fmla="*/ 0 60000 65536"/>
                    <a:gd name="T13" fmla="*/ 0 60000 65536"/>
                    <a:gd name="T14" fmla="*/ 0 60000 65536"/>
                    <a:gd name="T15" fmla="*/ 0 w 1000"/>
                    <a:gd name="T16" fmla="*/ 0 h 720"/>
                    <a:gd name="T17" fmla="*/ 1000 w 1000"/>
                    <a:gd name="T18" fmla="*/ 720 h 720"/>
                  </a:gdLst>
                  <a:ahLst/>
                  <a:cxnLst>
                    <a:cxn ang="T10">
                      <a:pos x="T0" y="T1"/>
                    </a:cxn>
                    <a:cxn ang="T11">
                      <a:pos x="T2" y="T3"/>
                    </a:cxn>
                    <a:cxn ang="T12">
                      <a:pos x="T4" y="T5"/>
                    </a:cxn>
                    <a:cxn ang="T13">
                      <a:pos x="T6" y="T7"/>
                    </a:cxn>
                    <a:cxn ang="T14">
                      <a:pos x="T8" y="T9"/>
                    </a:cxn>
                  </a:cxnLst>
                  <a:rect l="T15" t="T16" r="T17" b="T18"/>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endParaRPr lang="pt-PT" dirty="0"/>
                </a:p>
              </p:txBody>
            </p:sp>
            <p:sp>
              <p:nvSpPr>
                <p:cNvPr id="24594" name="Freeform 36"/>
                <p:cNvSpPr>
                  <a:spLocks/>
                </p:cNvSpPr>
                <p:nvPr/>
              </p:nvSpPr>
              <p:spPr bwMode="ltGray">
                <a:xfrm rot="-5400000">
                  <a:off x="1323"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dirty="0"/>
                </a:p>
              </p:txBody>
            </p:sp>
            <p:sp>
              <p:nvSpPr>
                <p:cNvPr id="24595" name="Freeform 37"/>
                <p:cNvSpPr>
                  <a:spLocks/>
                </p:cNvSpPr>
                <p:nvPr/>
              </p:nvSpPr>
              <p:spPr bwMode="ltGray">
                <a:xfrm rot="-5400000">
                  <a:off x="982"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endParaRPr lang="pt-PT" dirty="0"/>
                </a:p>
              </p:txBody>
            </p:sp>
            <p:sp>
              <p:nvSpPr>
                <p:cNvPr id="24596" name="Freeform 38"/>
                <p:cNvSpPr>
                  <a:spLocks/>
                </p:cNvSpPr>
                <p:nvPr/>
              </p:nvSpPr>
              <p:spPr bwMode="ltGray">
                <a:xfrm rot="-5400000">
                  <a:off x="-57" y="1752"/>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endParaRPr lang="pt-PT" dirty="0"/>
                </a:p>
              </p:txBody>
            </p:sp>
            <p:sp>
              <p:nvSpPr>
                <p:cNvPr id="24597" name="Freeform 39"/>
                <p:cNvSpPr>
                  <a:spLocks/>
                </p:cNvSpPr>
                <p:nvPr/>
              </p:nvSpPr>
              <p:spPr bwMode="ltGray">
                <a:xfrm rot="-5400000">
                  <a:off x="664" y="1733"/>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endParaRPr lang="pt-PT" dirty="0"/>
                </a:p>
              </p:txBody>
            </p:sp>
            <p:sp>
              <p:nvSpPr>
                <p:cNvPr id="24598" name="Freeform 40"/>
                <p:cNvSpPr>
                  <a:spLocks/>
                </p:cNvSpPr>
                <p:nvPr/>
              </p:nvSpPr>
              <p:spPr bwMode="ltGray">
                <a:xfrm rot="-5400000">
                  <a:off x="442" y="1699"/>
                  <a:ext cx="624" cy="362"/>
                </a:xfrm>
                <a:custGeom>
                  <a:avLst/>
                  <a:gdLst>
                    <a:gd name="T0" fmla="*/ 0 w 624"/>
                    <a:gd name="T1" fmla="*/ 0 h 272"/>
                    <a:gd name="T2" fmla="*/ 0 w 624"/>
                    <a:gd name="T3" fmla="*/ 1511 h 272"/>
                    <a:gd name="T4" fmla="*/ 240 w 624"/>
                    <a:gd name="T5" fmla="*/ 1334 h 272"/>
                    <a:gd name="T6" fmla="*/ 624 w 624"/>
                    <a:gd name="T7" fmla="*/ 151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599" name="Freeform 41"/>
                <p:cNvSpPr>
                  <a:spLocks/>
                </p:cNvSpPr>
                <p:nvPr/>
              </p:nvSpPr>
              <p:spPr bwMode="ltGray">
                <a:xfrm rot="-5400000">
                  <a:off x="156" y="1726"/>
                  <a:ext cx="632" cy="315"/>
                </a:xfrm>
                <a:custGeom>
                  <a:avLst/>
                  <a:gdLst>
                    <a:gd name="T0" fmla="*/ 8 w 632"/>
                    <a:gd name="T1" fmla="*/ 20 h 362"/>
                    <a:gd name="T2" fmla="*/ 8 w 632"/>
                    <a:gd name="T3" fmla="*/ 137 h 362"/>
                    <a:gd name="T4" fmla="*/ 248 w 632"/>
                    <a:gd name="T5" fmla="*/ 137 h 362"/>
                    <a:gd name="T6" fmla="*/ 632 w 632"/>
                    <a:gd name="T7" fmla="*/ 137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dirty="0"/>
                </a:p>
              </p:txBody>
            </p:sp>
            <p:sp>
              <p:nvSpPr>
                <p:cNvPr id="24600" name="Freeform 42"/>
                <p:cNvSpPr>
                  <a:spLocks/>
                </p:cNvSpPr>
                <p:nvPr/>
              </p:nvSpPr>
              <p:spPr bwMode="ltGray">
                <a:xfrm rot="-5400000">
                  <a:off x="3211" y="1664"/>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dirty="0"/>
                </a:p>
              </p:txBody>
            </p:sp>
            <p:sp>
              <p:nvSpPr>
                <p:cNvPr id="24601" name="Freeform 43"/>
                <p:cNvSpPr>
                  <a:spLocks/>
                </p:cNvSpPr>
                <p:nvPr/>
              </p:nvSpPr>
              <p:spPr bwMode="ltGray">
                <a:xfrm rot="-5400000">
                  <a:off x="2870" y="1664"/>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endParaRPr lang="pt-PT" dirty="0"/>
                </a:p>
              </p:txBody>
            </p:sp>
            <p:sp>
              <p:nvSpPr>
                <p:cNvPr id="24602" name="Freeform 44"/>
                <p:cNvSpPr>
                  <a:spLocks/>
                </p:cNvSpPr>
                <p:nvPr/>
              </p:nvSpPr>
              <p:spPr bwMode="ltGray">
                <a:xfrm rot="-5400000">
                  <a:off x="1830"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endParaRPr lang="pt-PT" dirty="0"/>
                </a:p>
              </p:txBody>
            </p:sp>
            <p:sp>
              <p:nvSpPr>
                <p:cNvPr id="24603" name="Freeform 45"/>
                <p:cNvSpPr>
                  <a:spLocks/>
                </p:cNvSpPr>
                <p:nvPr/>
              </p:nvSpPr>
              <p:spPr bwMode="ltGray">
                <a:xfrm rot="-5400000">
                  <a:off x="2551" y="1728"/>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endParaRPr lang="pt-PT" dirty="0"/>
                </a:p>
              </p:txBody>
            </p:sp>
            <p:sp>
              <p:nvSpPr>
                <p:cNvPr id="24604" name="Freeform 46"/>
                <p:cNvSpPr>
                  <a:spLocks/>
                </p:cNvSpPr>
                <p:nvPr/>
              </p:nvSpPr>
              <p:spPr bwMode="ltGray">
                <a:xfrm rot="-5400000">
                  <a:off x="2330"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605" name="Freeform 47"/>
                <p:cNvSpPr>
                  <a:spLocks/>
                </p:cNvSpPr>
                <p:nvPr/>
              </p:nvSpPr>
              <p:spPr bwMode="ltGray">
                <a:xfrm rot="-5400000">
                  <a:off x="2043"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endParaRPr lang="pt-PT" dirty="0"/>
                </a:p>
              </p:txBody>
            </p:sp>
            <p:sp>
              <p:nvSpPr>
                <p:cNvPr id="24606" name="Freeform 48"/>
                <p:cNvSpPr>
                  <a:spLocks/>
                </p:cNvSpPr>
                <p:nvPr/>
              </p:nvSpPr>
              <p:spPr bwMode="ltGray">
                <a:xfrm rot="-5400000">
                  <a:off x="4077"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endParaRPr lang="pt-PT" dirty="0"/>
                </a:p>
              </p:txBody>
            </p:sp>
            <p:sp>
              <p:nvSpPr>
                <p:cNvPr id="24607" name="Freeform 49"/>
                <p:cNvSpPr>
                  <a:spLocks/>
                </p:cNvSpPr>
                <p:nvPr/>
              </p:nvSpPr>
              <p:spPr bwMode="ltGray">
                <a:xfrm rot="-5400000">
                  <a:off x="3736"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endParaRPr lang="pt-PT" dirty="0"/>
                </a:p>
              </p:txBody>
            </p:sp>
            <p:sp>
              <p:nvSpPr>
                <p:cNvPr id="24608" name="Freeform 50"/>
                <p:cNvSpPr>
                  <a:spLocks/>
                </p:cNvSpPr>
                <p:nvPr/>
              </p:nvSpPr>
              <p:spPr bwMode="ltGray">
                <a:xfrm rot="-5400000">
                  <a:off x="4584"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endParaRPr lang="pt-PT" dirty="0"/>
                </a:p>
              </p:txBody>
            </p:sp>
            <p:sp>
              <p:nvSpPr>
                <p:cNvPr id="24609" name="Freeform 51"/>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 name="T15" fmla="*/ 0 w 291"/>
                    <a:gd name="T16" fmla="*/ 0 h 625"/>
                    <a:gd name="T17" fmla="*/ 291 w 291"/>
                    <a:gd name="T18" fmla="*/ 625 h 625"/>
                  </a:gdLst>
                  <a:ahLst/>
                  <a:cxnLst>
                    <a:cxn ang="T10">
                      <a:pos x="T0" y="T1"/>
                    </a:cxn>
                    <a:cxn ang="T11">
                      <a:pos x="T2" y="T3"/>
                    </a:cxn>
                    <a:cxn ang="T12">
                      <a:pos x="T4" y="T5"/>
                    </a:cxn>
                    <a:cxn ang="T13">
                      <a:pos x="T6" y="T7"/>
                    </a:cxn>
                    <a:cxn ang="T14">
                      <a:pos x="T8" y="T9"/>
                    </a:cxn>
                  </a:cxnLst>
                  <a:rect l="T15" t="T16" r="T17" b="T18"/>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endParaRPr lang="pt-PT" dirty="0"/>
                </a:p>
              </p:txBody>
            </p:sp>
            <p:sp>
              <p:nvSpPr>
                <p:cNvPr id="24610" name="Freeform 52"/>
                <p:cNvSpPr>
                  <a:spLocks/>
                </p:cNvSpPr>
                <p:nvPr/>
              </p:nvSpPr>
              <p:spPr bwMode="ltGray">
                <a:xfrm rot="-5400000">
                  <a:off x="5084"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dirty="0"/>
                </a:p>
              </p:txBody>
            </p:sp>
            <p:sp>
              <p:nvSpPr>
                <p:cNvPr id="24611" name="Freeform 53"/>
                <p:cNvSpPr>
                  <a:spLocks/>
                </p:cNvSpPr>
                <p:nvPr/>
              </p:nvSpPr>
              <p:spPr bwMode="ltGray">
                <a:xfrm rot="-5400000">
                  <a:off x="4797"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dirty="0"/>
                </a:p>
              </p:txBody>
            </p:sp>
          </p:grpSp>
          <p:sp>
            <p:nvSpPr>
              <p:cNvPr id="24591" name="Freeform 54"/>
              <p:cNvSpPr>
                <a:spLocks/>
              </p:cNvSpPr>
              <p:nvPr/>
            </p:nvSpPr>
            <p:spPr bwMode="ltGray">
              <a:xfrm flipH="1">
                <a:off x="-2" y="1536"/>
                <a:ext cx="5762" cy="412"/>
              </a:xfrm>
              <a:custGeom>
                <a:avLst/>
                <a:gdLst>
                  <a:gd name="T0" fmla="*/ 0 w 5762"/>
                  <a:gd name="T1" fmla="*/ 295 h 385"/>
                  <a:gd name="T2" fmla="*/ 5762 w 5762"/>
                  <a:gd name="T3" fmla="*/ 281 h 385"/>
                  <a:gd name="T4" fmla="*/ 5762 w 5762"/>
                  <a:gd name="T5" fmla="*/ 4 h 385"/>
                  <a:gd name="T6" fmla="*/ 0 w 5762"/>
                  <a:gd name="T7" fmla="*/ 0 h 385"/>
                  <a:gd name="T8" fmla="*/ 0 w 5762"/>
                  <a:gd name="T9" fmla="*/ 295 h 385"/>
                  <a:gd name="T10" fmla="*/ 0 60000 65536"/>
                  <a:gd name="T11" fmla="*/ 0 60000 65536"/>
                  <a:gd name="T12" fmla="*/ 0 60000 65536"/>
                  <a:gd name="T13" fmla="*/ 0 60000 65536"/>
                  <a:gd name="T14" fmla="*/ 0 60000 65536"/>
                  <a:gd name="T15" fmla="*/ 0 w 5762"/>
                  <a:gd name="T16" fmla="*/ 0 h 385"/>
                  <a:gd name="T17" fmla="*/ 5762 w 5762"/>
                  <a:gd name="T18" fmla="*/ 385 h 385"/>
                </a:gdLst>
                <a:ahLst/>
                <a:cxnLst>
                  <a:cxn ang="T10">
                    <a:pos x="T0" y="T1"/>
                  </a:cxn>
                  <a:cxn ang="T11">
                    <a:pos x="T2" y="T3"/>
                  </a:cxn>
                  <a:cxn ang="T12">
                    <a:pos x="T4" y="T5"/>
                  </a:cxn>
                  <a:cxn ang="T13">
                    <a:pos x="T6" y="T7"/>
                  </a:cxn>
                  <a:cxn ang="T14">
                    <a:pos x="T8" y="T9"/>
                  </a:cxn>
                </a:cxnLst>
                <a:rect l="T15" t="T16" r="T17" b="T18"/>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p:spPr>
            <p:txBody>
              <a:bodyPr wrap="none" anchor="ctr"/>
              <a:lstStyle/>
              <a:p>
                <a:endParaRPr lang="pt-PT" dirty="0"/>
              </a:p>
            </p:txBody>
          </p:sp>
          <p:sp>
            <p:nvSpPr>
              <p:cNvPr id="24592" name="Freeform 55"/>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 name="T15" fmla="*/ 0 w 5761"/>
                  <a:gd name="T16" fmla="*/ 0 h 189"/>
                  <a:gd name="T17" fmla="*/ 5761 w 5761"/>
                  <a:gd name="T18" fmla="*/ 189 h 189"/>
                </a:gdLst>
                <a:ahLst/>
                <a:cxnLst>
                  <a:cxn ang="T10">
                    <a:pos x="T0" y="T1"/>
                  </a:cxn>
                  <a:cxn ang="T11">
                    <a:pos x="T2" y="T3"/>
                  </a:cxn>
                  <a:cxn ang="T12">
                    <a:pos x="T4" y="T5"/>
                  </a:cxn>
                  <a:cxn ang="T13">
                    <a:pos x="T6" y="T7"/>
                  </a:cxn>
                  <a:cxn ang="T14">
                    <a:pos x="T8" y="T9"/>
                  </a:cxn>
                </a:cxnLst>
                <a:rect l="T15" t="T16" r="T17" b="T18"/>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p:spPr>
            <p:txBody>
              <a:bodyPr wrap="none" anchor="ctr"/>
              <a:lstStyle/>
              <a:p>
                <a:endParaRPr lang="pt-PT" dirty="0"/>
              </a:p>
            </p:txBody>
          </p:sp>
        </p:grpSp>
      </p:grpSp>
      <p:sp>
        <p:nvSpPr>
          <p:cNvPr id="24583" name="TextBox 1"/>
          <p:cNvSpPr txBox="1">
            <a:spLocks noChangeArrowheads="1"/>
          </p:cNvSpPr>
          <p:nvPr/>
        </p:nvSpPr>
        <p:spPr bwMode="auto">
          <a:xfrm>
            <a:off x="996950" y="1169988"/>
            <a:ext cx="2992438" cy="1630362"/>
          </a:xfrm>
          <a:prstGeom prst="rect">
            <a:avLst/>
          </a:prstGeom>
          <a:noFill/>
          <a:ln w="9525">
            <a:noFill/>
            <a:miter lim="800000"/>
            <a:headEnd/>
            <a:tailEnd/>
          </a:ln>
        </p:spPr>
        <p:txBody>
          <a:bodyPr>
            <a:spAutoFit/>
          </a:bodyPr>
          <a:lstStyle/>
          <a:p>
            <a:pPr marL="285750" indent="-285750">
              <a:buFont typeface="Arial" charset="0"/>
              <a:buChar char="•"/>
            </a:pPr>
            <a:r>
              <a:rPr lang="pt-PT" sz="2000" dirty="0"/>
              <a:t>Questões urgentes e importantes para resolver.</a:t>
            </a:r>
          </a:p>
          <a:p>
            <a:pPr marL="285750" indent="-285750">
              <a:buFont typeface="Arial" charset="0"/>
              <a:buChar char="•"/>
            </a:pPr>
            <a:r>
              <a:rPr lang="pt-PT" sz="2000" dirty="0"/>
              <a:t>IMEDIATO</a:t>
            </a:r>
          </a:p>
          <a:p>
            <a:pPr marL="285750" indent="-285750">
              <a:buFont typeface="Arial" charset="0"/>
              <a:buChar char="•"/>
            </a:pPr>
            <a:r>
              <a:rPr lang="pt-PT" sz="2000" dirty="0"/>
              <a:t>e gestão de crises</a:t>
            </a:r>
          </a:p>
        </p:txBody>
      </p:sp>
      <p:sp>
        <p:nvSpPr>
          <p:cNvPr id="24584" name="TextBox 2"/>
          <p:cNvSpPr txBox="1">
            <a:spLocks noChangeArrowheads="1"/>
          </p:cNvSpPr>
          <p:nvPr/>
        </p:nvSpPr>
        <p:spPr bwMode="auto">
          <a:xfrm>
            <a:off x="4597400" y="782638"/>
            <a:ext cx="4367213" cy="1938992"/>
          </a:xfrm>
          <a:prstGeom prst="rect">
            <a:avLst/>
          </a:prstGeom>
          <a:noFill/>
          <a:ln w="9525">
            <a:noFill/>
            <a:miter lim="800000"/>
            <a:headEnd/>
            <a:tailEnd/>
          </a:ln>
        </p:spPr>
        <p:txBody>
          <a:bodyPr>
            <a:spAutoFit/>
          </a:bodyPr>
          <a:lstStyle/>
          <a:p>
            <a:pPr marL="285750" indent="-285750">
              <a:buFont typeface="Arial" charset="0"/>
              <a:buChar char="•"/>
            </a:pPr>
            <a:r>
              <a:rPr lang="pt-PT" sz="2000" dirty="0" smtClean="0"/>
              <a:t>Importante </a:t>
            </a:r>
            <a:r>
              <a:rPr lang="pt-PT" sz="2000" dirty="0"/>
              <a:t>organizar a longo prazo, melhorar as nossas competências e evitar problemas. </a:t>
            </a:r>
          </a:p>
          <a:p>
            <a:pPr marL="285750" indent="-285750">
              <a:buFont typeface="Arial" charset="0"/>
              <a:buChar char="•"/>
            </a:pPr>
            <a:r>
              <a:rPr lang="pt-PT" sz="2000" dirty="0"/>
              <a:t>Ao dedicarmos  tempo a preparar e a organizar  estamos a melhor a nossa capacidade de administrar</a:t>
            </a:r>
            <a:r>
              <a:rPr lang="pt-PT" sz="2000" dirty="0">
                <a:solidFill>
                  <a:srgbClr val="FFFF00"/>
                </a:solidFill>
              </a:rPr>
              <a:t>. </a:t>
            </a:r>
          </a:p>
        </p:txBody>
      </p:sp>
      <p:sp>
        <p:nvSpPr>
          <p:cNvPr id="24585" name="TextBox 3"/>
          <p:cNvSpPr txBox="1">
            <a:spLocks noChangeArrowheads="1"/>
          </p:cNvSpPr>
          <p:nvPr/>
        </p:nvSpPr>
        <p:spPr bwMode="auto">
          <a:xfrm>
            <a:off x="755650" y="3894138"/>
            <a:ext cx="3294063" cy="1938992"/>
          </a:xfrm>
          <a:prstGeom prst="rect">
            <a:avLst/>
          </a:prstGeom>
          <a:noFill/>
          <a:ln w="9525">
            <a:noFill/>
            <a:miter lim="800000"/>
            <a:headEnd/>
            <a:tailEnd/>
          </a:ln>
        </p:spPr>
        <p:txBody>
          <a:bodyPr>
            <a:spAutoFit/>
          </a:bodyPr>
          <a:lstStyle/>
          <a:p>
            <a:pPr marL="285750" indent="-285750">
              <a:buFont typeface="Arial" charset="0"/>
              <a:buChar char="•"/>
            </a:pPr>
            <a:r>
              <a:rPr lang="pt-PT" sz="2000" dirty="0"/>
              <a:t>Estas actividades parecem urgentes. </a:t>
            </a:r>
          </a:p>
          <a:p>
            <a:pPr marL="285750" indent="-285750">
              <a:buFont typeface="Arial" charset="0"/>
              <a:buChar char="•"/>
            </a:pPr>
            <a:r>
              <a:rPr lang="pt-PT" sz="2000" dirty="0"/>
              <a:t>Será mesmo urgente ou é </a:t>
            </a:r>
            <a:r>
              <a:rPr lang="pt-PT" sz="2000" dirty="0" smtClean="0"/>
              <a:t>precipitação.</a:t>
            </a:r>
            <a:endParaRPr lang="pt-PT" sz="2000" dirty="0"/>
          </a:p>
          <a:p>
            <a:pPr marL="285750" indent="-285750">
              <a:buFont typeface="Arial" charset="0"/>
              <a:buChar char="•"/>
            </a:pPr>
            <a:r>
              <a:rPr lang="pt-PT" sz="2000" dirty="0"/>
              <a:t>Há que aclarar o sentido da urgência</a:t>
            </a:r>
          </a:p>
        </p:txBody>
      </p:sp>
      <p:sp>
        <p:nvSpPr>
          <p:cNvPr id="24586" name="TextBox 4"/>
          <p:cNvSpPr txBox="1">
            <a:spLocks noChangeArrowheads="1"/>
          </p:cNvSpPr>
          <p:nvPr/>
        </p:nvSpPr>
        <p:spPr bwMode="auto">
          <a:xfrm>
            <a:off x="5173663" y="4127500"/>
            <a:ext cx="2365375" cy="646113"/>
          </a:xfrm>
          <a:prstGeom prst="rect">
            <a:avLst/>
          </a:prstGeom>
          <a:noFill/>
          <a:ln w="9525">
            <a:noFill/>
            <a:miter lim="800000"/>
            <a:headEnd/>
            <a:tailEnd/>
          </a:ln>
        </p:spPr>
        <p:txBody>
          <a:bodyPr wrap="none">
            <a:spAutoFit/>
          </a:bodyPr>
          <a:lstStyle/>
          <a:p>
            <a:r>
              <a:rPr lang="pt-PT" sz="3600" dirty="0">
                <a:solidFill>
                  <a:srgbClr val="FF0000"/>
                </a:solidFill>
              </a:rPr>
              <a:t>Não FAÇA</a:t>
            </a:r>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13</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4586">
                                            <p:txEl>
                                              <p:pRg st="0" end="0"/>
                                            </p:txEl>
                                          </p:spTgt>
                                        </p:tgtEl>
                                        <p:attrNameLst>
                                          <p:attrName>style.visibility</p:attrName>
                                        </p:attrNameLst>
                                      </p:cBhvr>
                                      <p:to>
                                        <p:strVal val="visible"/>
                                      </p:to>
                                    </p:set>
                                    <p:animEffect transition="in" filter="box(in)">
                                      <p:cBhvr>
                                        <p:cTn id="7" dur="500"/>
                                        <p:tgtEl>
                                          <p:spTgt spid="245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4585">
                                            <p:txEl>
                                              <p:pRg st="0" end="0"/>
                                            </p:txEl>
                                          </p:spTgt>
                                        </p:tgtEl>
                                        <p:attrNameLst>
                                          <p:attrName>style.visibility</p:attrName>
                                        </p:attrNameLst>
                                      </p:cBhvr>
                                      <p:to>
                                        <p:strVal val="visible"/>
                                      </p:to>
                                    </p:set>
                                    <p:animEffect transition="in" filter="box(in)">
                                      <p:cBhvr>
                                        <p:cTn id="12" dur="500"/>
                                        <p:tgtEl>
                                          <p:spTgt spid="245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4585">
                                            <p:txEl>
                                              <p:pRg st="1" end="1"/>
                                            </p:txEl>
                                          </p:spTgt>
                                        </p:tgtEl>
                                        <p:attrNameLst>
                                          <p:attrName>style.visibility</p:attrName>
                                        </p:attrNameLst>
                                      </p:cBhvr>
                                      <p:to>
                                        <p:strVal val="visible"/>
                                      </p:to>
                                    </p:set>
                                    <p:animEffect transition="in" filter="box(in)">
                                      <p:cBhvr>
                                        <p:cTn id="17" dur="500"/>
                                        <p:tgtEl>
                                          <p:spTgt spid="245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4585">
                                            <p:txEl>
                                              <p:pRg st="2" end="2"/>
                                            </p:txEl>
                                          </p:spTgt>
                                        </p:tgtEl>
                                        <p:attrNameLst>
                                          <p:attrName>style.visibility</p:attrName>
                                        </p:attrNameLst>
                                      </p:cBhvr>
                                      <p:to>
                                        <p:strVal val="visible"/>
                                      </p:to>
                                    </p:set>
                                    <p:animEffect transition="in" filter="box(in)">
                                      <p:cBhvr>
                                        <p:cTn id="22" dur="500"/>
                                        <p:tgtEl>
                                          <p:spTgt spid="2458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4583">
                                            <p:txEl>
                                              <p:pRg st="0" end="0"/>
                                            </p:txEl>
                                          </p:spTgt>
                                        </p:tgtEl>
                                        <p:attrNameLst>
                                          <p:attrName>style.visibility</p:attrName>
                                        </p:attrNameLst>
                                      </p:cBhvr>
                                      <p:to>
                                        <p:strVal val="visible"/>
                                      </p:to>
                                    </p:set>
                                    <p:animEffect transition="in" filter="box(in)">
                                      <p:cBhvr>
                                        <p:cTn id="27" dur="500"/>
                                        <p:tgtEl>
                                          <p:spTgt spid="2458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4583">
                                            <p:txEl>
                                              <p:pRg st="1" end="1"/>
                                            </p:txEl>
                                          </p:spTgt>
                                        </p:tgtEl>
                                        <p:attrNameLst>
                                          <p:attrName>style.visibility</p:attrName>
                                        </p:attrNameLst>
                                      </p:cBhvr>
                                      <p:to>
                                        <p:strVal val="visible"/>
                                      </p:to>
                                    </p:set>
                                    <p:animEffect transition="in" filter="box(in)">
                                      <p:cBhvr>
                                        <p:cTn id="32" dur="500"/>
                                        <p:tgtEl>
                                          <p:spTgt spid="2458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4583">
                                            <p:txEl>
                                              <p:pRg st="2" end="2"/>
                                            </p:txEl>
                                          </p:spTgt>
                                        </p:tgtEl>
                                        <p:attrNameLst>
                                          <p:attrName>style.visibility</p:attrName>
                                        </p:attrNameLst>
                                      </p:cBhvr>
                                      <p:to>
                                        <p:strVal val="visible"/>
                                      </p:to>
                                    </p:set>
                                    <p:animEffect transition="in" filter="box(in)">
                                      <p:cBhvr>
                                        <p:cTn id="37" dur="500"/>
                                        <p:tgtEl>
                                          <p:spTgt spid="2458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4584">
                                            <p:txEl>
                                              <p:pRg st="0" end="0"/>
                                            </p:txEl>
                                          </p:spTgt>
                                        </p:tgtEl>
                                        <p:attrNameLst>
                                          <p:attrName>style.visibility</p:attrName>
                                        </p:attrNameLst>
                                      </p:cBhvr>
                                      <p:to>
                                        <p:strVal val="visible"/>
                                      </p:to>
                                    </p:set>
                                    <p:animEffect transition="in" filter="box(in)">
                                      <p:cBhvr>
                                        <p:cTn id="42" dur="500"/>
                                        <p:tgtEl>
                                          <p:spTgt spid="2458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24584">
                                            <p:txEl>
                                              <p:pRg st="1" end="1"/>
                                            </p:txEl>
                                          </p:spTgt>
                                        </p:tgtEl>
                                        <p:attrNameLst>
                                          <p:attrName>style.visibility</p:attrName>
                                        </p:attrNameLst>
                                      </p:cBhvr>
                                      <p:to>
                                        <p:strVal val="visible"/>
                                      </p:to>
                                    </p:set>
                                    <p:animEffect transition="in" filter="box(in)">
                                      <p:cBhvr>
                                        <p:cTn id="47" dur="500"/>
                                        <p:tgtEl>
                                          <p:spTgt spid="245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2"/>
          <p:cNvSpPr>
            <a:spLocks noChangeArrowheads="1" noChangeShapeType="1" noTextEdit="1"/>
          </p:cNvSpPr>
          <p:nvPr/>
        </p:nvSpPr>
        <p:spPr bwMode="auto">
          <a:xfrm>
            <a:off x="1047750" y="152400"/>
            <a:ext cx="2000250" cy="647700"/>
          </a:xfrm>
          <a:prstGeom prst="rect">
            <a:avLst/>
          </a:prstGeom>
        </p:spPr>
        <p:txBody>
          <a:bodyPr wrap="none" fromWordArt="1">
            <a:prstTxWarp prst="textPlain">
              <a:avLst>
                <a:gd name="adj" fmla="val 50000"/>
              </a:avLst>
            </a:prstTxWarp>
          </a:bodyPr>
          <a:lstStyle/>
          <a:p>
            <a:pPr algn="ctr"/>
            <a:r>
              <a:rPr lang="pt-PT" sz="3600" kern="10">
                <a:ln w="9525">
                  <a:solidFill>
                    <a:srgbClr val="000000"/>
                  </a:solidFill>
                  <a:round/>
                  <a:headEnd/>
                  <a:tailEnd/>
                </a:ln>
                <a:solidFill>
                  <a:srgbClr val="FF0000"/>
                </a:solidFill>
                <a:latin typeface="Arial Black"/>
              </a:rPr>
              <a:t>Urgente</a:t>
            </a:r>
          </a:p>
        </p:txBody>
      </p:sp>
      <p:sp>
        <p:nvSpPr>
          <p:cNvPr id="25603" name="WordArt 3"/>
          <p:cNvSpPr>
            <a:spLocks noChangeArrowheads="1" noChangeShapeType="1" noTextEdit="1"/>
          </p:cNvSpPr>
          <p:nvPr/>
        </p:nvSpPr>
        <p:spPr bwMode="auto">
          <a:xfrm>
            <a:off x="5334000" y="152400"/>
            <a:ext cx="2286000" cy="647700"/>
          </a:xfrm>
          <a:prstGeom prst="rect">
            <a:avLst/>
          </a:prstGeom>
        </p:spPr>
        <p:txBody>
          <a:bodyPr wrap="none" fromWordArt="1">
            <a:prstTxWarp prst="textPlain">
              <a:avLst>
                <a:gd name="adj" fmla="val 50000"/>
              </a:avLst>
            </a:prstTxWarp>
          </a:bodyPr>
          <a:lstStyle/>
          <a:p>
            <a:pPr algn="ctr"/>
            <a:r>
              <a:rPr lang="pt-PT" sz="3600" kern="10">
                <a:ln w="9525">
                  <a:solidFill>
                    <a:srgbClr val="000000"/>
                  </a:solidFill>
                  <a:round/>
                  <a:headEnd/>
                  <a:tailEnd/>
                </a:ln>
                <a:solidFill>
                  <a:schemeClr val="bg2"/>
                </a:solidFill>
                <a:latin typeface="Arial Black"/>
              </a:rPr>
              <a:t>Não urgente</a:t>
            </a:r>
          </a:p>
        </p:txBody>
      </p:sp>
      <p:sp>
        <p:nvSpPr>
          <p:cNvPr id="25604" name="WordArt 4"/>
          <p:cNvSpPr>
            <a:spLocks noChangeArrowheads="1" noChangeShapeType="1" noTextEdit="1"/>
          </p:cNvSpPr>
          <p:nvPr/>
        </p:nvSpPr>
        <p:spPr bwMode="auto">
          <a:xfrm rot="-5396135">
            <a:off x="-933450" y="1562100"/>
            <a:ext cx="2667000" cy="647700"/>
          </a:xfrm>
          <a:prstGeom prst="rect">
            <a:avLst/>
          </a:prstGeom>
        </p:spPr>
        <p:txBody>
          <a:bodyPr wrap="none" fromWordArt="1">
            <a:prstTxWarp prst="textPlain">
              <a:avLst>
                <a:gd name="adj" fmla="val 50000"/>
              </a:avLst>
            </a:prstTxWarp>
          </a:bodyPr>
          <a:lstStyle/>
          <a:p>
            <a:pPr algn="ctr"/>
            <a:r>
              <a:rPr lang="pt-PT" sz="3600" kern="10">
                <a:ln w="9525">
                  <a:solidFill>
                    <a:srgbClr val="000000"/>
                  </a:solidFill>
                  <a:round/>
                  <a:headEnd/>
                  <a:tailEnd/>
                </a:ln>
                <a:solidFill>
                  <a:schemeClr val="bg2"/>
                </a:solidFill>
                <a:latin typeface="Arial Black"/>
              </a:rPr>
              <a:t>Importante</a:t>
            </a:r>
          </a:p>
        </p:txBody>
      </p:sp>
      <p:sp>
        <p:nvSpPr>
          <p:cNvPr id="25605" name="WordArt 5"/>
          <p:cNvSpPr>
            <a:spLocks noChangeArrowheads="1" noChangeShapeType="1" noTextEdit="1"/>
          </p:cNvSpPr>
          <p:nvPr/>
        </p:nvSpPr>
        <p:spPr bwMode="auto">
          <a:xfrm rot="-5400000">
            <a:off x="-933450" y="4743450"/>
            <a:ext cx="2667000" cy="647700"/>
          </a:xfrm>
          <a:prstGeom prst="rect">
            <a:avLst/>
          </a:prstGeom>
        </p:spPr>
        <p:txBody>
          <a:bodyPr wrap="none" fromWordArt="1">
            <a:prstTxWarp prst="textPlain">
              <a:avLst>
                <a:gd name="adj" fmla="val 50000"/>
              </a:avLst>
            </a:prstTxWarp>
          </a:bodyPr>
          <a:lstStyle/>
          <a:p>
            <a:pPr algn="ctr"/>
            <a:r>
              <a:rPr lang="pt-PT" sz="3600" kern="10">
                <a:ln w="9525">
                  <a:solidFill>
                    <a:srgbClr val="000000"/>
                  </a:solidFill>
                  <a:round/>
                  <a:headEnd/>
                  <a:tailEnd/>
                </a:ln>
                <a:solidFill>
                  <a:schemeClr val="bg2"/>
                </a:solidFill>
                <a:latin typeface="Arial Black"/>
              </a:rPr>
              <a:t>Não importante</a:t>
            </a:r>
          </a:p>
        </p:txBody>
      </p:sp>
      <p:grpSp>
        <p:nvGrpSpPr>
          <p:cNvPr id="25606" name="Group 6"/>
          <p:cNvGrpSpPr>
            <a:grpSpLocks/>
          </p:cNvGrpSpPr>
          <p:nvPr/>
        </p:nvGrpSpPr>
        <p:grpSpPr bwMode="auto">
          <a:xfrm flipH="1">
            <a:off x="0" y="304800"/>
            <a:ext cx="8458200" cy="6248400"/>
            <a:chOff x="192" y="192"/>
            <a:chExt cx="5328" cy="3936"/>
          </a:xfrm>
        </p:grpSpPr>
        <p:grpSp>
          <p:nvGrpSpPr>
            <p:cNvPr id="25611" name="Group 7"/>
            <p:cNvGrpSpPr>
              <a:grpSpLocks/>
            </p:cNvGrpSpPr>
            <p:nvPr/>
          </p:nvGrpSpPr>
          <p:grpSpPr bwMode="auto">
            <a:xfrm>
              <a:off x="240" y="192"/>
              <a:ext cx="5280" cy="3936"/>
              <a:chOff x="240" y="192"/>
              <a:chExt cx="5280" cy="3936"/>
            </a:xfrm>
          </p:grpSpPr>
          <p:sp>
            <p:nvSpPr>
              <p:cNvPr id="25658" name="Line 8"/>
              <p:cNvSpPr>
                <a:spLocks noChangeShapeType="1"/>
              </p:cNvSpPr>
              <p:nvPr/>
            </p:nvSpPr>
            <p:spPr bwMode="auto">
              <a:xfrm>
                <a:off x="240" y="2160"/>
                <a:ext cx="5280" cy="0"/>
              </a:xfrm>
              <a:prstGeom prst="line">
                <a:avLst/>
              </a:prstGeom>
              <a:noFill/>
              <a:ln w="9525">
                <a:solidFill>
                  <a:schemeClr val="tx1"/>
                </a:solidFill>
                <a:round/>
                <a:headEnd/>
                <a:tailEnd/>
              </a:ln>
            </p:spPr>
            <p:txBody>
              <a:bodyPr wrap="none" anchor="ctr"/>
              <a:lstStyle/>
              <a:p>
                <a:endParaRPr lang="pt-PT"/>
              </a:p>
            </p:txBody>
          </p:sp>
          <p:sp>
            <p:nvSpPr>
              <p:cNvPr id="25659" name="Line 9"/>
              <p:cNvSpPr>
                <a:spLocks noChangeShapeType="1"/>
              </p:cNvSpPr>
              <p:nvPr/>
            </p:nvSpPr>
            <p:spPr bwMode="auto">
              <a:xfrm>
                <a:off x="2880" y="192"/>
                <a:ext cx="0" cy="3936"/>
              </a:xfrm>
              <a:prstGeom prst="line">
                <a:avLst/>
              </a:prstGeom>
              <a:noFill/>
              <a:ln w="9525">
                <a:solidFill>
                  <a:schemeClr val="tx1"/>
                </a:solidFill>
                <a:round/>
                <a:headEnd/>
                <a:tailEnd/>
              </a:ln>
            </p:spPr>
            <p:txBody>
              <a:bodyPr wrap="none" anchor="ctr"/>
              <a:lstStyle/>
              <a:p>
                <a:endParaRPr lang="pt-PT"/>
              </a:p>
            </p:txBody>
          </p:sp>
        </p:grpSp>
        <p:grpSp>
          <p:nvGrpSpPr>
            <p:cNvPr id="25612" name="Group 10"/>
            <p:cNvGrpSpPr>
              <a:grpSpLocks/>
            </p:cNvGrpSpPr>
            <p:nvPr/>
          </p:nvGrpSpPr>
          <p:grpSpPr bwMode="auto">
            <a:xfrm>
              <a:off x="192" y="2160"/>
              <a:ext cx="5328" cy="48"/>
              <a:chOff x="-2" y="1536"/>
              <a:chExt cx="5762" cy="670"/>
            </a:xfrm>
          </p:grpSpPr>
          <p:grpSp>
            <p:nvGrpSpPr>
              <p:cNvPr id="25636" name="Group 11"/>
              <p:cNvGrpSpPr>
                <a:grpSpLocks/>
              </p:cNvGrpSpPr>
              <p:nvPr/>
            </p:nvGrpSpPr>
            <p:grpSpPr bwMode="auto">
              <a:xfrm flipH="1">
                <a:off x="-2" y="1562"/>
                <a:ext cx="5762" cy="638"/>
                <a:chOff x="-2" y="1562"/>
                <a:chExt cx="5762" cy="638"/>
              </a:xfrm>
            </p:grpSpPr>
            <p:sp>
              <p:nvSpPr>
                <p:cNvPr id="25639" name="Freeform 12"/>
                <p:cNvSpPr>
                  <a:spLocks/>
                </p:cNvSpPr>
                <p:nvPr/>
              </p:nvSpPr>
              <p:spPr bwMode="ltGray">
                <a:xfrm rot="-5400000">
                  <a:off x="2559" y="-993"/>
                  <a:ext cx="624" cy="5745"/>
                </a:xfrm>
                <a:custGeom>
                  <a:avLst/>
                  <a:gdLst>
                    <a:gd name="T0" fmla="*/ 0 w 1000"/>
                    <a:gd name="T1" fmla="*/ 0 h 720"/>
                    <a:gd name="T2" fmla="*/ 0 w 1000"/>
                    <a:gd name="T3" fmla="*/ 185812323 h 720"/>
                    <a:gd name="T4" fmla="*/ 59 w 1000"/>
                    <a:gd name="T5" fmla="*/ 185812323 h 720"/>
                    <a:gd name="T6" fmla="*/ 59 w 1000"/>
                    <a:gd name="T7" fmla="*/ 0 h 720"/>
                    <a:gd name="T8" fmla="*/ 0 w 1000"/>
                    <a:gd name="T9" fmla="*/ 0 h 720"/>
                    <a:gd name="T10" fmla="*/ 0 60000 65536"/>
                    <a:gd name="T11" fmla="*/ 0 60000 65536"/>
                    <a:gd name="T12" fmla="*/ 0 60000 65536"/>
                    <a:gd name="T13" fmla="*/ 0 60000 65536"/>
                    <a:gd name="T14" fmla="*/ 0 60000 65536"/>
                    <a:gd name="T15" fmla="*/ 0 w 1000"/>
                    <a:gd name="T16" fmla="*/ 0 h 720"/>
                    <a:gd name="T17" fmla="*/ 1000 w 1000"/>
                    <a:gd name="T18" fmla="*/ 720 h 720"/>
                  </a:gdLst>
                  <a:ahLst/>
                  <a:cxnLst>
                    <a:cxn ang="T10">
                      <a:pos x="T0" y="T1"/>
                    </a:cxn>
                    <a:cxn ang="T11">
                      <a:pos x="T2" y="T3"/>
                    </a:cxn>
                    <a:cxn ang="T12">
                      <a:pos x="T4" y="T5"/>
                    </a:cxn>
                    <a:cxn ang="T13">
                      <a:pos x="T6" y="T7"/>
                    </a:cxn>
                    <a:cxn ang="T14">
                      <a:pos x="T8" y="T9"/>
                    </a:cxn>
                  </a:cxnLst>
                  <a:rect l="T15" t="T16" r="T17" b="T18"/>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endParaRPr lang="pt-PT"/>
                </a:p>
              </p:txBody>
            </p:sp>
            <p:sp>
              <p:nvSpPr>
                <p:cNvPr id="25640" name="Freeform 13"/>
                <p:cNvSpPr>
                  <a:spLocks/>
                </p:cNvSpPr>
                <p:nvPr/>
              </p:nvSpPr>
              <p:spPr bwMode="ltGray">
                <a:xfrm rot="-5400000">
                  <a:off x="1323"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a:p>
              </p:txBody>
            </p:sp>
            <p:sp>
              <p:nvSpPr>
                <p:cNvPr id="25641" name="Freeform 14"/>
                <p:cNvSpPr>
                  <a:spLocks/>
                </p:cNvSpPr>
                <p:nvPr/>
              </p:nvSpPr>
              <p:spPr bwMode="ltGray">
                <a:xfrm rot="-5400000">
                  <a:off x="982"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endParaRPr lang="pt-PT"/>
                </a:p>
              </p:txBody>
            </p:sp>
            <p:sp>
              <p:nvSpPr>
                <p:cNvPr id="25642" name="Freeform 15"/>
                <p:cNvSpPr>
                  <a:spLocks/>
                </p:cNvSpPr>
                <p:nvPr/>
              </p:nvSpPr>
              <p:spPr bwMode="ltGray">
                <a:xfrm rot="-5400000">
                  <a:off x="-57" y="1752"/>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endParaRPr lang="pt-PT"/>
                </a:p>
              </p:txBody>
            </p:sp>
            <p:sp>
              <p:nvSpPr>
                <p:cNvPr id="25643" name="Freeform 16"/>
                <p:cNvSpPr>
                  <a:spLocks/>
                </p:cNvSpPr>
                <p:nvPr/>
              </p:nvSpPr>
              <p:spPr bwMode="ltGray">
                <a:xfrm rot="-5400000">
                  <a:off x="664" y="1733"/>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endParaRPr lang="pt-PT"/>
                </a:p>
              </p:txBody>
            </p:sp>
            <p:sp>
              <p:nvSpPr>
                <p:cNvPr id="25644" name="Freeform 17"/>
                <p:cNvSpPr>
                  <a:spLocks/>
                </p:cNvSpPr>
                <p:nvPr/>
              </p:nvSpPr>
              <p:spPr bwMode="ltGray">
                <a:xfrm rot="-5400000">
                  <a:off x="442" y="1699"/>
                  <a:ext cx="624" cy="362"/>
                </a:xfrm>
                <a:custGeom>
                  <a:avLst/>
                  <a:gdLst>
                    <a:gd name="T0" fmla="*/ 0 w 624"/>
                    <a:gd name="T1" fmla="*/ 0 h 272"/>
                    <a:gd name="T2" fmla="*/ 0 w 624"/>
                    <a:gd name="T3" fmla="*/ 1511 h 272"/>
                    <a:gd name="T4" fmla="*/ 240 w 624"/>
                    <a:gd name="T5" fmla="*/ 1334 h 272"/>
                    <a:gd name="T6" fmla="*/ 624 w 624"/>
                    <a:gd name="T7" fmla="*/ 151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45" name="Freeform 18"/>
                <p:cNvSpPr>
                  <a:spLocks/>
                </p:cNvSpPr>
                <p:nvPr/>
              </p:nvSpPr>
              <p:spPr bwMode="ltGray">
                <a:xfrm rot="-5400000">
                  <a:off x="156" y="1726"/>
                  <a:ext cx="632" cy="315"/>
                </a:xfrm>
                <a:custGeom>
                  <a:avLst/>
                  <a:gdLst>
                    <a:gd name="T0" fmla="*/ 8 w 632"/>
                    <a:gd name="T1" fmla="*/ 20 h 362"/>
                    <a:gd name="T2" fmla="*/ 8 w 632"/>
                    <a:gd name="T3" fmla="*/ 137 h 362"/>
                    <a:gd name="T4" fmla="*/ 248 w 632"/>
                    <a:gd name="T5" fmla="*/ 137 h 362"/>
                    <a:gd name="T6" fmla="*/ 632 w 632"/>
                    <a:gd name="T7" fmla="*/ 137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a:p>
              </p:txBody>
            </p:sp>
            <p:sp>
              <p:nvSpPr>
                <p:cNvPr id="25646" name="Freeform 19"/>
                <p:cNvSpPr>
                  <a:spLocks/>
                </p:cNvSpPr>
                <p:nvPr/>
              </p:nvSpPr>
              <p:spPr bwMode="ltGray">
                <a:xfrm rot="-5400000">
                  <a:off x="3211" y="1664"/>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a:p>
              </p:txBody>
            </p:sp>
            <p:sp>
              <p:nvSpPr>
                <p:cNvPr id="25647" name="Freeform 20"/>
                <p:cNvSpPr>
                  <a:spLocks/>
                </p:cNvSpPr>
                <p:nvPr/>
              </p:nvSpPr>
              <p:spPr bwMode="ltGray">
                <a:xfrm rot="-5400000">
                  <a:off x="2870" y="1664"/>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endParaRPr lang="pt-PT"/>
                </a:p>
              </p:txBody>
            </p:sp>
            <p:sp>
              <p:nvSpPr>
                <p:cNvPr id="25648" name="Freeform 21"/>
                <p:cNvSpPr>
                  <a:spLocks/>
                </p:cNvSpPr>
                <p:nvPr/>
              </p:nvSpPr>
              <p:spPr bwMode="ltGray">
                <a:xfrm rot="-5400000">
                  <a:off x="1830"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endParaRPr lang="pt-PT"/>
                </a:p>
              </p:txBody>
            </p:sp>
            <p:sp>
              <p:nvSpPr>
                <p:cNvPr id="25649" name="Freeform 22"/>
                <p:cNvSpPr>
                  <a:spLocks/>
                </p:cNvSpPr>
                <p:nvPr/>
              </p:nvSpPr>
              <p:spPr bwMode="ltGray">
                <a:xfrm rot="-5400000">
                  <a:off x="2551" y="1728"/>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endParaRPr lang="pt-PT"/>
                </a:p>
              </p:txBody>
            </p:sp>
            <p:sp>
              <p:nvSpPr>
                <p:cNvPr id="25650" name="Freeform 23"/>
                <p:cNvSpPr>
                  <a:spLocks/>
                </p:cNvSpPr>
                <p:nvPr/>
              </p:nvSpPr>
              <p:spPr bwMode="ltGray">
                <a:xfrm rot="-5400000">
                  <a:off x="2330"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51" name="Freeform 24"/>
                <p:cNvSpPr>
                  <a:spLocks/>
                </p:cNvSpPr>
                <p:nvPr/>
              </p:nvSpPr>
              <p:spPr bwMode="ltGray">
                <a:xfrm rot="-5400000">
                  <a:off x="2043"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endParaRPr lang="pt-PT"/>
                </a:p>
              </p:txBody>
            </p:sp>
            <p:sp>
              <p:nvSpPr>
                <p:cNvPr id="25652" name="Freeform 25"/>
                <p:cNvSpPr>
                  <a:spLocks/>
                </p:cNvSpPr>
                <p:nvPr/>
              </p:nvSpPr>
              <p:spPr bwMode="ltGray">
                <a:xfrm rot="-5400000">
                  <a:off x="4077"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endParaRPr lang="pt-PT"/>
                </a:p>
              </p:txBody>
            </p:sp>
            <p:sp>
              <p:nvSpPr>
                <p:cNvPr id="25653" name="Freeform 26"/>
                <p:cNvSpPr>
                  <a:spLocks/>
                </p:cNvSpPr>
                <p:nvPr/>
              </p:nvSpPr>
              <p:spPr bwMode="ltGray">
                <a:xfrm rot="-5400000">
                  <a:off x="3736"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endParaRPr lang="pt-PT"/>
                </a:p>
              </p:txBody>
            </p:sp>
            <p:sp>
              <p:nvSpPr>
                <p:cNvPr id="25654" name="Freeform 27"/>
                <p:cNvSpPr>
                  <a:spLocks/>
                </p:cNvSpPr>
                <p:nvPr/>
              </p:nvSpPr>
              <p:spPr bwMode="ltGray">
                <a:xfrm rot="-5400000">
                  <a:off x="4584"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endParaRPr lang="pt-PT"/>
                </a:p>
              </p:txBody>
            </p:sp>
            <p:sp>
              <p:nvSpPr>
                <p:cNvPr id="25655" name="Freeform 28"/>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 name="T15" fmla="*/ 0 w 291"/>
                    <a:gd name="T16" fmla="*/ 0 h 625"/>
                    <a:gd name="T17" fmla="*/ 291 w 291"/>
                    <a:gd name="T18" fmla="*/ 625 h 625"/>
                  </a:gdLst>
                  <a:ahLst/>
                  <a:cxnLst>
                    <a:cxn ang="T10">
                      <a:pos x="T0" y="T1"/>
                    </a:cxn>
                    <a:cxn ang="T11">
                      <a:pos x="T2" y="T3"/>
                    </a:cxn>
                    <a:cxn ang="T12">
                      <a:pos x="T4" y="T5"/>
                    </a:cxn>
                    <a:cxn ang="T13">
                      <a:pos x="T6" y="T7"/>
                    </a:cxn>
                    <a:cxn ang="T14">
                      <a:pos x="T8" y="T9"/>
                    </a:cxn>
                  </a:cxnLst>
                  <a:rect l="T15" t="T16" r="T17" b="T18"/>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endParaRPr lang="pt-PT"/>
                </a:p>
              </p:txBody>
            </p:sp>
            <p:sp>
              <p:nvSpPr>
                <p:cNvPr id="25656" name="Freeform 29"/>
                <p:cNvSpPr>
                  <a:spLocks/>
                </p:cNvSpPr>
                <p:nvPr/>
              </p:nvSpPr>
              <p:spPr bwMode="ltGray">
                <a:xfrm rot="-5400000">
                  <a:off x="5084"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57" name="Freeform 30"/>
                <p:cNvSpPr>
                  <a:spLocks/>
                </p:cNvSpPr>
                <p:nvPr/>
              </p:nvSpPr>
              <p:spPr bwMode="ltGray">
                <a:xfrm rot="-5400000">
                  <a:off x="4797"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a:p>
              </p:txBody>
            </p:sp>
          </p:grpSp>
          <p:sp>
            <p:nvSpPr>
              <p:cNvPr id="25637" name="Freeform 31"/>
              <p:cNvSpPr>
                <a:spLocks/>
              </p:cNvSpPr>
              <p:nvPr/>
            </p:nvSpPr>
            <p:spPr bwMode="ltGray">
              <a:xfrm flipH="1">
                <a:off x="-2" y="1536"/>
                <a:ext cx="5762" cy="412"/>
              </a:xfrm>
              <a:custGeom>
                <a:avLst/>
                <a:gdLst>
                  <a:gd name="T0" fmla="*/ 0 w 5762"/>
                  <a:gd name="T1" fmla="*/ 295 h 385"/>
                  <a:gd name="T2" fmla="*/ 5762 w 5762"/>
                  <a:gd name="T3" fmla="*/ 281 h 385"/>
                  <a:gd name="T4" fmla="*/ 5762 w 5762"/>
                  <a:gd name="T5" fmla="*/ 4 h 385"/>
                  <a:gd name="T6" fmla="*/ 0 w 5762"/>
                  <a:gd name="T7" fmla="*/ 0 h 385"/>
                  <a:gd name="T8" fmla="*/ 0 w 5762"/>
                  <a:gd name="T9" fmla="*/ 295 h 385"/>
                  <a:gd name="T10" fmla="*/ 0 60000 65536"/>
                  <a:gd name="T11" fmla="*/ 0 60000 65536"/>
                  <a:gd name="T12" fmla="*/ 0 60000 65536"/>
                  <a:gd name="T13" fmla="*/ 0 60000 65536"/>
                  <a:gd name="T14" fmla="*/ 0 60000 65536"/>
                  <a:gd name="T15" fmla="*/ 0 w 5762"/>
                  <a:gd name="T16" fmla="*/ 0 h 385"/>
                  <a:gd name="T17" fmla="*/ 5762 w 5762"/>
                  <a:gd name="T18" fmla="*/ 385 h 385"/>
                </a:gdLst>
                <a:ahLst/>
                <a:cxnLst>
                  <a:cxn ang="T10">
                    <a:pos x="T0" y="T1"/>
                  </a:cxn>
                  <a:cxn ang="T11">
                    <a:pos x="T2" y="T3"/>
                  </a:cxn>
                  <a:cxn ang="T12">
                    <a:pos x="T4" y="T5"/>
                  </a:cxn>
                  <a:cxn ang="T13">
                    <a:pos x="T6" y="T7"/>
                  </a:cxn>
                  <a:cxn ang="T14">
                    <a:pos x="T8" y="T9"/>
                  </a:cxn>
                </a:cxnLst>
                <a:rect l="T15" t="T16" r="T17" b="T18"/>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p:spPr>
            <p:txBody>
              <a:bodyPr wrap="none" anchor="ctr"/>
              <a:lstStyle/>
              <a:p>
                <a:endParaRPr lang="pt-PT"/>
              </a:p>
            </p:txBody>
          </p:sp>
          <p:sp>
            <p:nvSpPr>
              <p:cNvPr id="25638" name="Freeform 32"/>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 name="T15" fmla="*/ 0 w 5761"/>
                  <a:gd name="T16" fmla="*/ 0 h 189"/>
                  <a:gd name="T17" fmla="*/ 5761 w 5761"/>
                  <a:gd name="T18" fmla="*/ 189 h 189"/>
                </a:gdLst>
                <a:ahLst/>
                <a:cxnLst>
                  <a:cxn ang="T10">
                    <a:pos x="T0" y="T1"/>
                  </a:cxn>
                  <a:cxn ang="T11">
                    <a:pos x="T2" y="T3"/>
                  </a:cxn>
                  <a:cxn ang="T12">
                    <a:pos x="T4" y="T5"/>
                  </a:cxn>
                  <a:cxn ang="T13">
                    <a:pos x="T6" y="T7"/>
                  </a:cxn>
                  <a:cxn ang="T14">
                    <a:pos x="T8" y="T9"/>
                  </a:cxn>
                </a:cxnLst>
                <a:rect l="T15" t="T16" r="T17" b="T18"/>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p:spPr>
            <p:txBody>
              <a:bodyPr wrap="none" anchor="ctr"/>
              <a:lstStyle/>
              <a:p>
                <a:endParaRPr lang="pt-PT"/>
              </a:p>
            </p:txBody>
          </p:sp>
        </p:grpSp>
        <p:grpSp>
          <p:nvGrpSpPr>
            <p:cNvPr id="25613" name="Group 33"/>
            <p:cNvGrpSpPr>
              <a:grpSpLocks/>
            </p:cNvGrpSpPr>
            <p:nvPr/>
          </p:nvGrpSpPr>
          <p:grpSpPr bwMode="auto">
            <a:xfrm rot="-5400000">
              <a:off x="936" y="2136"/>
              <a:ext cx="3936" cy="48"/>
              <a:chOff x="-2" y="1536"/>
              <a:chExt cx="5762" cy="670"/>
            </a:xfrm>
          </p:grpSpPr>
          <p:grpSp>
            <p:nvGrpSpPr>
              <p:cNvPr id="25614" name="Group 34"/>
              <p:cNvGrpSpPr>
                <a:grpSpLocks/>
              </p:cNvGrpSpPr>
              <p:nvPr/>
            </p:nvGrpSpPr>
            <p:grpSpPr bwMode="auto">
              <a:xfrm flipH="1">
                <a:off x="-2" y="1562"/>
                <a:ext cx="5762" cy="638"/>
                <a:chOff x="-2" y="1562"/>
                <a:chExt cx="5762" cy="638"/>
              </a:xfrm>
            </p:grpSpPr>
            <p:sp>
              <p:nvSpPr>
                <p:cNvPr id="25617" name="Freeform 35"/>
                <p:cNvSpPr>
                  <a:spLocks/>
                </p:cNvSpPr>
                <p:nvPr/>
              </p:nvSpPr>
              <p:spPr bwMode="ltGray">
                <a:xfrm rot="-5400000">
                  <a:off x="2559" y="-993"/>
                  <a:ext cx="624" cy="5745"/>
                </a:xfrm>
                <a:custGeom>
                  <a:avLst/>
                  <a:gdLst>
                    <a:gd name="T0" fmla="*/ 0 w 1000"/>
                    <a:gd name="T1" fmla="*/ 0 h 720"/>
                    <a:gd name="T2" fmla="*/ 0 w 1000"/>
                    <a:gd name="T3" fmla="*/ 185812323 h 720"/>
                    <a:gd name="T4" fmla="*/ 59 w 1000"/>
                    <a:gd name="T5" fmla="*/ 185812323 h 720"/>
                    <a:gd name="T6" fmla="*/ 59 w 1000"/>
                    <a:gd name="T7" fmla="*/ 0 h 720"/>
                    <a:gd name="T8" fmla="*/ 0 w 1000"/>
                    <a:gd name="T9" fmla="*/ 0 h 720"/>
                    <a:gd name="T10" fmla="*/ 0 60000 65536"/>
                    <a:gd name="T11" fmla="*/ 0 60000 65536"/>
                    <a:gd name="T12" fmla="*/ 0 60000 65536"/>
                    <a:gd name="T13" fmla="*/ 0 60000 65536"/>
                    <a:gd name="T14" fmla="*/ 0 60000 65536"/>
                    <a:gd name="T15" fmla="*/ 0 w 1000"/>
                    <a:gd name="T16" fmla="*/ 0 h 720"/>
                    <a:gd name="T17" fmla="*/ 1000 w 1000"/>
                    <a:gd name="T18" fmla="*/ 720 h 720"/>
                  </a:gdLst>
                  <a:ahLst/>
                  <a:cxnLst>
                    <a:cxn ang="T10">
                      <a:pos x="T0" y="T1"/>
                    </a:cxn>
                    <a:cxn ang="T11">
                      <a:pos x="T2" y="T3"/>
                    </a:cxn>
                    <a:cxn ang="T12">
                      <a:pos x="T4" y="T5"/>
                    </a:cxn>
                    <a:cxn ang="T13">
                      <a:pos x="T6" y="T7"/>
                    </a:cxn>
                    <a:cxn ang="T14">
                      <a:pos x="T8" y="T9"/>
                    </a:cxn>
                  </a:cxnLst>
                  <a:rect l="T15" t="T16" r="T17" b="T18"/>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lstStyle/>
                <a:p>
                  <a:endParaRPr lang="pt-PT"/>
                </a:p>
              </p:txBody>
            </p:sp>
            <p:sp>
              <p:nvSpPr>
                <p:cNvPr id="25618" name="Freeform 36"/>
                <p:cNvSpPr>
                  <a:spLocks/>
                </p:cNvSpPr>
                <p:nvPr/>
              </p:nvSpPr>
              <p:spPr bwMode="ltGray">
                <a:xfrm rot="-5400000">
                  <a:off x="1323"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a:p>
              </p:txBody>
            </p:sp>
            <p:sp>
              <p:nvSpPr>
                <p:cNvPr id="25619" name="Freeform 37"/>
                <p:cNvSpPr>
                  <a:spLocks/>
                </p:cNvSpPr>
                <p:nvPr/>
              </p:nvSpPr>
              <p:spPr bwMode="ltGray">
                <a:xfrm rot="-5400000">
                  <a:off x="982"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lstStyle/>
                <a:p>
                  <a:endParaRPr lang="pt-PT"/>
                </a:p>
              </p:txBody>
            </p:sp>
            <p:sp>
              <p:nvSpPr>
                <p:cNvPr id="25620" name="Freeform 38"/>
                <p:cNvSpPr>
                  <a:spLocks/>
                </p:cNvSpPr>
                <p:nvPr/>
              </p:nvSpPr>
              <p:spPr bwMode="ltGray">
                <a:xfrm rot="-5400000">
                  <a:off x="-57" y="1752"/>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lstStyle/>
                <a:p>
                  <a:endParaRPr lang="pt-PT"/>
                </a:p>
              </p:txBody>
            </p:sp>
            <p:sp>
              <p:nvSpPr>
                <p:cNvPr id="25621" name="Freeform 39"/>
                <p:cNvSpPr>
                  <a:spLocks/>
                </p:cNvSpPr>
                <p:nvPr/>
              </p:nvSpPr>
              <p:spPr bwMode="ltGray">
                <a:xfrm rot="-5400000">
                  <a:off x="664" y="1733"/>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lstStyle/>
                <a:p>
                  <a:endParaRPr lang="pt-PT"/>
                </a:p>
              </p:txBody>
            </p:sp>
            <p:sp>
              <p:nvSpPr>
                <p:cNvPr id="25622" name="Freeform 40"/>
                <p:cNvSpPr>
                  <a:spLocks/>
                </p:cNvSpPr>
                <p:nvPr/>
              </p:nvSpPr>
              <p:spPr bwMode="ltGray">
                <a:xfrm rot="-5400000">
                  <a:off x="442" y="1699"/>
                  <a:ext cx="624" cy="362"/>
                </a:xfrm>
                <a:custGeom>
                  <a:avLst/>
                  <a:gdLst>
                    <a:gd name="T0" fmla="*/ 0 w 624"/>
                    <a:gd name="T1" fmla="*/ 0 h 272"/>
                    <a:gd name="T2" fmla="*/ 0 w 624"/>
                    <a:gd name="T3" fmla="*/ 1511 h 272"/>
                    <a:gd name="T4" fmla="*/ 240 w 624"/>
                    <a:gd name="T5" fmla="*/ 1334 h 272"/>
                    <a:gd name="T6" fmla="*/ 624 w 624"/>
                    <a:gd name="T7" fmla="*/ 1511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23" name="Freeform 41"/>
                <p:cNvSpPr>
                  <a:spLocks/>
                </p:cNvSpPr>
                <p:nvPr/>
              </p:nvSpPr>
              <p:spPr bwMode="ltGray">
                <a:xfrm rot="-5400000">
                  <a:off x="156" y="1726"/>
                  <a:ext cx="632" cy="315"/>
                </a:xfrm>
                <a:custGeom>
                  <a:avLst/>
                  <a:gdLst>
                    <a:gd name="T0" fmla="*/ 8 w 632"/>
                    <a:gd name="T1" fmla="*/ 20 h 362"/>
                    <a:gd name="T2" fmla="*/ 8 w 632"/>
                    <a:gd name="T3" fmla="*/ 137 h 362"/>
                    <a:gd name="T4" fmla="*/ 248 w 632"/>
                    <a:gd name="T5" fmla="*/ 137 h 362"/>
                    <a:gd name="T6" fmla="*/ 632 w 632"/>
                    <a:gd name="T7" fmla="*/ 137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a:p>
              </p:txBody>
            </p:sp>
            <p:sp>
              <p:nvSpPr>
                <p:cNvPr id="25624" name="Freeform 42"/>
                <p:cNvSpPr>
                  <a:spLocks/>
                </p:cNvSpPr>
                <p:nvPr/>
              </p:nvSpPr>
              <p:spPr bwMode="ltGray">
                <a:xfrm rot="-5400000">
                  <a:off x="3211" y="1664"/>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lstStyle/>
                <a:p>
                  <a:endParaRPr lang="pt-PT"/>
                </a:p>
              </p:txBody>
            </p:sp>
            <p:sp>
              <p:nvSpPr>
                <p:cNvPr id="25625" name="Freeform 43"/>
                <p:cNvSpPr>
                  <a:spLocks/>
                </p:cNvSpPr>
                <p:nvPr/>
              </p:nvSpPr>
              <p:spPr bwMode="ltGray">
                <a:xfrm rot="-5400000">
                  <a:off x="2870" y="1664"/>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lstStyle/>
                <a:p>
                  <a:endParaRPr lang="pt-PT"/>
                </a:p>
              </p:txBody>
            </p:sp>
            <p:sp>
              <p:nvSpPr>
                <p:cNvPr id="25626" name="Freeform 44"/>
                <p:cNvSpPr>
                  <a:spLocks/>
                </p:cNvSpPr>
                <p:nvPr/>
              </p:nvSpPr>
              <p:spPr bwMode="ltGray">
                <a:xfrm rot="-5400000">
                  <a:off x="1830"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lstStyle/>
                <a:p>
                  <a:endParaRPr lang="pt-PT"/>
                </a:p>
              </p:txBody>
            </p:sp>
            <p:sp>
              <p:nvSpPr>
                <p:cNvPr id="25627" name="Freeform 45"/>
                <p:cNvSpPr>
                  <a:spLocks/>
                </p:cNvSpPr>
                <p:nvPr/>
              </p:nvSpPr>
              <p:spPr bwMode="ltGray">
                <a:xfrm rot="-5400000">
                  <a:off x="2551" y="1728"/>
                  <a:ext cx="624" cy="294"/>
                </a:xfrm>
                <a:custGeom>
                  <a:avLst/>
                  <a:gdLst>
                    <a:gd name="T0" fmla="*/ 0 w 624"/>
                    <a:gd name="T1" fmla="*/ 0 h 317"/>
                    <a:gd name="T2" fmla="*/ 0 w 624"/>
                    <a:gd name="T3" fmla="*/ 173 h 317"/>
                    <a:gd name="T4" fmla="*/ 624 w 624"/>
                    <a:gd name="T5" fmla="*/ 173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lstStyle/>
                <a:p>
                  <a:endParaRPr lang="pt-PT"/>
                </a:p>
              </p:txBody>
            </p:sp>
            <p:sp>
              <p:nvSpPr>
                <p:cNvPr id="25628" name="Freeform 46"/>
                <p:cNvSpPr>
                  <a:spLocks/>
                </p:cNvSpPr>
                <p:nvPr/>
              </p:nvSpPr>
              <p:spPr bwMode="ltGray">
                <a:xfrm rot="-5400000">
                  <a:off x="2330"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29" name="Freeform 47"/>
                <p:cNvSpPr>
                  <a:spLocks/>
                </p:cNvSpPr>
                <p:nvPr/>
              </p:nvSpPr>
              <p:spPr bwMode="ltGray">
                <a:xfrm rot="-5400000">
                  <a:off x="2043"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lstStyle/>
                <a:p>
                  <a:endParaRPr lang="pt-PT"/>
                </a:p>
              </p:txBody>
            </p:sp>
            <p:sp>
              <p:nvSpPr>
                <p:cNvPr id="25630" name="Freeform 48"/>
                <p:cNvSpPr>
                  <a:spLocks/>
                </p:cNvSpPr>
                <p:nvPr/>
              </p:nvSpPr>
              <p:spPr bwMode="ltGray">
                <a:xfrm rot="-5400000">
                  <a:off x="4077" y="1669"/>
                  <a:ext cx="624" cy="421"/>
                </a:xfrm>
                <a:custGeom>
                  <a:avLst/>
                  <a:gdLst>
                    <a:gd name="T0" fmla="*/ 0 w 624"/>
                    <a:gd name="T1" fmla="*/ 0 h 317"/>
                    <a:gd name="T2" fmla="*/ 0 w 624"/>
                    <a:gd name="T3" fmla="*/ 1490 h 317"/>
                    <a:gd name="T4" fmla="*/ 624 w 624"/>
                    <a:gd name="T5" fmla="*/ 1490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lstStyle/>
                <a:p>
                  <a:endParaRPr lang="pt-PT"/>
                </a:p>
              </p:txBody>
            </p:sp>
            <p:sp>
              <p:nvSpPr>
                <p:cNvPr id="25631" name="Freeform 49"/>
                <p:cNvSpPr>
                  <a:spLocks/>
                </p:cNvSpPr>
                <p:nvPr/>
              </p:nvSpPr>
              <p:spPr bwMode="ltGray">
                <a:xfrm rot="-5400000">
                  <a:off x="3736" y="1669"/>
                  <a:ext cx="624" cy="422"/>
                </a:xfrm>
                <a:custGeom>
                  <a:avLst/>
                  <a:gdLst>
                    <a:gd name="T0" fmla="*/ 0 w 624"/>
                    <a:gd name="T1" fmla="*/ 0 h 317"/>
                    <a:gd name="T2" fmla="*/ 0 w 624"/>
                    <a:gd name="T3" fmla="*/ 1515 h 317"/>
                    <a:gd name="T4" fmla="*/ 624 w 624"/>
                    <a:gd name="T5" fmla="*/ 1515 h 317"/>
                    <a:gd name="T6" fmla="*/ 624 w 624"/>
                    <a:gd name="T7" fmla="*/ 0 h 317"/>
                    <a:gd name="T8" fmla="*/ 0 w 624"/>
                    <a:gd name="T9" fmla="*/ 0 h 317"/>
                    <a:gd name="T10" fmla="*/ 0 60000 65536"/>
                    <a:gd name="T11" fmla="*/ 0 60000 65536"/>
                    <a:gd name="T12" fmla="*/ 0 60000 65536"/>
                    <a:gd name="T13" fmla="*/ 0 60000 65536"/>
                    <a:gd name="T14" fmla="*/ 0 60000 65536"/>
                    <a:gd name="T15" fmla="*/ 0 w 624"/>
                    <a:gd name="T16" fmla="*/ 0 h 317"/>
                    <a:gd name="T17" fmla="*/ 624 w 624"/>
                    <a:gd name="T18" fmla="*/ 317 h 317"/>
                  </a:gdLst>
                  <a:ahLst/>
                  <a:cxnLst>
                    <a:cxn ang="T10">
                      <a:pos x="T0" y="T1"/>
                    </a:cxn>
                    <a:cxn ang="T11">
                      <a:pos x="T2" y="T3"/>
                    </a:cxn>
                    <a:cxn ang="T12">
                      <a:pos x="T4" y="T5"/>
                    </a:cxn>
                    <a:cxn ang="T13">
                      <a:pos x="T6" y="T7"/>
                    </a:cxn>
                    <a:cxn ang="T14">
                      <a:pos x="T8" y="T9"/>
                    </a:cxn>
                  </a:cxnLst>
                  <a:rect l="T15" t="T16" r="T17" b="T18"/>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lstStyle/>
                <a:p>
                  <a:endParaRPr lang="pt-PT"/>
                </a:p>
              </p:txBody>
            </p:sp>
            <p:sp>
              <p:nvSpPr>
                <p:cNvPr id="25632" name="Freeform 50"/>
                <p:cNvSpPr>
                  <a:spLocks/>
                </p:cNvSpPr>
                <p:nvPr/>
              </p:nvSpPr>
              <p:spPr bwMode="ltGray">
                <a:xfrm rot="-5400000">
                  <a:off x="4584" y="1747"/>
                  <a:ext cx="624" cy="255"/>
                </a:xfrm>
                <a:custGeom>
                  <a:avLst/>
                  <a:gdLst>
                    <a:gd name="T0" fmla="*/ 0 w 624"/>
                    <a:gd name="T1" fmla="*/ 6 h 370"/>
                    <a:gd name="T2" fmla="*/ 0 w 624"/>
                    <a:gd name="T3" fmla="*/ 34 h 370"/>
                    <a:gd name="T4" fmla="*/ 624 w 624"/>
                    <a:gd name="T5" fmla="*/ 34 h 370"/>
                    <a:gd name="T6" fmla="*/ 624 w 624"/>
                    <a:gd name="T7" fmla="*/ 6 h 370"/>
                    <a:gd name="T8" fmla="*/ 384 w 624"/>
                    <a:gd name="T9" fmla="*/ 1 h 370"/>
                    <a:gd name="T10" fmla="*/ 0 w 624"/>
                    <a:gd name="T11" fmla="*/ 6 h 370"/>
                    <a:gd name="T12" fmla="*/ 0 60000 65536"/>
                    <a:gd name="T13" fmla="*/ 0 60000 65536"/>
                    <a:gd name="T14" fmla="*/ 0 60000 65536"/>
                    <a:gd name="T15" fmla="*/ 0 60000 65536"/>
                    <a:gd name="T16" fmla="*/ 0 60000 65536"/>
                    <a:gd name="T17" fmla="*/ 0 60000 65536"/>
                    <a:gd name="T18" fmla="*/ 0 w 624"/>
                    <a:gd name="T19" fmla="*/ 0 h 370"/>
                    <a:gd name="T20" fmla="*/ 624 w 624"/>
                    <a:gd name="T21" fmla="*/ 370 h 370"/>
                  </a:gdLst>
                  <a:ahLst/>
                  <a:cxnLst>
                    <a:cxn ang="T12">
                      <a:pos x="T0" y="T1"/>
                    </a:cxn>
                    <a:cxn ang="T13">
                      <a:pos x="T2" y="T3"/>
                    </a:cxn>
                    <a:cxn ang="T14">
                      <a:pos x="T4" y="T5"/>
                    </a:cxn>
                    <a:cxn ang="T15">
                      <a:pos x="T6" y="T7"/>
                    </a:cxn>
                    <a:cxn ang="T16">
                      <a:pos x="T8" y="T9"/>
                    </a:cxn>
                    <a:cxn ang="T17">
                      <a:pos x="T10" y="T11"/>
                    </a:cxn>
                  </a:cxnLst>
                  <a:rect l="T18" t="T19" r="T20" b="T21"/>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lstStyle/>
                <a:p>
                  <a:endParaRPr lang="pt-PT"/>
                </a:p>
              </p:txBody>
            </p:sp>
            <p:sp>
              <p:nvSpPr>
                <p:cNvPr id="25633" name="Freeform 51"/>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 name="T15" fmla="*/ 0 w 291"/>
                    <a:gd name="T16" fmla="*/ 0 h 625"/>
                    <a:gd name="T17" fmla="*/ 291 w 291"/>
                    <a:gd name="T18" fmla="*/ 625 h 625"/>
                  </a:gdLst>
                  <a:ahLst/>
                  <a:cxnLst>
                    <a:cxn ang="T10">
                      <a:pos x="T0" y="T1"/>
                    </a:cxn>
                    <a:cxn ang="T11">
                      <a:pos x="T2" y="T3"/>
                    </a:cxn>
                    <a:cxn ang="T12">
                      <a:pos x="T4" y="T5"/>
                    </a:cxn>
                    <a:cxn ang="T13">
                      <a:pos x="T6" y="T7"/>
                    </a:cxn>
                    <a:cxn ang="T14">
                      <a:pos x="T8" y="T9"/>
                    </a:cxn>
                  </a:cxnLst>
                  <a:rect l="T15" t="T16" r="T17" b="T18"/>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lstStyle/>
                <a:p>
                  <a:endParaRPr lang="pt-PT"/>
                </a:p>
              </p:txBody>
            </p:sp>
            <p:sp>
              <p:nvSpPr>
                <p:cNvPr id="25634" name="Freeform 52"/>
                <p:cNvSpPr>
                  <a:spLocks/>
                </p:cNvSpPr>
                <p:nvPr/>
              </p:nvSpPr>
              <p:spPr bwMode="ltGray">
                <a:xfrm rot="-5400000">
                  <a:off x="5084" y="1694"/>
                  <a:ext cx="624" cy="361"/>
                </a:xfrm>
                <a:custGeom>
                  <a:avLst/>
                  <a:gdLst>
                    <a:gd name="T0" fmla="*/ 0 w 624"/>
                    <a:gd name="T1" fmla="*/ 0 h 272"/>
                    <a:gd name="T2" fmla="*/ 0 w 624"/>
                    <a:gd name="T3" fmla="*/ 1486 h 272"/>
                    <a:gd name="T4" fmla="*/ 240 w 624"/>
                    <a:gd name="T5" fmla="*/ 1313 h 272"/>
                    <a:gd name="T6" fmla="*/ 624 w 624"/>
                    <a:gd name="T7" fmla="*/ 1486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 name="T18" fmla="*/ 0 w 624"/>
                    <a:gd name="T19" fmla="*/ 0 h 272"/>
                    <a:gd name="T20" fmla="*/ 624 w 624"/>
                    <a:gd name="T21" fmla="*/ 272 h 272"/>
                  </a:gdLst>
                  <a:ahLst/>
                  <a:cxnLst>
                    <a:cxn ang="T12">
                      <a:pos x="T0" y="T1"/>
                    </a:cxn>
                    <a:cxn ang="T13">
                      <a:pos x="T2" y="T3"/>
                    </a:cxn>
                    <a:cxn ang="T14">
                      <a:pos x="T4" y="T5"/>
                    </a:cxn>
                    <a:cxn ang="T15">
                      <a:pos x="T6" y="T7"/>
                    </a:cxn>
                    <a:cxn ang="T16">
                      <a:pos x="T8" y="T9"/>
                    </a:cxn>
                    <a:cxn ang="T17">
                      <a:pos x="T10" y="T11"/>
                    </a:cxn>
                  </a:cxnLst>
                  <a:rect l="T18" t="T19" r="T20" b="T21"/>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lstStyle/>
                <a:p>
                  <a:endParaRPr lang="pt-PT"/>
                </a:p>
              </p:txBody>
            </p:sp>
            <p:sp>
              <p:nvSpPr>
                <p:cNvPr id="25635" name="Freeform 53"/>
                <p:cNvSpPr>
                  <a:spLocks/>
                </p:cNvSpPr>
                <p:nvPr/>
              </p:nvSpPr>
              <p:spPr bwMode="ltGray">
                <a:xfrm rot="-5400000">
                  <a:off x="4797" y="1721"/>
                  <a:ext cx="632" cy="316"/>
                </a:xfrm>
                <a:custGeom>
                  <a:avLst/>
                  <a:gdLst>
                    <a:gd name="T0" fmla="*/ 8 w 632"/>
                    <a:gd name="T1" fmla="*/ 20 h 362"/>
                    <a:gd name="T2" fmla="*/ 8 w 632"/>
                    <a:gd name="T3" fmla="*/ 141 h 362"/>
                    <a:gd name="T4" fmla="*/ 248 w 632"/>
                    <a:gd name="T5" fmla="*/ 141 h 362"/>
                    <a:gd name="T6" fmla="*/ 632 w 632"/>
                    <a:gd name="T7" fmla="*/ 141 h 362"/>
                    <a:gd name="T8" fmla="*/ 632 w 632"/>
                    <a:gd name="T9" fmla="*/ 20 h 362"/>
                    <a:gd name="T10" fmla="*/ 104 w 632"/>
                    <a:gd name="T11" fmla="*/ 20 h 362"/>
                    <a:gd name="T12" fmla="*/ 8 w 632"/>
                    <a:gd name="T13" fmla="*/ 20 h 362"/>
                    <a:gd name="T14" fmla="*/ 0 60000 65536"/>
                    <a:gd name="T15" fmla="*/ 0 60000 65536"/>
                    <a:gd name="T16" fmla="*/ 0 60000 65536"/>
                    <a:gd name="T17" fmla="*/ 0 60000 65536"/>
                    <a:gd name="T18" fmla="*/ 0 60000 65536"/>
                    <a:gd name="T19" fmla="*/ 0 60000 65536"/>
                    <a:gd name="T20" fmla="*/ 0 60000 65536"/>
                    <a:gd name="T21" fmla="*/ 0 w 632"/>
                    <a:gd name="T22" fmla="*/ 0 h 362"/>
                    <a:gd name="T23" fmla="*/ 632 w 632"/>
                    <a:gd name="T24" fmla="*/ 362 h 3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lstStyle/>
                <a:p>
                  <a:endParaRPr lang="pt-PT"/>
                </a:p>
              </p:txBody>
            </p:sp>
          </p:grpSp>
          <p:sp>
            <p:nvSpPr>
              <p:cNvPr id="25615" name="Freeform 54"/>
              <p:cNvSpPr>
                <a:spLocks/>
              </p:cNvSpPr>
              <p:nvPr/>
            </p:nvSpPr>
            <p:spPr bwMode="ltGray">
              <a:xfrm flipH="1">
                <a:off x="-2" y="1536"/>
                <a:ext cx="5762" cy="412"/>
              </a:xfrm>
              <a:custGeom>
                <a:avLst/>
                <a:gdLst>
                  <a:gd name="T0" fmla="*/ 0 w 5762"/>
                  <a:gd name="T1" fmla="*/ 295 h 385"/>
                  <a:gd name="T2" fmla="*/ 5762 w 5762"/>
                  <a:gd name="T3" fmla="*/ 281 h 385"/>
                  <a:gd name="T4" fmla="*/ 5762 w 5762"/>
                  <a:gd name="T5" fmla="*/ 4 h 385"/>
                  <a:gd name="T6" fmla="*/ 0 w 5762"/>
                  <a:gd name="T7" fmla="*/ 0 h 385"/>
                  <a:gd name="T8" fmla="*/ 0 w 5762"/>
                  <a:gd name="T9" fmla="*/ 295 h 385"/>
                  <a:gd name="T10" fmla="*/ 0 60000 65536"/>
                  <a:gd name="T11" fmla="*/ 0 60000 65536"/>
                  <a:gd name="T12" fmla="*/ 0 60000 65536"/>
                  <a:gd name="T13" fmla="*/ 0 60000 65536"/>
                  <a:gd name="T14" fmla="*/ 0 60000 65536"/>
                  <a:gd name="T15" fmla="*/ 0 w 5762"/>
                  <a:gd name="T16" fmla="*/ 0 h 385"/>
                  <a:gd name="T17" fmla="*/ 5762 w 5762"/>
                  <a:gd name="T18" fmla="*/ 385 h 385"/>
                </a:gdLst>
                <a:ahLst/>
                <a:cxnLst>
                  <a:cxn ang="T10">
                    <a:pos x="T0" y="T1"/>
                  </a:cxn>
                  <a:cxn ang="T11">
                    <a:pos x="T2" y="T3"/>
                  </a:cxn>
                  <a:cxn ang="T12">
                    <a:pos x="T4" y="T5"/>
                  </a:cxn>
                  <a:cxn ang="T13">
                    <a:pos x="T6" y="T7"/>
                  </a:cxn>
                  <a:cxn ang="T14">
                    <a:pos x="T8" y="T9"/>
                  </a:cxn>
                </a:cxnLst>
                <a:rect l="T15" t="T16" r="T17" b="T18"/>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p:spPr>
            <p:txBody>
              <a:bodyPr wrap="none" anchor="ctr"/>
              <a:lstStyle/>
              <a:p>
                <a:endParaRPr lang="pt-PT"/>
              </a:p>
            </p:txBody>
          </p:sp>
          <p:sp>
            <p:nvSpPr>
              <p:cNvPr id="25616" name="Freeform 55"/>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 name="T15" fmla="*/ 0 w 5761"/>
                  <a:gd name="T16" fmla="*/ 0 h 189"/>
                  <a:gd name="T17" fmla="*/ 5761 w 5761"/>
                  <a:gd name="T18" fmla="*/ 189 h 189"/>
                </a:gdLst>
                <a:ahLst/>
                <a:cxnLst>
                  <a:cxn ang="T10">
                    <a:pos x="T0" y="T1"/>
                  </a:cxn>
                  <a:cxn ang="T11">
                    <a:pos x="T2" y="T3"/>
                  </a:cxn>
                  <a:cxn ang="T12">
                    <a:pos x="T4" y="T5"/>
                  </a:cxn>
                  <a:cxn ang="T13">
                    <a:pos x="T6" y="T7"/>
                  </a:cxn>
                  <a:cxn ang="T14">
                    <a:pos x="T8" y="T9"/>
                  </a:cxn>
                </a:cxnLst>
                <a:rect l="T15" t="T16" r="T17" b="T18"/>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p:spPr>
            <p:txBody>
              <a:bodyPr wrap="none" anchor="ctr"/>
              <a:lstStyle/>
              <a:p>
                <a:endParaRPr lang="pt-PT"/>
              </a:p>
            </p:txBody>
          </p:sp>
        </p:grpSp>
      </p:grpSp>
      <p:sp>
        <p:nvSpPr>
          <p:cNvPr id="25607" name="TextBox 1"/>
          <p:cNvSpPr txBox="1">
            <a:spLocks noChangeArrowheads="1"/>
          </p:cNvSpPr>
          <p:nvPr/>
        </p:nvSpPr>
        <p:spPr bwMode="auto">
          <a:xfrm>
            <a:off x="4673600" y="3898900"/>
            <a:ext cx="3760788" cy="1754326"/>
          </a:xfrm>
          <a:prstGeom prst="rect">
            <a:avLst/>
          </a:prstGeom>
          <a:noFill/>
          <a:ln w="9525">
            <a:noFill/>
            <a:miter lim="800000"/>
            <a:headEnd/>
            <a:tailEnd/>
          </a:ln>
        </p:spPr>
        <p:txBody>
          <a:bodyPr>
            <a:spAutoFit/>
          </a:bodyPr>
          <a:lstStyle/>
          <a:p>
            <a:pPr marL="285750" indent="-285750">
              <a:buFont typeface="Arial" charset="0"/>
              <a:buChar char="•"/>
            </a:pPr>
            <a:r>
              <a:rPr lang="pt-PT" b="1" dirty="0">
                <a:solidFill>
                  <a:srgbClr val="FF0000"/>
                </a:solidFill>
              </a:rPr>
              <a:t>Futilidades</a:t>
            </a:r>
          </a:p>
          <a:p>
            <a:pPr marL="285750" indent="-285750">
              <a:buFont typeface="Arial" charset="0"/>
              <a:buChar char="•"/>
            </a:pPr>
            <a:r>
              <a:rPr lang="pt-PT" b="1" dirty="0">
                <a:solidFill>
                  <a:srgbClr val="FF0000"/>
                </a:solidFill>
              </a:rPr>
              <a:t>Correio Desnecessário</a:t>
            </a:r>
          </a:p>
          <a:p>
            <a:pPr marL="285750" indent="-285750">
              <a:buFont typeface="Arial" charset="0"/>
              <a:buChar char="•"/>
            </a:pPr>
            <a:r>
              <a:rPr lang="pt-PT" b="1" dirty="0">
                <a:solidFill>
                  <a:srgbClr val="FF0000"/>
                </a:solidFill>
              </a:rPr>
              <a:t>Certas chamadas telefónicas</a:t>
            </a:r>
          </a:p>
          <a:p>
            <a:pPr marL="285750" indent="-285750">
              <a:buFont typeface="Arial" charset="0"/>
              <a:buChar char="•"/>
            </a:pPr>
            <a:r>
              <a:rPr lang="pt-PT" b="1" dirty="0">
                <a:solidFill>
                  <a:srgbClr val="FF0000"/>
                </a:solidFill>
              </a:rPr>
              <a:t>Os vampiros do tempo</a:t>
            </a:r>
          </a:p>
          <a:p>
            <a:pPr marL="285750" indent="-285750">
              <a:buFont typeface="Arial" charset="0"/>
              <a:buChar char="•"/>
            </a:pPr>
            <a:r>
              <a:rPr lang="pt-PT" b="1" dirty="0">
                <a:solidFill>
                  <a:srgbClr val="FF0000"/>
                </a:solidFill>
              </a:rPr>
              <a:t>Actividades de entretenimento</a:t>
            </a:r>
          </a:p>
        </p:txBody>
      </p:sp>
      <p:sp>
        <p:nvSpPr>
          <p:cNvPr id="25608" name="TextBox 2"/>
          <p:cNvSpPr txBox="1">
            <a:spLocks noChangeArrowheads="1"/>
          </p:cNvSpPr>
          <p:nvPr/>
        </p:nvSpPr>
        <p:spPr bwMode="auto">
          <a:xfrm>
            <a:off x="808038" y="3760788"/>
            <a:ext cx="3189287" cy="1754187"/>
          </a:xfrm>
          <a:prstGeom prst="rect">
            <a:avLst/>
          </a:prstGeom>
          <a:noFill/>
          <a:ln w="9525">
            <a:noFill/>
            <a:miter lim="800000"/>
            <a:headEnd/>
            <a:tailEnd/>
          </a:ln>
        </p:spPr>
        <p:txBody>
          <a:bodyPr>
            <a:spAutoFit/>
          </a:bodyPr>
          <a:lstStyle/>
          <a:p>
            <a:pPr marL="285750" indent="-285750">
              <a:buFont typeface="Arial" charset="0"/>
              <a:buChar char="•"/>
            </a:pPr>
            <a:r>
              <a:rPr lang="pt-PT" b="1" dirty="0">
                <a:solidFill>
                  <a:srgbClr val="FFC000"/>
                </a:solidFill>
              </a:rPr>
              <a:t>Interrupções</a:t>
            </a:r>
          </a:p>
          <a:p>
            <a:pPr marL="285750" indent="-285750">
              <a:buFont typeface="Arial" charset="0"/>
              <a:buChar char="•"/>
            </a:pPr>
            <a:r>
              <a:rPr lang="pt-PT" b="1" dirty="0">
                <a:solidFill>
                  <a:srgbClr val="FFC000"/>
                </a:solidFill>
              </a:rPr>
              <a:t>Algumas chamadas de telefone</a:t>
            </a:r>
          </a:p>
          <a:p>
            <a:pPr marL="285750" indent="-285750">
              <a:buFont typeface="Arial" charset="0"/>
              <a:buChar char="•"/>
            </a:pPr>
            <a:r>
              <a:rPr lang="pt-PT" b="1" dirty="0">
                <a:solidFill>
                  <a:srgbClr val="FFC000"/>
                </a:solidFill>
              </a:rPr>
              <a:t>Algumas cartas</a:t>
            </a:r>
          </a:p>
          <a:p>
            <a:pPr marL="285750" indent="-285750">
              <a:buFont typeface="Arial" charset="0"/>
              <a:buChar char="•"/>
            </a:pPr>
            <a:r>
              <a:rPr lang="pt-PT" b="1" dirty="0">
                <a:solidFill>
                  <a:srgbClr val="FFC000"/>
                </a:solidFill>
              </a:rPr>
              <a:t>Alguns relatórios</a:t>
            </a:r>
          </a:p>
          <a:p>
            <a:pPr marL="285750" indent="-285750">
              <a:buFont typeface="Arial" charset="0"/>
              <a:buChar char="•"/>
            </a:pPr>
            <a:r>
              <a:rPr lang="pt-PT" b="1" dirty="0">
                <a:solidFill>
                  <a:srgbClr val="FFC000"/>
                </a:solidFill>
              </a:rPr>
              <a:t>Algumas reuniões</a:t>
            </a:r>
          </a:p>
        </p:txBody>
      </p:sp>
      <p:sp>
        <p:nvSpPr>
          <p:cNvPr id="4" name="TextBox 3"/>
          <p:cNvSpPr txBox="1"/>
          <p:nvPr/>
        </p:nvSpPr>
        <p:spPr>
          <a:xfrm>
            <a:off x="4673600" y="928688"/>
            <a:ext cx="2845651" cy="2308324"/>
          </a:xfrm>
          <a:prstGeom prst="rect">
            <a:avLst/>
          </a:prstGeom>
          <a:noFill/>
        </p:spPr>
        <p:txBody>
          <a:bodyPr wrap="none">
            <a:spAutoFit/>
          </a:bodyPr>
          <a:lstStyle/>
          <a:p>
            <a:pPr marL="285750" indent="-285750">
              <a:buFont typeface="Arial" pitchFamily="34" charset="0"/>
              <a:buChar char="•"/>
              <a:defRPr/>
            </a:pPr>
            <a:r>
              <a:rPr lang="pt-PT" b="1" dirty="0">
                <a:solidFill>
                  <a:srgbClr val="00B050"/>
                </a:solidFill>
              </a:rPr>
              <a:t>Preparação</a:t>
            </a:r>
          </a:p>
          <a:p>
            <a:pPr marL="285750" indent="-285750">
              <a:buFont typeface="Arial" pitchFamily="34" charset="0"/>
              <a:buChar char="•"/>
              <a:defRPr/>
            </a:pPr>
            <a:r>
              <a:rPr lang="pt-PT" b="1" dirty="0">
                <a:solidFill>
                  <a:srgbClr val="00B050"/>
                </a:solidFill>
              </a:rPr>
              <a:t>Prevenção</a:t>
            </a:r>
          </a:p>
          <a:p>
            <a:pPr marL="285750" indent="-285750">
              <a:buFont typeface="Arial" pitchFamily="34" charset="0"/>
              <a:buChar char="•"/>
              <a:defRPr/>
            </a:pPr>
            <a:r>
              <a:rPr lang="pt-PT" b="1" dirty="0">
                <a:solidFill>
                  <a:srgbClr val="00B050"/>
                </a:solidFill>
              </a:rPr>
              <a:t>Valores</a:t>
            </a:r>
          </a:p>
          <a:p>
            <a:pPr marL="285750" indent="-285750">
              <a:buFont typeface="Arial" pitchFamily="34" charset="0"/>
              <a:buChar char="•"/>
              <a:defRPr/>
            </a:pPr>
            <a:r>
              <a:rPr lang="pt-PT" b="1" dirty="0">
                <a:solidFill>
                  <a:srgbClr val="00B050"/>
                </a:solidFill>
              </a:rPr>
              <a:t>Afirmação</a:t>
            </a:r>
          </a:p>
          <a:p>
            <a:pPr marL="285750" indent="-285750">
              <a:buFont typeface="Arial" pitchFamily="34" charset="0"/>
              <a:buChar char="•"/>
              <a:defRPr/>
            </a:pPr>
            <a:r>
              <a:rPr lang="pt-PT" b="1" dirty="0">
                <a:solidFill>
                  <a:srgbClr val="00B050"/>
                </a:solidFill>
              </a:rPr>
              <a:t>Planeamento</a:t>
            </a:r>
          </a:p>
          <a:p>
            <a:pPr marL="285750" indent="-285750">
              <a:buFont typeface="Arial" pitchFamily="34" charset="0"/>
              <a:buChar char="•"/>
              <a:defRPr/>
            </a:pPr>
            <a:r>
              <a:rPr lang="pt-PT" b="1" dirty="0">
                <a:solidFill>
                  <a:srgbClr val="00B050"/>
                </a:solidFill>
              </a:rPr>
              <a:t>Estabelecer Relações</a:t>
            </a:r>
          </a:p>
          <a:p>
            <a:pPr marL="285750" indent="-285750">
              <a:buFont typeface="Arial" pitchFamily="34" charset="0"/>
              <a:buChar char="•"/>
              <a:defRPr/>
            </a:pPr>
            <a:r>
              <a:rPr lang="pt-PT" b="1" dirty="0">
                <a:solidFill>
                  <a:srgbClr val="00B050"/>
                </a:solidFill>
              </a:rPr>
              <a:t>Autenticidade</a:t>
            </a:r>
          </a:p>
          <a:p>
            <a:pPr>
              <a:defRPr/>
            </a:pPr>
            <a:endParaRPr lang="pt-PT" dirty="0">
              <a:solidFill>
                <a:srgbClr val="92D050"/>
              </a:solidFill>
            </a:endParaRPr>
          </a:p>
        </p:txBody>
      </p:sp>
      <p:sp>
        <p:nvSpPr>
          <p:cNvPr id="25610" name="TextBox 4"/>
          <p:cNvSpPr txBox="1">
            <a:spLocks noChangeArrowheads="1"/>
          </p:cNvSpPr>
          <p:nvPr/>
        </p:nvSpPr>
        <p:spPr bwMode="auto">
          <a:xfrm>
            <a:off x="1219200" y="1320800"/>
            <a:ext cx="2755883" cy="1477328"/>
          </a:xfrm>
          <a:prstGeom prst="rect">
            <a:avLst/>
          </a:prstGeom>
          <a:noFill/>
          <a:ln w="9525">
            <a:noFill/>
            <a:miter lim="800000"/>
            <a:headEnd/>
            <a:tailEnd/>
          </a:ln>
        </p:spPr>
        <p:txBody>
          <a:bodyPr wrap="none">
            <a:spAutoFit/>
          </a:bodyPr>
          <a:lstStyle/>
          <a:p>
            <a:pPr marL="285750" indent="-285750">
              <a:buFont typeface="Arial" charset="0"/>
              <a:buChar char="•"/>
            </a:pPr>
            <a:r>
              <a:rPr lang="pt-PT" b="1" dirty="0">
                <a:solidFill>
                  <a:srgbClr val="00B050"/>
                </a:solidFill>
              </a:rPr>
              <a:t>Crises</a:t>
            </a:r>
          </a:p>
          <a:p>
            <a:pPr marL="285750" indent="-285750">
              <a:buFont typeface="Arial" charset="0"/>
              <a:buChar char="•"/>
            </a:pPr>
            <a:r>
              <a:rPr lang="pt-PT" b="1" dirty="0">
                <a:solidFill>
                  <a:srgbClr val="00B050"/>
                </a:solidFill>
              </a:rPr>
              <a:t>Questões prementes</a:t>
            </a:r>
          </a:p>
          <a:p>
            <a:pPr marL="285750" indent="-285750">
              <a:buFont typeface="Arial" charset="0"/>
              <a:buChar char="•"/>
            </a:pPr>
            <a:r>
              <a:rPr lang="pt-PT" b="1" dirty="0" smtClean="0">
                <a:solidFill>
                  <a:srgbClr val="00B050"/>
                </a:solidFill>
              </a:rPr>
              <a:t>Projectos, </a:t>
            </a:r>
            <a:endParaRPr lang="pt-PT" b="1" dirty="0">
              <a:solidFill>
                <a:srgbClr val="00B050"/>
              </a:solidFill>
            </a:endParaRPr>
          </a:p>
          <a:p>
            <a:pPr marL="285750" indent="-285750">
              <a:buFont typeface="Arial" charset="0"/>
              <a:buChar char="•"/>
            </a:pPr>
            <a:r>
              <a:rPr lang="pt-PT" b="1" dirty="0">
                <a:solidFill>
                  <a:srgbClr val="00B050"/>
                </a:solidFill>
              </a:rPr>
              <a:t>Reuniões</a:t>
            </a:r>
          </a:p>
          <a:p>
            <a:pPr marL="285750" indent="-285750">
              <a:buFont typeface="Arial" charset="0"/>
              <a:buChar char="•"/>
            </a:pPr>
            <a:r>
              <a:rPr lang="pt-PT" b="1" dirty="0">
                <a:solidFill>
                  <a:srgbClr val="00B050"/>
                </a:solidFill>
              </a:rPr>
              <a:t>Executar</a:t>
            </a:r>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14</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5607">
                                            <p:txEl>
                                              <p:pRg st="0" end="0"/>
                                            </p:txEl>
                                          </p:spTgt>
                                        </p:tgtEl>
                                        <p:attrNameLst>
                                          <p:attrName>style.visibility</p:attrName>
                                        </p:attrNameLst>
                                      </p:cBhvr>
                                      <p:to>
                                        <p:strVal val="visible"/>
                                      </p:to>
                                    </p:set>
                                    <p:animEffect transition="in" filter="box(in)">
                                      <p:cBhvr>
                                        <p:cTn id="7" dur="500"/>
                                        <p:tgtEl>
                                          <p:spTgt spid="2560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5607">
                                            <p:txEl>
                                              <p:pRg st="1" end="1"/>
                                            </p:txEl>
                                          </p:spTgt>
                                        </p:tgtEl>
                                        <p:attrNameLst>
                                          <p:attrName>style.visibility</p:attrName>
                                        </p:attrNameLst>
                                      </p:cBhvr>
                                      <p:to>
                                        <p:strVal val="visible"/>
                                      </p:to>
                                    </p:set>
                                    <p:animEffect transition="in" filter="box(in)">
                                      <p:cBhvr>
                                        <p:cTn id="10" dur="500"/>
                                        <p:tgtEl>
                                          <p:spTgt spid="2560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5607">
                                            <p:txEl>
                                              <p:pRg st="2" end="2"/>
                                            </p:txEl>
                                          </p:spTgt>
                                        </p:tgtEl>
                                        <p:attrNameLst>
                                          <p:attrName>style.visibility</p:attrName>
                                        </p:attrNameLst>
                                      </p:cBhvr>
                                      <p:to>
                                        <p:strVal val="visible"/>
                                      </p:to>
                                    </p:set>
                                    <p:animEffect transition="in" filter="box(in)">
                                      <p:cBhvr>
                                        <p:cTn id="13" dur="500"/>
                                        <p:tgtEl>
                                          <p:spTgt spid="2560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5607">
                                            <p:txEl>
                                              <p:pRg st="3" end="3"/>
                                            </p:txEl>
                                          </p:spTgt>
                                        </p:tgtEl>
                                        <p:attrNameLst>
                                          <p:attrName>style.visibility</p:attrName>
                                        </p:attrNameLst>
                                      </p:cBhvr>
                                      <p:to>
                                        <p:strVal val="visible"/>
                                      </p:to>
                                    </p:set>
                                    <p:animEffect transition="in" filter="box(in)">
                                      <p:cBhvr>
                                        <p:cTn id="16" dur="500"/>
                                        <p:tgtEl>
                                          <p:spTgt spid="2560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5607">
                                            <p:txEl>
                                              <p:pRg st="4" end="4"/>
                                            </p:txEl>
                                          </p:spTgt>
                                        </p:tgtEl>
                                        <p:attrNameLst>
                                          <p:attrName>style.visibility</p:attrName>
                                        </p:attrNameLst>
                                      </p:cBhvr>
                                      <p:to>
                                        <p:strVal val="visible"/>
                                      </p:to>
                                    </p:set>
                                    <p:animEffect transition="in" filter="box(in)">
                                      <p:cBhvr>
                                        <p:cTn id="19" dur="500"/>
                                        <p:tgtEl>
                                          <p:spTgt spid="2560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25608">
                                            <p:txEl>
                                              <p:pRg st="0" end="0"/>
                                            </p:txEl>
                                          </p:spTgt>
                                        </p:tgtEl>
                                        <p:attrNameLst>
                                          <p:attrName>style.visibility</p:attrName>
                                        </p:attrNameLst>
                                      </p:cBhvr>
                                      <p:to>
                                        <p:strVal val="visible"/>
                                      </p:to>
                                    </p:set>
                                    <p:animEffect transition="in" filter="box(in)">
                                      <p:cBhvr>
                                        <p:cTn id="24" dur="500"/>
                                        <p:tgtEl>
                                          <p:spTgt spid="25608">
                                            <p:txEl>
                                              <p:pRg st="0" end="0"/>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25608">
                                            <p:txEl>
                                              <p:pRg st="1" end="1"/>
                                            </p:txEl>
                                          </p:spTgt>
                                        </p:tgtEl>
                                        <p:attrNameLst>
                                          <p:attrName>style.visibility</p:attrName>
                                        </p:attrNameLst>
                                      </p:cBhvr>
                                      <p:to>
                                        <p:strVal val="visible"/>
                                      </p:to>
                                    </p:set>
                                    <p:animEffect transition="in" filter="box(in)">
                                      <p:cBhvr>
                                        <p:cTn id="27" dur="500"/>
                                        <p:tgtEl>
                                          <p:spTgt spid="25608">
                                            <p:txEl>
                                              <p:pRg st="1" end="1"/>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25608">
                                            <p:txEl>
                                              <p:pRg st="2" end="2"/>
                                            </p:txEl>
                                          </p:spTgt>
                                        </p:tgtEl>
                                        <p:attrNameLst>
                                          <p:attrName>style.visibility</p:attrName>
                                        </p:attrNameLst>
                                      </p:cBhvr>
                                      <p:to>
                                        <p:strVal val="visible"/>
                                      </p:to>
                                    </p:set>
                                    <p:animEffect transition="in" filter="box(in)">
                                      <p:cBhvr>
                                        <p:cTn id="30" dur="500"/>
                                        <p:tgtEl>
                                          <p:spTgt spid="25608">
                                            <p:txEl>
                                              <p:pRg st="2" end="2"/>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25608">
                                            <p:txEl>
                                              <p:pRg st="3" end="3"/>
                                            </p:txEl>
                                          </p:spTgt>
                                        </p:tgtEl>
                                        <p:attrNameLst>
                                          <p:attrName>style.visibility</p:attrName>
                                        </p:attrNameLst>
                                      </p:cBhvr>
                                      <p:to>
                                        <p:strVal val="visible"/>
                                      </p:to>
                                    </p:set>
                                    <p:animEffect transition="in" filter="box(in)">
                                      <p:cBhvr>
                                        <p:cTn id="33" dur="500"/>
                                        <p:tgtEl>
                                          <p:spTgt spid="25608">
                                            <p:txEl>
                                              <p:pRg st="3" end="3"/>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25608">
                                            <p:txEl>
                                              <p:pRg st="4" end="4"/>
                                            </p:txEl>
                                          </p:spTgt>
                                        </p:tgtEl>
                                        <p:attrNameLst>
                                          <p:attrName>style.visibility</p:attrName>
                                        </p:attrNameLst>
                                      </p:cBhvr>
                                      <p:to>
                                        <p:strVal val="visible"/>
                                      </p:to>
                                    </p:set>
                                    <p:animEffect transition="in" filter="box(in)">
                                      <p:cBhvr>
                                        <p:cTn id="36" dur="500"/>
                                        <p:tgtEl>
                                          <p:spTgt spid="25608">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25610">
                                            <p:txEl>
                                              <p:pRg st="0" end="0"/>
                                            </p:txEl>
                                          </p:spTgt>
                                        </p:tgtEl>
                                        <p:attrNameLst>
                                          <p:attrName>style.visibility</p:attrName>
                                        </p:attrNameLst>
                                      </p:cBhvr>
                                      <p:to>
                                        <p:strVal val="visible"/>
                                      </p:to>
                                    </p:set>
                                    <p:animEffect transition="in" filter="box(in)">
                                      <p:cBhvr>
                                        <p:cTn id="41" dur="500"/>
                                        <p:tgtEl>
                                          <p:spTgt spid="25610">
                                            <p:txEl>
                                              <p:pRg st="0" end="0"/>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25610">
                                            <p:txEl>
                                              <p:pRg st="1" end="1"/>
                                            </p:txEl>
                                          </p:spTgt>
                                        </p:tgtEl>
                                        <p:attrNameLst>
                                          <p:attrName>style.visibility</p:attrName>
                                        </p:attrNameLst>
                                      </p:cBhvr>
                                      <p:to>
                                        <p:strVal val="visible"/>
                                      </p:to>
                                    </p:set>
                                    <p:animEffect transition="in" filter="box(in)">
                                      <p:cBhvr>
                                        <p:cTn id="44" dur="500"/>
                                        <p:tgtEl>
                                          <p:spTgt spid="25610">
                                            <p:txEl>
                                              <p:pRg st="1" end="1"/>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25610">
                                            <p:txEl>
                                              <p:pRg st="2" end="2"/>
                                            </p:txEl>
                                          </p:spTgt>
                                        </p:tgtEl>
                                        <p:attrNameLst>
                                          <p:attrName>style.visibility</p:attrName>
                                        </p:attrNameLst>
                                      </p:cBhvr>
                                      <p:to>
                                        <p:strVal val="visible"/>
                                      </p:to>
                                    </p:set>
                                    <p:animEffect transition="in" filter="box(in)">
                                      <p:cBhvr>
                                        <p:cTn id="47" dur="500"/>
                                        <p:tgtEl>
                                          <p:spTgt spid="25610">
                                            <p:txEl>
                                              <p:pRg st="2" end="2"/>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25610">
                                            <p:txEl>
                                              <p:pRg st="3" end="3"/>
                                            </p:txEl>
                                          </p:spTgt>
                                        </p:tgtEl>
                                        <p:attrNameLst>
                                          <p:attrName>style.visibility</p:attrName>
                                        </p:attrNameLst>
                                      </p:cBhvr>
                                      <p:to>
                                        <p:strVal val="visible"/>
                                      </p:to>
                                    </p:set>
                                    <p:animEffect transition="in" filter="box(in)">
                                      <p:cBhvr>
                                        <p:cTn id="50" dur="500"/>
                                        <p:tgtEl>
                                          <p:spTgt spid="25610">
                                            <p:txEl>
                                              <p:pRg st="3" end="3"/>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25610">
                                            <p:txEl>
                                              <p:pRg st="4" end="4"/>
                                            </p:txEl>
                                          </p:spTgt>
                                        </p:tgtEl>
                                        <p:attrNameLst>
                                          <p:attrName>style.visibility</p:attrName>
                                        </p:attrNameLst>
                                      </p:cBhvr>
                                      <p:to>
                                        <p:strVal val="visible"/>
                                      </p:to>
                                    </p:set>
                                    <p:animEffect transition="in" filter="box(in)">
                                      <p:cBhvr>
                                        <p:cTn id="53" dur="500"/>
                                        <p:tgtEl>
                                          <p:spTgt spid="25610">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nodeType="clickEffect">
                                  <p:stCondLst>
                                    <p:cond delay="0"/>
                                  </p:stCondLst>
                                  <p:childTnLst>
                                    <p:set>
                                      <p:cBhvr>
                                        <p:cTn id="57" dur="1" fill="hold">
                                          <p:stCondLst>
                                            <p:cond delay="0"/>
                                          </p:stCondLst>
                                        </p:cTn>
                                        <p:tgtEl>
                                          <p:spTgt spid="4">
                                            <p:txEl>
                                              <p:pRg st="0" end="0"/>
                                            </p:txEl>
                                          </p:spTgt>
                                        </p:tgtEl>
                                        <p:attrNameLst>
                                          <p:attrName>style.visibility</p:attrName>
                                        </p:attrNameLst>
                                      </p:cBhvr>
                                      <p:to>
                                        <p:strVal val="visible"/>
                                      </p:to>
                                    </p:set>
                                    <p:animEffect transition="in" filter="box(in)">
                                      <p:cBhvr>
                                        <p:cTn id="58" dur="500"/>
                                        <p:tgtEl>
                                          <p:spTgt spid="4">
                                            <p:txEl>
                                              <p:pRg st="0" end="0"/>
                                            </p:txEl>
                                          </p:spTgt>
                                        </p:tgtEl>
                                      </p:cBhvr>
                                    </p:animEffect>
                                  </p:childTnLst>
                                </p:cTn>
                              </p:par>
                              <p:par>
                                <p:cTn id="59" presetID="4" presetClass="entr" presetSubtype="16" fill="hold" nodeType="withEffect">
                                  <p:stCondLst>
                                    <p:cond delay="0"/>
                                  </p:stCondLst>
                                  <p:childTnLst>
                                    <p:set>
                                      <p:cBhvr>
                                        <p:cTn id="60" dur="1" fill="hold">
                                          <p:stCondLst>
                                            <p:cond delay="0"/>
                                          </p:stCondLst>
                                        </p:cTn>
                                        <p:tgtEl>
                                          <p:spTgt spid="4">
                                            <p:txEl>
                                              <p:pRg st="1" end="1"/>
                                            </p:txEl>
                                          </p:spTgt>
                                        </p:tgtEl>
                                        <p:attrNameLst>
                                          <p:attrName>style.visibility</p:attrName>
                                        </p:attrNameLst>
                                      </p:cBhvr>
                                      <p:to>
                                        <p:strVal val="visible"/>
                                      </p:to>
                                    </p:set>
                                    <p:animEffect transition="in" filter="box(in)">
                                      <p:cBhvr>
                                        <p:cTn id="61" dur="500"/>
                                        <p:tgtEl>
                                          <p:spTgt spid="4">
                                            <p:txEl>
                                              <p:pRg st="1" end="1"/>
                                            </p:txEl>
                                          </p:spTgt>
                                        </p:tgtEl>
                                      </p:cBhvr>
                                    </p:animEffect>
                                  </p:childTnLst>
                                </p:cTn>
                              </p:par>
                              <p:par>
                                <p:cTn id="62" presetID="4" presetClass="entr" presetSubtype="16" fill="hold" nodeType="withEffect">
                                  <p:stCondLst>
                                    <p:cond delay="0"/>
                                  </p:stCondLst>
                                  <p:childTnLst>
                                    <p:set>
                                      <p:cBhvr>
                                        <p:cTn id="63" dur="1" fill="hold">
                                          <p:stCondLst>
                                            <p:cond delay="0"/>
                                          </p:stCondLst>
                                        </p:cTn>
                                        <p:tgtEl>
                                          <p:spTgt spid="4">
                                            <p:txEl>
                                              <p:pRg st="2" end="2"/>
                                            </p:txEl>
                                          </p:spTgt>
                                        </p:tgtEl>
                                        <p:attrNameLst>
                                          <p:attrName>style.visibility</p:attrName>
                                        </p:attrNameLst>
                                      </p:cBhvr>
                                      <p:to>
                                        <p:strVal val="visible"/>
                                      </p:to>
                                    </p:set>
                                    <p:animEffect transition="in" filter="box(in)">
                                      <p:cBhvr>
                                        <p:cTn id="64" dur="500"/>
                                        <p:tgtEl>
                                          <p:spTgt spid="4">
                                            <p:txEl>
                                              <p:pRg st="2" end="2"/>
                                            </p:txEl>
                                          </p:spTgt>
                                        </p:tgtEl>
                                      </p:cBhvr>
                                    </p:animEffect>
                                  </p:childTnLst>
                                </p:cTn>
                              </p:par>
                              <p:par>
                                <p:cTn id="65" presetID="4" presetClass="entr" presetSubtype="16" fill="hold" nodeType="with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Effect transition="in" filter="box(in)">
                                      <p:cBhvr>
                                        <p:cTn id="67" dur="500"/>
                                        <p:tgtEl>
                                          <p:spTgt spid="4">
                                            <p:txEl>
                                              <p:pRg st="3" end="3"/>
                                            </p:txEl>
                                          </p:spTgt>
                                        </p:tgtEl>
                                      </p:cBhvr>
                                    </p:animEffect>
                                  </p:childTnLst>
                                </p:cTn>
                              </p:par>
                              <p:par>
                                <p:cTn id="68" presetID="4" presetClass="entr" presetSubtype="16" fill="hold" nodeType="withEffect">
                                  <p:stCondLst>
                                    <p:cond delay="0"/>
                                  </p:stCondLst>
                                  <p:childTnLst>
                                    <p:set>
                                      <p:cBhvr>
                                        <p:cTn id="69" dur="1" fill="hold">
                                          <p:stCondLst>
                                            <p:cond delay="0"/>
                                          </p:stCondLst>
                                        </p:cTn>
                                        <p:tgtEl>
                                          <p:spTgt spid="4">
                                            <p:txEl>
                                              <p:pRg st="4" end="4"/>
                                            </p:txEl>
                                          </p:spTgt>
                                        </p:tgtEl>
                                        <p:attrNameLst>
                                          <p:attrName>style.visibility</p:attrName>
                                        </p:attrNameLst>
                                      </p:cBhvr>
                                      <p:to>
                                        <p:strVal val="visible"/>
                                      </p:to>
                                    </p:set>
                                    <p:animEffect transition="in" filter="box(in)">
                                      <p:cBhvr>
                                        <p:cTn id="70" dur="500"/>
                                        <p:tgtEl>
                                          <p:spTgt spid="4">
                                            <p:txEl>
                                              <p:pRg st="4" end="4"/>
                                            </p:txEl>
                                          </p:spTgt>
                                        </p:tgtEl>
                                      </p:cBhvr>
                                    </p:animEffect>
                                  </p:childTnLst>
                                </p:cTn>
                              </p:par>
                              <p:par>
                                <p:cTn id="71" presetID="4" presetClass="entr" presetSubtype="16" fill="hold" nodeType="withEffect">
                                  <p:stCondLst>
                                    <p:cond delay="0"/>
                                  </p:stCondLst>
                                  <p:childTnLst>
                                    <p:set>
                                      <p:cBhvr>
                                        <p:cTn id="72" dur="1" fill="hold">
                                          <p:stCondLst>
                                            <p:cond delay="0"/>
                                          </p:stCondLst>
                                        </p:cTn>
                                        <p:tgtEl>
                                          <p:spTgt spid="4">
                                            <p:txEl>
                                              <p:pRg st="5" end="5"/>
                                            </p:txEl>
                                          </p:spTgt>
                                        </p:tgtEl>
                                        <p:attrNameLst>
                                          <p:attrName>style.visibility</p:attrName>
                                        </p:attrNameLst>
                                      </p:cBhvr>
                                      <p:to>
                                        <p:strVal val="visible"/>
                                      </p:to>
                                    </p:set>
                                    <p:animEffect transition="in" filter="box(in)">
                                      <p:cBhvr>
                                        <p:cTn id="73" dur="500"/>
                                        <p:tgtEl>
                                          <p:spTgt spid="4">
                                            <p:txEl>
                                              <p:pRg st="5" end="5"/>
                                            </p:txEl>
                                          </p:spTgt>
                                        </p:tgtEl>
                                      </p:cBhvr>
                                    </p:animEffect>
                                  </p:childTnLst>
                                </p:cTn>
                              </p:par>
                              <p:par>
                                <p:cTn id="74" presetID="4" presetClass="entr" presetSubtype="16" fill="hold" nodeType="withEffect">
                                  <p:stCondLst>
                                    <p:cond delay="0"/>
                                  </p:stCondLst>
                                  <p:childTnLst>
                                    <p:set>
                                      <p:cBhvr>
                                        <p:cTn id="75" dur="1" fill="hold">
                                          <p:stCondLst>
                                            <p:cond delay="0"/>
                                          </p:stCondLst>
                                        </p:cTn>
                                        <p:tgtEl>
                                          <p:spTgt spid="4">
                                            <p:txEl>
                                              <p:pRg st="6" end="6"/>
                                            </p:txEl>
                                          </p:spTgt>
                                        </p:tgtEl>
                                        <p:attrNameLst>
                                          <p:attrName>style.visibility</p:attrName>
                                        </p:attrNameLst>
                                      </p:cBhvr>
                                      <p:to>
                                        <p:strVal val="visible"/>
                                      </p:to>
                                    </p:set>
                                    <p:animEffect transition="in" filter="box(in)">
                                      <p:cBhvr>
                                        <p:cTn id="7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p:txBody>
          <a:bodyPr/>
          <a:lstStyle/>
          <a:p>
            <a:pPr marL="0" indent="0" algn="ctr">
              <a:buNone/>
            </a:pPr>
            <a:r>
              <a:rPr lang="pt-PT" sz="9600" b="1" dirty="0" smtClean="0">
                <a:solidFill>
                  <a:srgbClr val="FF0000"/>
                </a:solidFill>
                <a:effectLst>
                  <a:outerShdw blurRad="38100" dist="38100" dir="2700000" algn="tl">
                    <a:srgbClr val="000000">
                      <a:alpha val="43137"/>
                    </a:srgbClr>
                  </a:outerShdw>
                </a:effectLst>
              </a:rPr>
              <a:t>TEMPO  É DINHEIRO</a:t>
            </a:r>
            <a:endParaRPr lang="pt-PT" sz="9600" b="1" dirty="0">
              <a:solidFill>
                <a:srgbClr val="FF0000"/>
              </a:solidFill>
              <a:effectLst>
                <a:outerShdw blurRad="38100" dist="38100" dir="2700000" algn="tl">
                  <a:srgbClr val="000000">
                    <a:alpha val="43137"/>
                  </a:srgbClr>
                </a:outerShdw>
              </a:effectLst>
            </a:endParaRPr>
          </a:p>
        </p:txBody>
      </p:sp>
      <p:sp>
        <p:nvSpPr>
          <p:cNvPr id="4" name="Marcador de Posição do Rodapé 3"/>
          <p:cNvSpPr>
            <a:spLocks noGrp="1"/>
          </p:cNvSpPr>
          <p:nvPr>
            <p:ph type="ftr" sz="quarter" idx="3"/>
          </p:nvPr>
        </p:nvSpPr>
        <p:spPr/>
        <p:txBody>
          <a:bodyPr/>
          <a:lstStyle/>
          <a:p>
            <a:pPr>
              <a:defRPr/>
            </a:pPr>
            <a:r>
              <a:rPr lang="pt-PT" smtClean="0"/>
              <a:t>Formação em Gestão do Tempo  por Armando Fernandes  e Luis Leonor </a:t>
            </a:r>
            <a:endParaRPr lang="pt-PT" dirty="0"/>
          </a:p>
        </p:txBody>
      </p:sp>
      <p:sp>
        <p:nvSpPr>
          <p:cNvPr id="5" name="Marcador de Posição do Número do Diapositivo 4"/>
          <p:cNvSpPr>
            <a:spLocks noGrp="1"/>
          </p:cNvSpPr>
          <p:nvPr>
            <p:ph type="sldNum" sz="quarter" idx="4"/>
          </p:nvPr>
        </p:nvSpPr>
        <p:spPr/>
        <p:txBody>
          <a:bodyPr/>
          <a:lstStyle/>
          <a:p>
            <a:pPr algn="r">
              <a:defRPr/>
            </a:pPr>
            <a:fld id="{229654E9-0C84-4238-A2D4-DF06A831539D}" type="slidenum">
              <a:rPr lang="pt-PT" smtClean="0"/>
              <a:pPr algn="r">
                <a:defRPr/>
              </a:pPr>
              <a:t>15</a:t>
            </a:fld>
            <a:endParaRPr lang="pt-PT" dirty="0"/>
          </a:p>
        </p:txBody>
      </p:sp>
    </p:spTree>
    <p:extLst>
      <p:ext uri="{BB962C8B-B14F-4D97-AF65-F5344CB8AC3E}">
        <p14:creationId xmlns:p14="http://schemas.microsoft.com/office/powerpoint/2010/main" val="1986690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0"/>
            <a:ext cx="8153400" cy="1143000"/>
          </a:xfrm>
        </p:spPr>
        <p:txBody>
          <a:bodyPr/>
          <a:lstStyle/>
          <a:p>
            <a:pPr eaLnBrk="1" hangingPunct="1">
              <a:defRPr/>
            </a:pPr>
            <a:r>
              <a:rPr lang="en-US" sz="3600" b="1" dirty="0" smtClean="0">
                <a:solidFill>
                  <a:srgbClr val="FF3300"/>
                </a:solidFill>
              </a:rPr>
              <a:t>Como </a:t>
            </a:r>
            <a:r>
              <a:rPr lang="en-US" sz="3600" b="1" dirty="0" err="1" smtClean="0">
                <a:solidFill>
                  <a:srgbClr val="FF3300"/>
                </a:solidFill>
              </a:rPr>
              <a:t>Transformar</a:t>
            </a:r>
            <a:r>
              <a:rPr lang="en-US" sz="3600" b="1" dirty="0" smtClean="0">
                <a:solidFill>
                  <a:srgbClr val="FF3300"/>
                </a:solidFill>
              </a:rPr>
              <a:t> </a:t>
            </a:r>
            <a:br>
              <a:rPr lang="en-US" sz="3600" b="1" dirty="0" smtClean="0">
                <a:solidFill>
                  <a:srgbClr val="FF3300"/>
                </a:solidFill>
              </a:rPr>
            </a:br>
            <a:r>
              <a:rPr lang="en-US" sz="3600" b="1" dirty="0" smtClean="0">
                <a:solidFill>
                  <a:srgbClr val="FF3300"/>
                </a:solidFill>
              </a:rPr>
              <a:t>Tempo em </a:t>
            </a:r>
            <a:r>
              <a:rPr lang="en-US" sz="3600" b="1" dirty="0" err="1" smtClean="0">
                <a:solidFill>
                  <a:srgbClr val="FF3300"/>
                </a:solidFill>
              </a:rPr>
              <a:t>Dinheiro</a:t>
            </a:r>
            <a:endParaRPr lang="en-US" sz="3600" b="1" dirty="0" smtClean="0">
              <a:solidFill>
                <a:srgbClr val="FF3300"/>
              </a:solidFill>
            </a:endParaRPr>
          </a:p>
        </p:txBody>
      </p:sp>
      <p:sp>
        <p:nvSpPr>
          <p:cNvPr id="18435" name="Rectangle 3"/>
          <p:cNvSpPr>
            <a:spLocks noGrp="1" noChangeArrowheads="1"/>
          </p:cNvSpPr>
          <p:nvPr>
            <p:ph type="body" idx="1"/>
          </p:nvPr>
        </p:nvSpPr>
        <p:spPr>
          <a:xfrm>
            <a:off x="467544" y="1295400"/>
            <a:ext cx="8371656" cy="4724400"/>
          </a:xfrm>
        </p:spPr>
        <p:txBody>
          <a:bodyPr/>
          <a:lstStyle/>
          <a:p>
            <a:pPr marL="609600" indent="-609600" eaLnBrk="1" hangingPunct="1">
              <a:lnSpc>
                <a:spcPct val="80000"/>
              </a:lnSpc>
              <a:buClr>
                <a:schemeClr val="tx1"/>
              </a:buClr>
              <a:defRPr/>
            </a:pPr>
            <a:r>
              <a:rPr lang="en-US" dirty="0" err="1" smtClean="0"/>
              <a:t>Empreendedorismo</a:t>
            </a:r>
            <a:r>
              <a:rPr lang="en-US" dirty="0" smtClean="0"/>
              <a:t> é </a:t>
            </a:r>
            <a:r>
              <a:rPr lang="en-US" dirty="0" err="1" smtClean="0"/>
              <a:t>ter</a:t>
            </a:r>
            <a:r>
              <a:rPr lang="en-US" dirty="0" smtClean="0"/>
              <a:t> a </a:t>
            </a:r>
            <a:r>
              <a:rPr lang="en-US" dirty="0" err="1" smtClean="0"/>
              <a:t>capacidade</a:t>
            </a:r>
            <a:r>
              <a:rPr lang="en-US" dirty="0" smtClean="0"/>
              <a:t> de converter o </a:t>
            </a:r>
            <a:r>
              <a:rPr lang="en-US" dirty="0" err="1" smtClean="0"/>
              <a:t>conhecimento</a:t>
            </a:r>
            <a:r>
              <a:rPr lang="en-US" dirty="0" smtClean="0"/>
              <a:t>, </a:t>
            </a:r>
            <a:r>
              <a:rPr lang="en-US" dirty="0" err="1" smtClean="0"/>
              <a:t>genialidade</a:t>
            </a:r>
            <a:r>
              <a:rPr lang="en-US" dirty="0" smtClean="0"/>
              <a:t> e </a:t>
            </a:r>
            <a:r>
              <a:rPr lang="en-US" dirty="0" err="1" smtClean="0"/>
              <a:t>esforço</a:t>
            </a:r>
            <a:r>
              <a:rPr lang="en-US" dirty="0" smtClean="0"/>
              <a:t> </a:t>
            </a:r>
            <a:r>
              <a:rPr lang="en-US" dirty="0" err="1" smtClean="0"/>
              <a:t>através</a:t>
            </a:r>
            <a:r>
              <a:rPr lang="en-US" dirty="0" smtClean="0"/>
              <a:t> do </a:t>
            </a:r>
            <a:r>
              <a:rPr lang="en-US" dirty="0" err="1" smtClean="0"/>
              <a:t>investimento</a:t>
            </a:r>
            <a:r>
              <a:rPr lang="en-US" dirty="0" smtClean="0"/>
              <a:t> </a:t>
            </a:r>
            <a:r>
              <a:rPr lang="en-US" dirty="0" err="1" smtClean="0"/>
              <a:t>que</a:t>
            </a:r>
            <a:r>
              <a:rPr lang="en-US" dirty="0" smtClean="0"/>
              <a:t> </a:t>
            </a:r>
            <a:r>
              <a:rPr lang="en-US" dirty="0" err="1" smtClean="0"/>
              <a:t>faz</a:t>
            </a:r>
            <a:r>
              <a:rPr lang="en-US" dirty="0" smtClean="0"/>
              <a:t> com o </a:t>
            </a:r>
            <a:r>
              <a:rPr lang="en-US" dirty="0" err="1" smtClean="0"/>
              <a:t>seu</a:t>
            </a:r>
            <a:r>
              <a:rPr lang="en-US" dirty="0" smtClean="0"/>
              <a:t> tempo, em </a:t>
            </a:r>
            <a:r>
              <a:rPr lang="en-US" dirty="0" err="1" smtClean="0"/>
              <a:t>dinheiro</a:t>
            </a:r>
            <a:endParaRPr lang="en-US" dirty="0" smtClean="0"/>
          </a:p>
          <a:p>
            <a:pPr marL="609600" indent="-609600" eaLnBrk="1" hangingPunct="1">
              <a:lnSpc>
                <a:spcPct val="80000"/>
              </a:lnSpc>
              <a:buClr>
                <a:schemeClr val="tx1"/>
              </a:buClr>
              <a:defRPr/>
            </a:pPr>
            <a:r>
              <a:rPr lang="en-US" dirty="0" err="1" smtClean="0"/>
              <a:t>Estabeleça</a:t>
            </a:r>
            <a:r>
              <a:rPr lang="en-US" dirty="0" smtClean="0"/>
              <a:t> o </a:t>
            </a:r>
            <a:r>
              <a:rPr lang="en-US" dirty="0" err="1" smtClean="0"/>
              <a:t>seu</a:t>
            </a:r>
            <a:r>
              <a:rPr lang="en-US" dirty="0" smtClean="0"/>
              <a:t> </a:t>
            </a:r>
            <a:r>
              <a:rPr lang="en-US" dirty="0" err="1" smtClean="0"/>
              <a:t>alvo</a:t>
            </a:r>
            <a:r>
              <a:rPr lang="en-US" dirty="0" smtClean="0"/>
              <a:t> de </a:t>
            </a:r>
            <a:r>
              <a:rPr lang="en-US" dirty="0" err="1" smtClean="0"/>
              <a:t>Rendimentos</a:t>
            </a:r>
            <a:r>
              <a:rPr lang="en-US" dirty="0" smtClean="0"/>
              <a:t> base</a:t>
            </a:r>
          </a:p>
          <a:p>
            <a:pPr marL="990600" lvl="1" indent="-533400" eaLnBrk="1" hangingPunct="1">
              <a:lnSpc>
                <a:spcPct val="80000"/>
              </a:lnSpc>
              <a:buClr>
                <a:schemeClr val="tx1"/>
              </a:buClr>
              <a:buFont typeface="Wingdings" pitchFamily="2" charset="2"/>
              <a:buNone/>
              <a:defRPr/>
            </a:pPr>
            <a:r>
              <a:rPr lang="en-US" sz="3200" dirty="0" smtClean="0"/>
              <a:t>	</a:t>
            </a:r>
            <a:r>
              <a:rPr lang="en-US" sz="3200" dirty="0" err="1" smtClean="0"/>
              <a:t>Quantas</a:t>
            </a:r>
            <a:r>
              <a:rPr lang="en-US" sz="3200" dirty="0" smtClean="0"/>
              <a:t> </a:t>
            </a:r>
            <a:r>
              <a:rPr lang="en-US" sz="3200" dirty="0" err="1" smtClean="0"/>
              <a:t>horas</a:t>
            </a:r>
            <a:r>
              <a:rPr lang="en-US" sz="3200" dirty="0" smtClean="0"/>
              <a:t> </a:t>
            </a:r>
            <a:r>
              <a:rPr lang="en-US" sz="3200" dirty="0" err="1" smtClean="0"/>
              <a:t>considera</a:t>
            </a:r>
            <a:r>
              <a:rPr lang="en-US" sz="3200" dirty="0" smtClean="0"/>
              <a:t> </a:t>
            </a:r>
            <a:r>
              <a:rPr lang="en-US" sz="3200" dirty="0" err="1" smtClean="0"/>
              <a:t>que</a:t>
            </a:r>
            <a:r>
              <a:rPr lang="en-US" sz="3200" dirty="0" smtClean="0"/>
              <a:t> é </a:t>
            </a:r>
            <a:r>
              <a:rPr lang="en-US" sz="3200" dirty="0" err="1" smtClean="0"/>
              <a:t>efectivamente</a:t>
            </a:r>
            <a:r>
              <a:rPr lang="en-US" sz="3200" dirty="0" smtClean="0"/>
              <a:t> </a:t>
            </a:r>
            <a:r>
              <a:rPr lang="en-US" sz="3200" dirty="0" err="1" smtClean="0"/>
              <a:t>produtivo</a:t>
            </a:r>
            <a:r>
              <a:rPr lang="en-US" sz="3200" dirty="0" smtClean="0"/>
              <a:t>, </a:t>
            </a:r>
            <a:r>
              <a:rPr lang="en-US" sz="3200" dirty="0" err="1" smtClean="0"/>
              <a:t>gerando</a:t>
            </a:r>
            <a:r>
              <a:rPr lang="en-US" sz="3200" dirty="0" smtClean="0"/>
              <a:t> </a:t>
            </a:r>
            <a:r>
              <a:rPr lang="en-US" sz="3200" dirty="0" err="1" smtClean="0"/>
              <a:t>receitas</a:t>
            </a:r>
            <a:r>
              <a:rPr lang="en-US" sz="3200" dirty="0" smtClean="0"/>
              <a:t> de forma </a:t>
            </a:r>
            <a:r>
              <a:rPr lang="en-US" sz="3200" dirty="0" err="1" smtClean="0"/>
              <a:t>directa</a:t>
            </a:r>
            <a:r>
              <a:rPr lang="en-US" sz="3200" dirty="0" smtClean="0"/>
              <a:t>?</a:t>
            </a:r>
          </a:p>
          <a:p>
            <a:pPr marL="990600" lvl="1" indent="-533400" eaLnBrk="1" hangingPunct="1">
              <a:lnSpc>
                <a:spcPct val="80000"/>
              </a:lnSpc>
              <a:buClr>
                <a:schemeClr val="tx1"/>
              </a:buClr>
              <a:buFont typeface="Wingdings" pitchFamily="2" charset="2"/>
              <a:buNone/>
              <a:defRPr/>
            </a:pPr>
            <a:r>
              <a:rPr lang="en-US" sz="3200" dirty="0" smtClean="0"/>
              <a:t>	</a:t>
            </a:r>
            <a:r>
              <a:rPr lang="en-US" sz="3200" dirty="0" err="1" smtClean="0"/>
              <a:t>Quantas</a:t>
            </a:r>
            <a:r>
              <a:rPr lang="en-US" sz="3200" dirty="0" smtClean="0"/>
              <a:t> </a:t>
            </a:r>
            <a:r>
              <a:rPr lang="en-US" sz="3200" dirty="0" err="1" smtClean="0"/>
              <a:t>horas</a:t>
            </a:r>
            <a:r>
              <a:rPr lang="en-US" sz="3200" dirty="0" smtClean="0"/>
              <a:t> </a:t>
            </a:r>
            <a:r>
              <a:rPr lang="en-US" sz="3200" dirty="0" err="1" smtClean="0"/>
              <a:t>gasta</a:t>
            </a:r>
            <a:r>
              <a:rPr lang="en-US" sz="3200" dirty="0" smtClean="0"/>
              <a:t> a </a:t>
            </a:r>
            <a:r>
              <a:rPr lang="en-US" sz="3200" dirty="0" err="1" smtClean="0"/>
              <a:t>fazer</a:t>
            </a:r>
            <a:r>
              <a:rPr lang="en-US" sz="3200" dirty="0" smtClean="0"/>
              <a:t> </a:t>
            </a:r>
            <a:r>
              <a:rPr lang="en-US" sz="3200" dirty="0" err="1" smtClean="0"/>
              <a:t>outras</a:t>
            </a:r>
            <a:r>
              <a:rPr lang="en-US" sz="3200" dirty="0" smtClean="0"/>
              <a:t> </a:t>
            </a:r>
            <a:r>
              <a:rPr lang="en-US" sz="3200" dirty="0" err="1" smtClean="0"/>
              <a:t>coisas</a:t>
            </a:r>
            <a:r>
              <a:rPr lang="en-US" sz="3200" dirty="0" smtClean="0"/>
              <a:t>: </a:t>
            </a:r>
            <a:r>
              <a:rPr lang="en-US" sz="3200" dirty="0" err="1" smtClean="0"/>
              <a:t>deslocação</a:t>
            </a:r>
            <a:r>
              <a:rPr lang="en-US" sz="3200" dirty="0" smtClean="0"/>
              <a:t> casa-trabalho, </a:t>
            </a:r>
            <a:r>
              <a:rPr lang="en-US" sz="3200" dirty="0" err="1" smtClean="0"/>
              <a:t>papelada</a:t>
            </a:r>
            <a:r>
              <a:rPr lang="en-US" sz="3200" dirty="0" smtClean="0"/>
              <a:t>, </a:t>
            </a:r>
            <a:r>
              <a:rPr lang="en-US" sz="3200" dirty="0" err="1" smtClean="0"/>
              <a:t>arquivo</a:t>
            </a:r>
            <a:r>
              <a:rPr lang="en-US" sz="3200" dirty="0" smtClean="0"/>
              <a:t>, </a:t>
            </a:r>
            <a:r>
              <a:rPr lang="en-US" sz="3200" dirty="0" err="1" smtClean="0"/>
              <a:t>etc</a:t>
            </a:r>
            <a:endParaRPr lang="en-US" sz="3200" dirty="0" smtClean="0"/>
          </a:p>
          <a:p>
            <a:pPr marL="609600" indent="-609600" eaLnBrk="1" hangingPunct="1">
              <a:lnSpc>
                <a:spcPct val="80000"/>
              </a:lnSpc>
              <a:defRPr/>
            </a:pPr>
            <a:endParaRPr lang="en-US" sz="2100" b="1" dirty="0" smtClean="0"/>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16</a:t>
            </a:fld>
            <a:endParaRPr lang="pt-PT" dirty="0"/>
          </a:p>
        </p:txBody>
      </p:sp>
    </p:spTree>
    <p:extLst>
      <p:ext uri="{BB962C8B-B14F-4D97-AF65-F5344CB8AC3E}">
        <p14:creationId xmlns:p14="http://schemas.microsoft.com/office/powerpoint/2010/main" val="3208687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0"/>
            <a:ext cx="8153400" cy="1143000"/>
          </a:xfrm>
        </p:spPr>
        <p:txBody>
          <a:bodyPr/>
          <a:lstStyle/>
          <a:p>
            <a:pPr eaLnBrk="1" hangingPunct="1">
              <a:defRPr/>
            </a:pPr>
            <a:r>
              <a:rPr lang="en-US" sz="3600" b="1" dirty="0" smtClean="0">
                <a:solidFill>
                  <a:srgbClr val="FF3300"/>
                </a:solidFill>
              </a:rPr>
              <a:t>Como </a:t>
            </a:r>
            <a:r>
              <a:rPr lang="en-US" sz="3600" b="1" dirty="0" err="1" smtClean="0">
                <a:solidFill>
                  <a:srgbClr val="FF3300"/>
                </a:solidFill>
              </a:rPr>
              <a:t>Transformar</a:t>
            </a:r>
            <a:r>
              <a:rPr lang="en-US" sz="3600" b="1" dirty="0" smtClean="0">
                <a:solidFill>
                  <a:srgbClr val="FF3300"/>
                </a:solidFill>
              </a:rPr>
              <a:t> </a:t>
            </a:r>
            <a:br>
              <a:rPr lang="en-US" sz="3600" b="1" dirty="0" smtClean="0">
                <a:solidFill>
                  <a:srgbClr val="FF3300"/>
                </a:solidFill>
              </a:rPr>
            </a:br>
            <a:r>
              <a:rPr lang="en-US" sz="3600" b="1" dirty="0" smtClean="0">
                <a:solidFill>
                  <a:srgbClr val="FF3300"/>
                </a:solidFill>
              </a:rPr>
              <a:t>Tempo em </a:t>
            </a:r>
            <a:r>
              <a:rPr lang="en-US" sz="3600" b="1" dirty="0" err="1" smtClean="0">
                <a:solidFill>
                  <a:srgbClr val="FF3300"/>
                </a:solidFill>
              </a:rPr>
              <a:t>Dinheiro</a:t>
            </a:r>
            <a:endParaRPr lang="en-US" sz="3600" b="1" dirty="0" smtClean="0">
              <a:solidFill>
                <a:srgbClr val="FF3300"/>
              </a:solidFill>
            </a:endParaRPr>
          </a:p>
        </p:txBody>
      </p:sp>
      <p:sp>
        <p:nvSpPr>
          <p:cNvPr id="18435" name="Rectangle 3"/>
          <p:cNvSpPr>
            <a:spLocks noGrp="1" noChangeArrowheads="1"/>
          </p:cNvSpPr>
          <p:nvPr>
            <p:ph type="body" idx="1"/>
          </p:nvPr>
        </p:nvSpPr>
        <p:spPr>
          <a:xfrm>
            <a:off x="683568" y="1700808"/>
            <a:ext cx="7772400" cy="4724400"/>
          </a:xfrm>
        </p:spPr>
        <p:txBody>
          <a:bodyPr/>
          <a:lstStyle/>
          <a:p>
            <a:pPr marL="609600" indent="-609600" eaLnBrk="1" hangingPunct="1">
              <a:lnSpc>
                <a:spcPct val="80000"/>
              </a:lnSpc>
              <a:buClr>
                <a:schemeClr val="tx1"/>
              </a:buClr>
              <a:defRPr/>
            </a:pPr>
            <a:r>
              <a:rPr lang="en-US" sz="3600" dirty="0" err="1" smtClean="0"/>
              <a:t>Contabilize</a:t>
            </a:r>
            <a:r>
              <a:rPr lang="en-US" sz="3600" dirty="0" smtClean="0"/>
              <a:t> o tempo </a:t>
            </a:r>
            <a:r>
              <a:rPr lang="en-US" sz="3600" dirty="0" err="1" smtClean="0"/>
              <a:t>que</a:t>
            </a:r>
            <a:r>
              <a:rPr lang="en-US" sz="3600" dirty="0" smtClean="0"/>
              <a:t> </a:t>
            </a:r>
            <a:r>
              <a:rPr lang="en-US" sz="3600" dirty="0" err="1" smtClean="0"/>
              <a:t>gasta</a:t>
            </a:r>
            <a:r>
              <a:rPr lang="en-US" sz="3600" dirty="0" smtClean="0"/>
              <a:t> a </a:t>
            </a:r>
            <a:r>
              <a:rPr lang="en-US" sz="3600" dirty="0" err="1" smtClean="0"/>
              <a:t>fazer</a:t>
            </a:r>
            <a:r>
              <a:rPr lang="en-US" sz="3600" dirty="0" smtClean="0"/>
              <a:t> </a:t>
            </a:r>
            <a:r>
              <a:rPr lang="en-US" sz="3600" dirty="0" err="1" smtClean="0"/>
              <a:t>outras</a:t>
            </a:r>
            <a:r>
              <a:rPr lang="en-US" sz="3600" dirty="0" smtClean="0"/>
              <a:t> </a:t>
            </a:r>
            <a:r>
              <a:rPr lang="en-US" sz="3600" dirty="0" err="1" smtClean="0"/>
              <a:t>coisas</a:t>
            </a:r>
            <a:endParaRPr lang="en-US" sz="3600" dirty="0" smtClean="0"/>
          </a:p>
          <a:p>
            <a:pPr marL="990600" lvl="1" indent="-533400" eaLnBrk="1" hangingPunct="1">
              <a:lnSpc>
                <a:spcPct val="80000"/>
              </a:lnSpc>
              <a:buClr>
                <a:schemeClr val="tx1"/>
              </a:buClr>
              <a:buFont typeface="Wingdings" pitchFamily="2" charset="2"/>
              <a:buNone/>
              <a:defRPr/>
            </a:pPr>
            <a:r>
              <a:rPr lang="en-US" sz="3600" dirty="0" smtClean="0"/>
              <a:t>	</a:t>
            </a:r>
            <a:r>
              <a:rPr lang="en-US" sz="3600" dirty="0" err="1" smtClean="0"/>
              <a:t>Quantifique</a:t>
            </a:r>
            <a:r>
              <a:rPr lang="en-US" sz="3600" dirty="0" smtClean="0"/>
              <a:t> o </a:t>
            </a:r>
            <a:r>
              <a:rPr lang="en-US" sz="3600" dirty="0" err="1" smtClean="0"/>
              <a:t>que</a:t>
            </a:r>
            <a:r>
              <a:rPr lang="en-US" sz="3600" dirty="0" smtClean="0"/>
              <a:t> se </a:t>
            </a:r>
            <a:r>
              <a:rPr lang="en-US" sz="3600" dirty="0" err="1" smtClean="0"/>
              <a:t>passa</a:t>
            </a:r>
            <a:r>
              <a:rPr lang="en-US" sz="3600" dirty="0" smtClean="0"/>
              <a:t> </a:t>
            </a:r>
            <a:r>
              <a:rPr lang="en-US" sz="3600" dirty="0" err="1" smtClean="0"/>
              <a:t>na</a:t>
            </a:r>
            <a:r>
              <a:rPr lang="en-US" sz="3600" dirty="0" smtClean="0"/>
              <a:t> </a:t>
            </a:r>
            <a:r>
              <a:rPr lang="en-US" sz="3600" dirty="0" err="1" smtClean="0"/>
              <a:t>sua</a:t>
            </a:r>
            <a:r>
              <a:rPr lang="en-US" sz="3600" dirty="0" smtClean="0"/>
              <a:t> </a:t>
            </a:r>
            <a:r>
              <a:rPr lang="en-US" sz="3600" dirty="0" err="1" smtClean="0"/>
              <a:t>vida</a:t>
            </a:r>
            <a:endParaRPr lang="en-US" sz="3600" dirty="0" smtClean="0"/>
          </a:p>
          <a:p>
            <a:pPr marL="609600" indent="-609600" eaLnBrk="1" hangingPunct="1">
              <a:lnSpc>
                <a:spcPct val="80000"/>
              </a:lnSpc>
              <a:buClr>
                <a:schemeClr val="tx1"/>
              </a:buClr>
              <a:defRPr/>
            </a:pPr>
            <a:r>
              <a:rPr lang="en-US" sz="3600" dirty="0" err="1" smtClean="0"/>
              <a:t>Estabeleça</a:t>
            </a:r>
            <a:r>
              <a:rPr lang="en-US" sz="3600" dirty="0" smtClean="0"/>
              <a:t> um </a:t>
            </a:r>
            <a:r>
              <a:rPr lang="en-US" sz="3600" dirty="0" err="1" smtClean="0"/>
              <a:t>custo</a:t>
            </a:r>
            <a:r>
              <a:rPr lang="en-US" sz="3600" dirty="0" smtClean="0"/>
              <a:t> base para as </a:t>
            </a:r>
            <a:r>
              <a:rPr lang="en-US" sz="3600" dirty="0" err="1" smtClean="0"/>
              <a:t>horas</a:t>
            </a:r>
            <a:r>
              <a:rPr lang="en-US" sz="3600" dirty="0" smtClean="0"/>
              <a:t> </a:t>
            </a:r>
            <a:r>
              <a:rPr lang="en-US" sz="3600" dirty="0" err="1" smtClean="0"/>
              <a:t>que</a:t>
            </a:r>
            <a:r>
              <a:rPr lang="en-US" sz="3600" dirty="0" smtClean="0"/>
              <a:t> </a:t>
            </a:r>
            <a:r>
              <a:rPr lang="en-US" sz="3600" dirty="0" err="1" smtClean="0"/>
              <a:t>você</a:t>
            </a:r>
            <a:r>
              <a:rPr lang="en-US" sz="3600" dirty="0" smtClean="0"/>
              <a:t> </a:t>
            </a:r>
            <a:r>
              <a:rPr lang="en-US" sz="3600" dirty="0" err="1" smtClean="0"/>
              <a:t>dispensa</a:t>
            </a:r>
            <a:r>
              <a:rPr lang="en-US" sz="3600" dirty="0" smtClean="0"/>
              <a:t> com </a:t>
            </a:r>
            <a:r>
              <a:rPr lang="en-US" sz="3600" dirty="0" err="1" smtClean="0"/>
              <a:t>compromissos</a:t>
            </a:r>
            <a:r>
              <a:rPr lang="en-US" sz="3600" dirty="0" smtClean="0"/>
              <a:t> e </a:t>
            </a:r>
            <a:r>
              <a:rPr lang="en-US" sz="3600" dirty="0" err="1" smtClean="0"/>
              <a:t>outras</a:t>
            </a:r>
            <a:r>
              <a:rPr lang="en-US" sz="3600" dirty="0" smtClean="0"/>
              <a:t> </a:t>
            </a:r>
            <a:r>
              <a:rPr lang="en-US" sz="3600" dirty="0" err="1" smtClean="0"/>
              <a:t>coisas</a:t>
            </a:r>
            <a:r>
              <a:rPr lang="en-US" sz="3600" dirty="0" smtClean="0"/>
              <a:t> </a:t>
            </a:r>
            <a:r>
              <a:rPr lang="en-US" sz="3600" dirty="0" err="1" smtClean="0"/>
              <a:t>que</a:t>
            </a:r>
            <a:r>
              <a:rPr lang="en-US" sz="3600" dirty="0" smtClean="0"/>
              <a:t> </a:t>
            </a:r>
            <a:r>
              <a:rPr lang="en-US" sz="3600" dirty="0" err="1" smtClean="0"/>
              <a:t>faz</a:t>
            </a:r>
            <a:r>
              <a:rPr lang="en-US" sz="3600" dirty="0" smtClean="0"/>
              <a:t> </a:t>
            </a:r>
            <a:r>
              <a:rPr lang="en-US" sz="3600" dirty="0" err="1" smtClean="0"/>
              <a:t>que</a:t>
            </a:r>
            <a:r>
              <a:rPr lang="en-US" sz="3600" dirty="0" smtClean="0"/>
              <a:t> </a:t>
            </a:r>
            <a:r>
              <a:rPr lang="en-US" sz="3600" dirty="0" err="1" smtClean="0"/>
              <a:t>são</a:t>
            </a:r>
            <a:r>
              <a:rPr lang="en-US" sz="3600" dirty="0" smtClean="0"/>
              <a:t> </a:t>
            </a:r>
            <a:r>
              <a:rPr lang="en-US" sz="3600" dirty="0" err="1" smtClean="0"/>
              <a:t>directamente</a:t>
            </a:r>
            <a:r>
              <a:rPr lang="en-US" sz="3600" dirty="0" smtClean="0"/>
              <a:t> </a:t>
            </a:r>
            <a:r>
              <a:rPr lang="en-US" sz="3600" dirty="0" err="1" smtClean="0"/>
              <a:t>pagas</a:t>
            </a:r>
            <a:endParaRPr lang="en-US" sz="3600" dirty="0" smtClean="0"/>
          </a:p>
          <a:p>
            <a:pPr marL="609600" indent="-609600" eaLnBrk="1" hangingPunct="1">
              <a:lnSpc>
                <a:spcPct val="80000"/>
              </a:lnSpc>
              <a:defRPr/>
            </a:pPr>
            <a:endParaRPr lang="en-US" sz="2100" b="1" dirty="0" smtClean="0"/>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17</a:t>
            </a:fld>
            <a:endParaRPr lang="pt-PT" dirty="0"/>
          </a:p>
        </p:txBody>
      </p:sp>
    </p:spTree>
    <p:extLst>
      <p:ext uri="{BB962C8B-B14F-4D97-AF65-F5344CB8AC3E}">
        <p14:creationId xmlns:p14="http://schemas.microsoft.com/office/powerpoint/2010/main" val="268625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28600"/>
            <a:ext cx="8153400" cy="914400"/>
          </a:xfrm>
        </p:spPr>
        <p:txBody>
          <a:bodyPr/>
          <a:lstStyle/>
          <a:p>
            <a:pPr eaLnBrk="1" hangingPunct="1">
              <a:defRPr/>
            </a:pPr>
            <a:r>
              <a:rPr lang="en-US" sz="3800" b="1" dirty="0" err="1" smtClean="0">
                <a:solidFill>
                  <a:srgbClr val="FF3300"/>
                </a:solidFill>
              </a:rPr>
              <a:t>Calcular</a:t>
            </a:r>
            <a:r>
              <a:rPr lang="en-US" sz="3800" b="1" dirty="0" smtClean="0">
                <a:solidFill>
                  <a:srgbClr val="FF3300"/>
                </a:solidFill>
              </a:rPr>
              <a:t> o </a:t>
            </a:r>
            <a:r>
              <a:rPr lang="en-US" sz="3800" b="1" dirty="0" err="1" smtClean="0">
                <a:solidFill>
                  <a:srgbClr val="FF3300"/>
                </a:solidFill>
              </a:rPr>
              <a:t>Seu</a:t>
            </a:r>
            <a:r>
              <a:rPr lang="en-US" sz="3800" b="1" dirty="0" smtClean="0">
                <a:solidFill>
                  <a:srgbClr val="FF3300"/>
                </a:solidFill>
              </a:rPr>
              <a:t> </a:t>
            </a:r>
            <a:r>
              <a:rPr lang="en-US" sz="3800" b="1" dirty="0" err="1" smtClean="0">
                <a:solidFill>
                  <a:srgbClr val="FF3300"/>
                </a:solidFill>
              </a:rPr>
              <a:t>Alvo</a:t>
            </a:r>
            <a:r>
              <a:rPr lang="en-US" sz="3800" b="1" dirty="0" smtClean="0">
                <a:solidFill>
                  <a:srgbClr val="FF3300"/>
                </a:solidFill>
              </a:rPr>
              <a:t> Base</a:t>
            </a:r>
            <a:br>
              <a:rPr lang="en-US" sz="3800" b="1" dirty="0" smtClean="0">
                <a:solidFill>
                  <a:srgbClr val="FF3300"/>
                </a:solidFill>
              </a:rPr>
            </a:br>
            <a:r>
              <a:rPr lang="en-US" sz="3800" b="1" dirty="0" smtClean="0">
                <a:solidFill>
                  <a:srgbClr val="FF3300"/>
                </a:solidFill>
              </a:rPr>
              <a:t> de </a:t>
            </a:r>
            <a:r>
              <a:rPr lang="en-US" sz="3800" b="1" dirty="0" err="1" smtClean="0">
                <a:solidFill>
                  <a:srgbClr val="FF3300"/>
                </a:solidFill>
              </a:rPr>
              <a:t>Rendimento</a:t>
            </a:r>
            <a:endParaRPr lang="en-US" sz="3800" b="1" dirty="0" smtClean="0">
              <a:solidFill>
                <a:srgbClr val="FF3300"/>
              </a:solidFill>
            </a:endParaRPr>
          </a:p>
        </p:txBody>
      </p:sp>
      <p:sp>
        <p:nvSpPr>
          <p:cNvPr id="19459" name="Rectangle 3"/>
          <p:cNvSpPr>
            <a:spLocks noGrp="1" noChangeArrowheads="1"/>
          </p:cNvSpPr>
          <p:nvPr>
            <p:ph type="body" idx="1"/>
          </p:nvPr>
        </p:nvSpPr>
        <p:spPr>
          <a:xfrm>
            <a:off x="539552" y="1638300"/>
            <a:ext cx="8305800" cy="4800600"/>
          </a:xfrm>
        </p:spPr>
        <p:txBody>
          <a:bodyPr/>
          <a:lstStyle/>
          <a:p>
            <a:pPr eaLnBrk="1" hangingPunct="1">
              <a:lnSpc>
                <a:spcPct val="80000"/>
              </a:lnSpc>
              <a:buFont typeface="Wingdings" pitchFamily="2" charset="2"/>
              <a:buNone/>
              <a:defRPr/>
            </a:pPr>
            <a:r>
              <a:rPr lang="en-US" sz="2800" b="1" dirty="0" err="1" smtClean="0"/>
              <a:t>Vencimento</a:t>
            </a:r>
            <a:r>
              <a:rPr lang="en-US" sz="2800" b="1" dirty="0" smtClean="0"/>
              <a:t> Base:</a:t>
            </a:r>
            <a:r>
              <a:rPr lang="en-US" sz="1800" dirty="0" smtClean="0"/>
              <a:t>                        			€_________</a:t>
            </a:r>
          </a:p>
          <a:p>
            <a:pPr eaLnBrk="1" hangingPunct="1">
              <a:lnSpc>
                <a:spcPct val="80000"/>
              </a:lnSpc>
              <a:buFont typeface="Wingdings" pitchFamily="2" charset="2"/>
              <a:buNone/>
              <a:defRPr/>
            </a:pPr>
            <a:r>
              <a:rPr lang="en-US" sz="1800" b="1" dirty="0" smtClean="0"/>
              <a:t>					</a:t>
            </a:r>
          </a:p>
          <a:p>
            <a:pPr eaLnBrk="1" hangingPunct="1">
              <a:lnSpc>
                <a:spcPct val="80000"/>
              </a:lnSpc>
              <a:buFont typeface="Wingdings" pitchFamily="2" charset="2"/>
              <a:buNone/>
              <a:defRPr/>
            </a:pPr>
            <a:r>
              <a:rPr lang="en-US" sz="2800" b="1" dirty="0" err="1" smtClean="0"/>
              <a:t>Divida</a:t>
            </a:r>
            <a:r>
              <a:rPr lang="en-US" sz="2800" b="1" dirty="0" smtClean="0"/>
              <a:t> </a:t>
            </a:r>
            <a:r>
              <a:rPr lang="en-US" sz="2800" b="1" dirty="0" err="1" smtClean="0"/>
              <a:t>por</a:t>
            </a:r>
            <a:r>
              <a:rPr lang="en-US" sz="2800" b="1" dirty="0" smtClean="0"/>
              <a:t> 1760 </a:t>
            </a:r>
            <a:r>
              <a:rPr lang="en-US" sz="2800" b="1" dirty="0" err="1" smtClean="0"/>
              <a:t>horas</a:t>
            </a:r>
            <a:r>
              <a:rPr lang="en-US" sz="2800" b="1" dirty="0" smtClean="0"/>
              <a:t>				 </a:t>
            </a:r>
          </a:p>
          <a:p>
            <a:pPr eaLnBrk="1" hangingPunct="1">
              <a:lnSpc>
                <a:spcPct val="80000"/>
              </a:lnSpc>
              <a:buFont typeface="Wingdings" pitchFamily="2" charset="2"/>
              <a:buNone/>
              <a:defRPr/>
            </a:pPr>
            <a:r>
              <a:rPr lang="en-US" sz="1800" b="1" dirty="0" smtClean="0"/>
              <a:t>(220 </a:t>
            </a:r>
            <a:r>
              <a:rPr lang="en-US" sz="1800" b="1" dirty="0" err="1" smtClean="0"/>
              <a:t>dias</a:t>
            </a:r>
            <a:r>
              <a:rPr lang="en-US" sz="1800" b="1" dirty="0" smtClean="0"/>
              <a:t> x 8 = 1760 </a:t>
            </a:r>
            <a:r>
              <a:rPr lang="en-US" sz="1800" b="1" dirty="0" err="1" smtClean="0"/>
              <a:t>horas</a:t>
            </a:r>
            <a:r>
              <a:rPr lang="en-US" sz="1800" b="1" dirty="0" smtClean="0"/>
              <a:t> </a:t>
            </a:r>
            <a:r>
              <a:rPr lang="en-US" sz="1800" b="1" dirty="0" err="1" smtClean="0"/>
              <a:t>que</a:t>
            </a:r>
            <a:r>
              <a:rPr lang="en-US" sz="1800" b="1" dirty="0" smtClean="0"/>
              <a:t> </a:t>
            </a:r>
            <a:r>
              <a:rPr lang="en-US" sz="1800" b="1" dirty="0" err="1" smtClean="0"/>
              <a:t>trabalha</a:t>
            </a:r>
            <a:r>
              <a:rPr lang="en-US" sz="1800" b="1" dirty="0" smtClean="0"/>
              <a:t> </a:t>
            </a:r>
            <a:r>
              <a:rPr lang="en-US" sz="1800" b="1" dirty="0" err="1" smtClean="0"/>
              <a:t>por</a:t>
            </a:r>
            <a:r>
              <a:rPr lang="en-US" sz="1800" b="1" dirty="0" smtClean="0"/>
              <a:t> </a:t>
            </a:r>
            <a:r>
              <a:rPr lang="en-US" sz="1800" b="1" dirty="0" err="1" smtClean="0"/>
              <a:t>ano</a:t>
            </a:r>
            <a:r>
              <a:rPr lang="en-US" sz="1800" b="1" dirty="0" smtClean="0"/>
              <a:t>)    	 			 						</a:t>
            </a:r>
          </a:p>
          <a:p>
            <a:pPr eaLnBrk="1" hangingPunct="1">
              <a:lnSpc>
                <a:spcPct val="80000"/>
              </a:lnSpc>
              <a:buFont typeface="Wingdings" pitchFamily="2" charset="2"/>
              <a:buNone/>
              <a:defRPr/>
            </a:pPr>
            <a:r>
              <a:rPr lang="en-US" sz="2800" b="1" dirty="0" smtClean="0"/>
              <a:t>= Valor Base </a:t>
            </a:r>
            <a:r>
              <a:rPr lang="en-US" sz="2800" b="1" dirty="0" err="1" smtClean="0"/>
              <a:t>por</a:t>
            </a:r>
            <a:r>
              <a:rPr lang="en-US" sz="2800" b="1" dirty="0" smtClean="0"/>
              <a:t> </a:t>
            </a:r>
            <a:r>
              <a:rPr lang="en-US" sz="2800" b="1" dirty="0" err="1" smtClean="0"/>
              <a:t>Hora</a:t>
            </a:r>
            <a:r>
              <a:rPr lang="en-US" sz="2400" b="1" dirty="0" smtClean="0"/>
              <a:t>                        	     	€</a:t>
            </a:r>
            <a:r>
              <a:rPr lang="en-US" sz="1800" dirty="0" smtClean="0"/>
              <a:t>_________ </a:t>
            </a:r>
            <a:r>
              <a:rPr lang="en-US" sz="1800" b="1" dirty="0" smtClean="0"/>
              <a:t>	</a:t>
            </a:r>
            <a:endParaRPr lang="en-US" sz="2400" dirty="0" smtClean="0"/>
          </a:p>
          <a:p>
            <a:pPr eaLnBrk="1" hangingPunct="1">
              <a:lnSpc>
                <a:spcPct val="80000"/>
              </a:lnSpc>
              <a:buFont typeface="Wingdings" pitchFamily="2" charset="2"/>
              <a:buNone/>
              <a:defRPr/>
            </a:pPr>
            <a:r>
              <a:rPr lang="en-US" sz="2800" b="1" dirty="0" smtClean="0"/>
              <a:t>X  % de tempo </a:t>
            </a:r>
            <a:r>
              <a:rPr lang="en-US" sz="2800" b="1" dirty="0" err="1" smtClean="0"/>
              <a:t>gasto</a:t>
            </a:r>
            <a:r>
              <a:rPr lang="en-US" sz="2800" b="1" dirty="0" smtClean="0"/>
              <a:t> </a:t>
            </a:r>
            <a:r>
              <a:rPr lang="en-US" sz="2800" b="1" dirty="0" err="1" smtClean="0"/>
              <a:t>produtivamente</a:t>
            </a:r>
            <a:r>
              <a:rPr lang="en-US" sz="2800" b="1" dirty="0" smtClean="0"/>
              <a:t>	_______</a:t>
            </a:r>
          </a:p>
          <a:p>
            <a:pPr eaLnBrk="1" hangingPunct="1">
              <a:lnSpc>
                <a:spcPct val="80000"/>
              </a:lnSpc>
              <a:buFont typeface="Wingdings" pitchFamily="2" charset="2"/>
              <a:buNone/>
              <a:defRPr/>
            </a:pPr>
            <a:r>
              <a:rPr lang="en-US" sz="2800" b="1" dirty="0" smtClean="0"/>
              <a:t>	vs. </a:t>
            </a:r>
            <a:r>
              <a:rPr lang="en-US" sz="2800" b="1" dirty="0" err="1" smtClean="0"/>
              <a:t>não-produtivo</a:t>
            </a:r>
            <a:endParaRPr lang="en-US" sz="2800" b="1" dirty="0" smtClean="0"/>
          </a:p>
          <a:p>
            <a:pPr eaLnBrk="1" hangingPunct="1">
              <a:lnSpc>
                <a:spcPct val="80000"/>
              </a:lnSpc>
              <a:buFont typeface="Wingdings" pitchFamily="2" charset="2"/>
              <a:buNone/>
              <a:defRPr/>
            </a:pPr>
            <a:r>
              <a:rPr lang="en-US" sz="2400" b="1" dirty="0" smtClean="0"/>
              <a:t>							          </a:t>
            </a:r>
          </a:p>
          <a:p>
            <a:pPr eaLnBrk="1" hangingPunct="1">
              <a:lnSpc>
                <a:spcPct val="80000"/>
              </a:lnSpc>
              <a:buFont typeface="Wingdings" pitchFamily="2" charset="2"/>
              <a:buNone/>
              <a:defRPr/>
            </a:pPr>
            <a:r>
              <a:rPr lang="en-US" sz="2800" b="1" dirty="0" smtClean="0"/>
              <a:t>= </a:t>
            </a:r>
            <a:r>
              <a:rPr lang="en-US" sz="2800" b="1" dirty="0" err="1" smtClean="0"/>
              <a:t>Qual</a:t>
            </a:r>
            <a:r>
              <a:rPr lang="en-US" sz="2800" b="1" dirty="0" smtClean="0"/>
              <a:t> o valor do </a:t>
            </a:r>
            <a:r>
              <a:rPr lang="en-US" sz="2800" b="1" dirty="0" err="1" smtClean="0"/>
              <a:t>seu</a:t>
            </a:r>
            <a:r>
              <a:rPr lang="en-US" sz="2800" b="1" dirty="0" smtClean="0"/>
              <a:t> tempo </a:t>
            </a:r>
            <a:r>
              <a:rPr lang="en-US" sz="2800" b="1" dirty="0" err="1" smtClean="0"/>
              <a:t>por</a:t>
            </a:r>
            <a:r>
              <a:rPr lang="en-US" sz="2800" b="1" dirty="0" smtClean="0"/>
              <a:t> </a:t>
            </a:r>
            <a:r>
              <a:rPr lang="en-US" sz="2800" b="1" dirty="0" err="1" smtClean="0"/>
              <a:t>hora</a:t>
            </a:r>
            <a:r>
              <a:rPr lang="en-US" sz="2800" b="1" dirty="0" smtClean="0"/>
              <a:t>:   </a:t>
            </a:r>
            <a:r>
              <a:rPr lang="en-US" sz="2800" dirty="0" smtClean="0"/>
              <a:t> €</a:t>
            </a:r>
            <a:r>
              <a:rPr lang="en-US" sz="2800" b="1" dirty="0" smtClean="0"/>
              <a:t>_______ 		</a:t>
            </a:r>
            <a:r>
              <a:rPr lang="en-US" sz="900" b="1" dirty="0" smtClean="0"/>
              <a:t>	</a:t>
            </a:r>
          </a:p>
        </p:txBody>
      </p:sp>
      <p:sp>
        <p:nvSpPr>
          <p:cNvPr id="17412" name="Text Box 4"/>
          <p:cNvSpPr txBox="1">
            <a:spLocks noChangeArrowheads="1"/>
          </p:cNvSpPr>
          <p:nvPr/>
        </p:nvSpPr>
        <p:spPr bwMode="auto">
          <a:xfrm>
            <a:off x="7162800" y="1143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pt-PT"/>
          </a:p>
        </p:txBody>
      </p:sp>
      <p:sp>
        <p:nvSpPr>
          <p:cNvPr id="17413" name="Text Box 12"/>
          <p:cNvSpPr txBox="1">
            <a:spLocks noChangeArrowheads="1"/>
          </p:cNvSpPr>
          <p:nvPr/>
        </p:nvSpPr>
        <p:spPr bwMode="auto">
          <a:xfrm>
            <a:off x="6934200" y="40386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pt-PT"/>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18</a:t>
            </a:fld>
            <a:endParaRPr lang="pt-PT" dirty="0"/>
          </a:p>
        </p:txBody>
      </p:sp>
    </p:spTree>
    <p:extLst>
      <p:ext uri="{BB962C8B-B14F-4D97-AF65-F5344CB8AC3E}">
        <p14:creationId xmlns:p14="http://schemas.microsoft.com/office/powerpoint/2010/main" val="4081470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5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3800" b="1" dirty="0">
                <a:solidFill>
                  <a:srgbClr val="FF3300"/>
                </a:solidFill>
                <a:effectLst>
                  <a:outerShdw blurRad="38100" dist="38100" dir="2700000" algn="tl">
                    <a:srgbClr val="000000"/>
                  </a:outerShdw>
                </a:effectLst>
              </a:rPr>
              <a:t>Método</a:t>
            </a:r>
            <a:br>
              <a:rPr lang="pt-PT" sz="3800" b="1" dirty="0">
                <a:solidFill>
                  <a:srgbClr val="FF3300"/>
                </a:solidFill>
                <a:effectLst>
                  <a:outerShdw blurRad="38100" dist="38100" dir="2700000" algn="tl">
                    <a:srgbClr val="000000"/>
                  </a:outerShdw>
                </a:effectLst>
              </a:rPr>
            </a:br>
            <a:r>
              <a:rPr lang="pt-PT" sz="3800" b="1" dirty="0">
                <a:solidFill>
                  <a:srgbClr val="FF3300"/>
                </a:solidFill>
                <a:effectLst>
                  <a:outerShdw blurRad="38100" dist="38100" dir="2700000" algn="tl">
                    <a:srgbClr val="000000"/>
                  </a:outerShdw>
                </a:effectLst>
              </a:rPr>
              <a:t> Prioridades ABCDE</a:t>
            </a:r>
          </a:p>
        </p:txBody>
      </p:sp>
      <p:sp>
        <p:nvSpPr>
          <p:cNvPr id="3" name="Marcador de Posição de Conteúdo 2"/>
          <p:cNvSpPr>
            <a:spLocks noGrp="1"/>
          </p:cNvSpPr>
          <p:nvPr>
            <p:ph idx="1"/>
          </p:nvPr>
        </p:nvSpPr>
        <p:spPr/>
        <p:txBody>
          <a:bodyPr/>
          <a:lstStyle/>
          <a:p>
            <a:r>
              <a:rPr lang="pt-PT" dirty="0" smtClean="0"/>
              <a:t>A  - Muito Importante</a:t>
            </a:r>
          </a:p>
          <a:p>
            <a:r>
              <a:rPr lang="pt-PT" dirty="0" smtClean="0"/>
              <a:t>B – É uma coisa que deve fazer</a:t>
            </a:r>
          </a:p>
          <a:p>
            <a:r>
              <a:rPr lang="pt-PT" dirty="0" smtClean="0"/>
              <a:t>C – Será agradável fazer</a:t>
            </a:r>
          </a:p>
          <a:p>
            <a:r>
              <a:rPr lang="pt-PT" dirty="0" smtClean="0"/>
              <a:t>D – Pode ser delegado</a:t>
            </a:r>
          </a:p>
          <a:p>
            <a:r>
              <a:rPr lang="pt-PT" dirty="0" smtClean="0"/>
              <a:t>E – pode ser eliminado</a:t>
            </a:r>
          </a:p>
          <a:p>
            <a:r>
              <a:rPr lang="pt-PT" dirty="0" smtClean="0"/>
              <a:t>A regra é que nunca faça uma tarefa B quando tem de fazer alguma A</a:t>
            </a:r>
            <a:endParaRPr lang="pt-PT" dirty="0"/>
          </a:p>
          <a:p>
            <a:endParaRPr lang="pt-PT" dirty="0"/>
          </a:p>
        </p:txBody>
      </p:sp>
      <p:sp>
        <p:nvSpPr>
          <p:cNvPr id="4" name="Marcador de Posição do Rodapé 3"/>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19</a:t>
            </a:fld>
            <a:endParaRPr lang="pt-PT" dirty="0"/>
          </a:p>
        </p:txBody>
      </p:sp>
    </p:spTree>
    <p:extLst>
      <p:ext uri="{BB962C8B-B14F-4D97-AF65-F5344CB8AC3E}">
        <p14:creationId xmlns:p14="http://schemas.microsoft.com/office/powerpoint/2010/main" val="90378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143000" y="152400"/>
            <a:ext cx="6088063" cy="1143000"/>
          </a:xfrm>
          <a:prstGeom prst="rect">
            <a:avLst/>
          </a:prstGeom>
          <a:noFill/>
          <a:ln w="9525">
            <a:noFill/>
            <a:miter lim="800000"/>
            <a:headEnd/>
            <a:tailEnd/>
          </a:ln>
          <a:effectLst/>
        </p:spPr>
        <p:txBody>
          <a:bodyPr anchor="b"/>
          <a:lstStyle/>
          <a:p>
            <a:pPr>
              <a:lnSpc>
                <a:spcPct val="85000"/>
              </a:lnSpc>
              <a:defRPr/>
            </a:pPr>
            <a:endParaRPr lang="pt-PT" sz="4200">
              <a:solidFill>
                <a:schemeClr val="hlink"/>
              </a:solidFill>
              <a:effectLst>
                <a:outerShdw blurRad="38100" dist="38100" dir="2700000" algn="tl">
                  <a:srgbClr val="C0C0C0"/>
                </a:outerShdw>
              </a:effectLst>
              <a:latin typeface="Arial" pitchFamily="34" charset="0"/>
            </a:endParaRPr>
          </a:p>
        </p:txBody>
      </p:sp>
      <p:sp>
        <p:nvSpPr>
          <p:cNvPr id="3075" name="Rectangle 3"/>
          <p:cNvSpPr>
            <a:spLocks noChangeArrowheads="1"/>
          </p:cNvSpPr>
          <p:nvPr/>
        </p:nvSpPr>
        <p:spPr bwMode="auto">
          <a:xfrm>
            <a:off x="285750" y="285750"/>
            <a:ext cx="85344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28575">
              <a:lnSpc>
                <a:spcPct val="90000"/>
              </a:lnSpc>
              <a:buClr>
                <a:schemeClr val="accent2"/>
              </a:buClr>
              <a:buFont typeface="Wingdings" pitchFamily="2" charset="2"/>
              <a:buNone/>
            </a:pPr>
            <a:endParaRPr lang="pt-PT" sz="2000" b="1" dirty="0">
              <a:solidFill>
                <a:srgbClr val="FFFF00"/>
              </a:solidFill>
              <a:latin typeface="Century Gothic" pitchFamily="34" charset="0"/>
              <a:cs typeface="Times New Roman" pitchFamily="18" charset="0"/>
            </a:endParaRPr>
          </a:p>
          <a:p>
            <a:pPr indent="28575"/>
            <a:r>
              <a:rPr lang="pt-PT" sz="2000" b="1" dirty="0">
                <a:latin typeface="Century Gothic" pitchFamily="34" charset="0"/>
              </a:rPr>
              <a:t>Tenho formação na área de Economia, e </a:t>
            </a:r>
            <a:r>
              <a:rPr lang="pt-PT" sz="2000" b="1" dirty="0" smtClean="0">
                <a:latin typeface="Century Gothic" pitchFamily="34" charset="0"/>
              </a:rPr>
              <a:t>28 </a:t>
            </a:r>
            <a:r>
              <a:rPr lang="pt-PT" sz="2000" b="1" dirty="0">
                <a:latin typeface="Century Gothic" pitchFamily="34" charset="0"/>
              </a:rPr>
              <a:t>anos de</a:t>
            </a:r>
          </a:p>
          <a:p>
            <a:pPr indent="28575"/>
            <a:r>
              <a:rPr lang="pt-PT" sz="2000" b="1" dirty="0">
                <a:latin typeface="Century Gothic" pitchFamily="34" charset="0"/>
              </a:rPr>
              <a:t> experiência em consultoria de organização, gestão </a:t>
            </a:r>
          </a:p>
          <a:p>
            <a:pPr indent="28575"/>
            <a:r>
              <a:rPr lang="pt-PT" sz="2000" b="1" dirty="0">
                <a:latin typeface="Century Gothic" pitchFamily="34" charset="0"/>
              </a:rPr>
              <a:t>de empresas e equipas, informática.</a:t>
            </a:r>
          </a:p>
          <a:p>
            <a:pPr indent="28575"/>
            <a:endParaRPr lang="pt-PT" b="1" dirty="0">
              <a:latin typeface="Century Gothic" pitchFamily="34" charset="0"/>
            </a:endParaRPr>
          </a:p>
          <a:p>
            <a:pPr indent="28575"/>
            <a:r>
              <a:rPr lang="pt-PT" b="1" dirty="0">
                <a:latin typeface="Century Gothic" pitchFamily="34" charset="0"/>
              </a:rPr>
              <a:t>Na fábula infantil “Alice no País das maravilhas” de Lewis </a:t>
            </a:r>
          </a:p>
          <a:p>
            <a:pPr indent="28575"/>
            <a:r>
              <a:rPr lang="pt-PT" b="1" dirty="0">
                <a:latin typeface="Century Gothic" pitchFamily="34" charset="0"/>
              </a:rPr>
              <a:t>Carroll retiro o seguinte diálogo entre o gato Cheshire e </a:t>
            </a:r>
          </a:p>
          <a:p>
            <a:pPr indent="28575"/>
            <a:r>
              <a:rPr lang="pt-PT" b="1" dirty="0">
                <a:latin typeface="Century Gothic" pitchFamily="34" charset="0"/>
              </a:rPr>
              <a:t>Alice que traduz a situação do empresário:</a:t>
            </a:r>
          </a:p>
          <a:p>
            <a:pPr indent="28575"/>
            <a:r>
              <a:rPr lang="pt-PT" b="1" dirty="0">
                <a:latin typeface="Century Gothic" pitchFamily="34" charset="0"/>
              </a:rPr>
              <a:t>"O senhor poderia dizer-me, por favor, qual o caminho que devo tomar para sair daqui?"</a:t>
            </a:r>
          </a:p>
          <a:p>
            <a:pPr indent="28575"/>
            <a:r>
              <a:rPr lang="pt-PT" b="1" dirty="0">
                <a:latin typeface="Century Gothic" pitchFamily="34" charset="0"/>
              </a:rPr>
              <a:t>"Isso depende muito de para onde você quer ir", respondeu o Gato.</a:t>
            </a:r>
          </a:p>
          <a:p>
            <a:pPr indent="28575"/>
            <a:r>
              <a:rPr lang="pt-PT" b="1" dirty="0">
                <a:latin typeface="Century Gothic" pitchFamily="34" charset="0"/>
              </a:rPr>
              <a:t>"Não me importo muito para onde...", retrucou Alice.</a:t>
            </a:r>
          </a:p>
          <a:p>
            <a:pPr indent="28575"/>
            <a:r>
              <a:rPr lang="pt-PT" b="1" dirty="0">
                <a:latin typeface="Century Gothic" pitchFamily="34" charset="0"/>
              </a:rPr>
              <a:t>"Então não importa o caminho que você escolha", disse o Gato.</a:t>
            </a:r>
          </a:p>
          <a:p>
            <a:pPr indent="28575"/>
            <a:r>
              <a:rPr lang="pt-PT" b="1" dirty="0">
                <a:latin typeface="Century Gothic" pitchFamily="34" charset="0"/>
              </a:rPr>
              <a:t>"... contanto que dê em algum lugar", Alice completou.</a:t>
            </a:r>
          </a:p>
          <a:p>
            <a:pPr indent="28575"/>
            <a:endParaRPr lang="pt-PT" b="1" dirty="0">
              <a:latin typeface="Century Gothic" pitchFamily="34" charset="0"/>
            </a:endParaRPr>
          </a:p>
          <a:p>
            <a:pPr indent="28575"/>
            <a:endParaRPr lang="pt-PT" b="1" dirty="0">
              <a:latin typeface="Century Gothic" pitchFamily="34" charset="0"/>
            </a:endParaRPr>
          </a:p>
          <a:p>
            <a:pPr indent="28575"/>
            <a:r>
              <a:rPr lang="pt-PT" sz="2400" b="1" dirty="0">
                <a:latin typeface="Century Gothic" pitchFamily="34" charset="0"/>
              </a:rPr>
              <a:t>	  A LOUCURA É FAZER O MESMO DE SEMPRE E 	   		ESPERAR RESULTADOS DISTINTOS.</a:t>
            </a:r>
            <a:r>
              <a:rPr lang="pt-PT" sz="2400" dirty="0">
                <a:latin typeface="Century Gothic" pitchFamily="34" charset="0"/>
              </a:rPr>
              <a:t> </a:t>
            </a:r>
            <a:endParaRPr lang="pt-PT" sz="2400" b="1" dirty="0">
              <a:latin typeface="Century Gothic" pitchFamily="34" charset="0"/>
            </a:endParaRPr>
          </a:p>
          <a:p>
            <a:pPr indent="28575"/>
            <a:endParaRPr lang="pt-PT" b="1" dirty="0">
              <a:latin typeface="Century Gothic" pitchFamily="34" charset="0"/>
            </a:endParaRPr>
          </a:p>
        </p:txBody>
      </p:sp>
      <p:pic>
        <p:nvPicPr>
          <p:cNvPr id="14340" name="Picture 4" descr="Fernandez_A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388" y="333375"/>
            <a:ext cx="1752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3586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box(in)">
                                      <p:cBhvr>
                                        <p:cTn id="7" dur="500"/>
                                        <p:tgtEl>
                                          <p:spTgt spid="307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box(in)">
                                      <p:cBhvr>
                                        <p:cTn id="12" dur="500"/>
                                        <p:tgtEl>
                                          <p:spTgt spid="30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box(in)">
                                      <p:cBhvr>
                                        <p:cTn id="17" dur="500"/>
                                        <p:tgtEl>
                                          <p:spTgt spid="30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075">
                                            <p:txEl>
                                              <p:pRg st="5" end="5"/>
                                            </p:txEl>
                                          </p:spTgt>
                                        </p:tgtEl>
                                        <p:attrNameLst>
                                          <p:attrName>style.visibility</p:attrName>
                                        </p:attrNameLst>
                                      </p:cBhvr>
                                      <p:to>
                                        <p:strVal val="visible"/>
                                      </p:to>
                                    </p:set>
                                    <p:animEffect transition="in" filter="box(in)">
                                      <p:cBhvr>
                                        <p:cTn id="22" dur="500"/>
                                        <p:tgtEl>
                                          <p:spTgt spid="307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box(in)">
                                      <p:cBhvr>
                                        <p:cTn id="27" dur="500"/>
                                        <p:tgtEl>
                                          <p:spTgt spid="3075">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3075">
                                            <p:txEl>
                                              <p:pRg st="7" end="7"/>
                                            </p:txEl>
                                          </p:spTgt>
                                        </p:tgtEl>
                                        <p:attrNameLst>
                                          <p:attrName>style.visibility</p:attrName>
                                        </p:attrNameLst>
                                      </p:cBhvr>
                                      <p:to>
                                        <p:strVal val="visible"/>
                                      </p:to>
                                    </p:set>
                                    <p:animEffect transition="in" filter="box(in)">
                                      <p:cBhvr>
                                        <p:cTn id="32" dur="500"/>
                                        <p:tgtEl>
                                          <p:spTgt spid="3075">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3075">
                                            <p:txEl>
                                              <p:pRg st="8" end="8"/>
                                            </p:txEl>
                                          </p:spTgt>
                                        </p:tgtEl>
                                        <p:attrNameLst>
                                          <p:attrName>style.visibility</p:attrName>
                                        </p:attrNameLst>
                                      </p:cBhvr>
                                      <p:to>
                                        <p:strVal val="visible"/>
                                      </p:to>
                                    </p:set>
                                    <p:animEffect transition="in" filter="box(in)">
                                      <p:cBhvr>
                                        <p:cTn id="37" dur="500"/>
                                        <p:tgtEl>
                                          <p:spTgt spid="3075">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3075">
                                            <p:txEl>
                                              <p:pRg st="9" end="9"/>
                                            </p:txEl>
                                          </p:spTgt>
                                        </p:tgtEl>
                                        <p:attrNameLst>
                                          <p:attrName>style.visibility</p:attrName>
                                        </p:attrNameLst>
                                      </p:cBhvr>
                                      <p:to>
                                        <p:strVal val="visible"/>
                                      </p:to>
                                    </p:set>
                                    <p:animEffect transition="in" filter="box(in)">
                                      <p:cBhvr>
                                        <p:cTn id="42" dur="500"/>
                                        <p:tgtEl>
                                          <p:spTgt spid="3075">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3075">
                                            <p:txEl>
                                              <p:pRg st="10" end="10"/>
                                            </p:txEl>
                                          </p:spTgt>
                                        </p:tgtEl>
                                        <p:attrNameLst>
                                          <p:attrName>style.visibility</p:attrName>
                                        </p:attrNameLst>
                                      </p:cBhvr>
                                      <p:to>
                                        <p:strVal val="visible"/>
                                      </p:to>
                                    </p:set>
                                    <p:animEffect transition="in" filter="box(in)">
                                      <p:cBhvr>
                                        <p:cTn id="47" dur="500"/>
                                        <p:tgtEl>
                                          <p:spTgt spid="3075">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3075">
                                            <p:txEl>
                                              <p:pRg st="11" end="11"/>
                                            </p:txEl>
                                          </p:spTgt>
                                        </p:tgtEl>
                                        <p:attrNameLst>
                                          <p:attrName>style.visibility</p:attrName>
                                        </p:attrNameLst>
                                      </p:cBhvr>
                                      <p:to>
                                        <p:strVal val="visible"/>
                                      </p:to>
                                    </p:set>
                                    <p:animEffect transition="in" filter="box(in)">
                                      <p:cBhvr>
                                        <p:cTn id="52" dur="500"/>
                                        <p:tgtEl>
                                          <p:spTgt spid="3075">
                                            <p:txEl>
                                              <p:pRg st="11" end="1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3075">
                                            <p:txEl>
                                              <p:pRg st="12" end="12"/>
                                            </p:txEl>
                                          </p:spTgt>
                                        </p:tgtEl>
                                        <p:attrNameLst>
                                          <p:attrName>style.visibility</p:attrName>
                                        </p:attrNameLst>
                                      </p:cBhvr>
                                      <p:to>
                                        <p:strVal val="visible"/>
                                      </p:to>
                                    </p:set>
                                    <p:animEffect transition="in" filter="box(in)">
                                      <p:cBhvr>
                                        <p:cTn id="57" dur="500"/>
                                        <p:tgtEl>
                                          <p:spTgt spid="3075">
                                            <p:txEl>
                                              <p:pRg st="12" end="1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nodeType="clickEffect">
                                  <p:stCondLst>
                                    <p:cond delay="0"/>
                                  </p:stCondLst>
                                  <p:childTnLst>
                                    <p:set>
                                      <p:cBhvr>
                                        <p:cTn id="61" dur="1" fill="hold">
                                          <p:stCondLst>
                                            <p:cond delay="0"/>
                                          </p:stCondLst>
                                        </p:cTn>
                                        <p:tgtEl>
                                          <p:spTgt spid="3075">
                                            <p:txEl>
                                              <p:pRg st="15" end="15"/>
                                            </p:txEl>
                                          </p:spTgt>
                                        </p:tgtEl>
                                        <p:attrNameLst>
                                          <p:attrName>style.visibility</p:attrName>
                                        </p:attrNameLst>
                                      </p:cBhvr>
                                      <p:to>
                                        <p:strVal val="visible"/>
                                      </p:to>
                                    </p:set>
                                    <p:animEffect transition="in" filter="box(in)">
                                      <p:cBhvr>
                                        <p:cTn id="62" dur="5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PT"/>
          </a:p>
        </p:txBody>
      </p:sp>
      <p:sp>
        <p:nvSpPr>
          <p:cNvPr id="3" name="Marcador de Posição de Conteúdo 2"/>
          <p:cNvSpPr>
            <a:spLocks noGrp="1"/>
          </p:cNvSpPr>
          <p:nvPr>
            <p:ph idx="1"/>
          </p:nvPr>
        </p:nvSpPr>
        <p:spPr/>
        <p:txBody>
          <a:bodyPr/>
          <a:lstStyle/>
          <a:p>
            <a:endParaRPr lang="pt-PT" dirty="0"/>
          </a:p>
        </p:txBody>
      </p:sp>
      <p:sp>
        <p:nvSpPr>
          <p:cNvPr id="4" name="Marcador de Posição do Rodapé 3"/>
          <p:cNvSpPr>
            <a:spLocks noGrp="1"/>
          </p:cNvSpPr>
          <p:nvPr>
            <p:ph type="ftr" sz="quarter" idx="3"/>
          </p:nvPr>
        </p:nvSpPr>
        <p:spPr/>
        <p:txBody>
          <a:bodyPr/>
          <a:lstStyle/>
          <a:p>
            <a:pPr>
              <a:defRPr/>
            </a:pPr>
            <a:r>
              <a:rPr lang="pt-PT" smtClean="0"/>
              <a:t>Formação em Gestão do Tempo  por Armando Fernandes  e Luis Leonor </a:t>
            </a:r>
            <a:endParaRPr lang="pt-PT" dirty="0"/>
          </a:p>
        </p:txBody>
      </p:sp>
      <p:sp>
        <p:nvSpPr>
          <p:cNvPr id="5" name="Marcador de Posição do Número do Diapositivo 4"/>
          <p:cNvSpPr>
            <a:spLocks noGrp="1"/>
          </p:cNvSpPr>
          <p:nvPr>
            <p:ph type="sldNum" sz="quarter" idx="4"/>
          </p:nvPr>
        </p:nvSpPr>
        <p:spPr/>
        <p:txBody>
          <a:bodyPr/>
          <a:lstStyle/>
          <a:p>
            <a:pPr algn="r">
              <a:defRPr/>
            </a:pPr>
            <a:fld id="{229654E9-0C84-4238-A2D4-DF06A831539D}" type="slidenum">
              <a:rPr lang="pt-PT" smtClean="0"/>
              <a:pPr algn="r">
                <a:defRPr/>
              </a:pPr>
              <a:t>20</a:t>
            </a:fld>
            <a:endParaRPr lang="pt-P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7162" y="1628800"/>
            <a:ext cx="756084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2237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pt-PT" b="1" dirty="0" smtClean="0">
                <a:solidFill>
                  <a:srgbClr val="FF0000"/>
                </a:solidFill>
                <a:effectLst>
                  <a:outerShdw blurRad="38100" dist="38100" dir="2700000" algn="tl">
                    <a:srgbClr val="000000">
                      <a:alpha val="43137"/>
                    </a:srgbClr>
                  </a:outerShdw>
                </a:effectLst>
              </a:rPr>
              <a:t>LEI DE PARETO</a:t>
            </a:r>
          </a:p>
        </p:txBody>
      </p:sp>
      <p:sp>
        <p:nvSpPr>
          <p:cNvPr id="4" name="Rectangle 3"/>
          <p:cNvSpPr/>
          <p:nvPr/>
        </p:nvSpPr>
        <p:spPr>
          <a:xfrm rot="18801078">
            <a:off x="6136337" y="1971599"/>
            <a:ext cx="2727332" cy="92333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80:20</a:t>
            </a:r>
          </a:p>
        </p:txBody>
      </p:sp>
      <p:sp>
        <p:nvSpPr>
          <p:cNvPr id="33796" name="TextBox 4"/>
          <p:cNvSpPr txBox="1">
            <a:spLocks noChangeArrowheads="1"/>
          </p:cNvSpPr>
          <p:nvPr/>
        </p:nvSpPr>
        <p:spPr bwMode="auto">
          <a:xfrm>
            <a:off x="1476375" y="1844675"/>
            <a:ext cx="5745484" cy="830997"/>
          </a:xfrm>
          <a:prstGeom prst="rect">
            <a:avLst/>
          </a:prstGeom>
          <a:noFill/>
          <a:ln w="9525">
            <a:noFill/>
            <a:miter lim="800000"/>
            <a:headEnd/>
            <a:tailEnd/>
          </a:ln>
        </p:spPr>
        <p:txBody>
          <a:bodyPr wrap="none">
            <a:spAutoFit/>
          </a:bodyPr>
          <a:lstStyle/>
          <a:p>
            <a:r>
              <a:rPr lang="pt-PT" sz="2400" b="1" dirty="0"/>
              <a:t>80% das tarefas podem ser planeadas</a:t>
            </a:r>
          </a:p>
          <a:p>
            <a:r>
              <a:rPr lang="pt-PT" sz="2400" b="1" dirty="0"/>
              <a:t>(ORGANIZE-AS)</a:t>
            </a:r>
          </a:p>
        </p:txBody>
      </p:sp>
      <p:sp>
        <p:nvSpPr>
          <p:cNvPr id="7" name="Rectangle 6"/>
          <p:cNvSpPr/>
          <p:nvPr/>
        </p:nvSpPr>
        <p:spPr>
          <a:xfrm>
            <a:off x="1835696" y="3140968"/>
            <a:ext cx="3993402"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Sistematize</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3798" name="TextBox 7"/>
          <p:cNvSpPr txBox="1">
            <a:spLocks noChangeArrowheads="1"/>
          </p:cNvSpPr>
          <p:nvPr/>
        </p:nvSpPr>
        <p:spPr bwMode="auto">
          <a:xfrm>
            <a:off x="1830388" y="4541838"/>
            <a:ext cx="3874779" cy="400110"/>
          </a:xfrm>
          <a:prstGeom prst="rect">
            <a:avLst/>
          </a:prstGeom>
          <a:noFill/>
          <a:ln w="9525">
            <a:noFill/>
            <a:miter lim="800000"/>
            <a:headEnd/>
            <a:tailEnd/>
          </a:ln>
        </p:spPr>
        <p:txBody>
          <a:bodyPr wrap="none">
            <a:spAutoFit/>
          </a:bodyPr>
          <a:lstStyle/>
          <a:p>
            <a:r>
              <a:rPr lang="pt-PT" sz="2000" b="1" dirty="0"/>
              <a:t>Os outros 20% são excepções</a:t>
            </a:r>
          </a:p>
        </p:txBody>
      </p:sp>
      <p:sp>
        <p:nvSpPr>
          <p:cNvPr id="9" name="Rectangle 8"/>
          <p:cNvSpPr/>
          <p:nvPr/>
        </p:nvSpPr>
        <p:spPr>
          <a:xfrm>
            <a:off x="4101702" y="5200193"/>
            <a:ext cx="3454793"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Humanize</a:t>
            </a:r>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21</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3796" grpId="0"/>
      <p:bldP spid="7" grpId="0"/>
      <p:bldP spid="3379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331640" y="188640"/>
            <a:ext cx="7416824" cy="1143000"/>
          </a:xfrm>
        </p:spPr>
        <p:txBody>
          <a:bodyPr/>
          <a:lstStyle/>
          <a:p>
            <a:pPr eaLnBrk="1" hangingPunct="1">
              <a:defRPr/>
            </a:pPr>
            <a:r>
              <a:rPr lang="en-US" sz="3800" b="1" dirty="0" smtClean="0">
                <a:solidFill>
                  <a:srgbClr val="FF3300"/>
                </a:solidFill>
              </a:rPr>
              <a:t>10 </a:t>
            </a:r>
            <a:r>
              <a:rPr lang="en-US" sz="3800" b="1" dirty="0" err="1" smtClean="0">
                <a:solidFill>
                  <a:srgbClr val="FF3300"/>
                </a:solidFill>
              </a:rPr>
              <a:t>Técnicas</a:t>
            </a:r>
            <a:r>
              <a:rPr lang="en-US" sz="3800" b="1" dirty="0" smtClean="0">
                <a:solidFill>
                  <a:srgbClr val="FF3300"/>
                </a:solidFill>
              </a:rPr>
              <a:t> de Gestão do </a:t>
            </a:r>
            <a:br>
              <a:rPr lang="en-US" sz="3800" b="1" dirty="0" smtClean="0">
                <a:solidFill>
                  <a:srgbClr val="FF3300"/>
                </a:solidFill>
              </a:rPr>
            </a:br>
            <a:r>
              <a:rPr lang="en-US" sz="3800" b="1" dirty="0" smtClean="0">
                <a:solidFill>
                  <a:srgbClr val="FF3300"/>
                </a:solidFill>
              </a:rPr>
              <a:t>Tempo </a:t>
            </a:r>
            <a:r>
              <a:rPr lang="en-US" sz="3800" b="1" dirty="0" err="1" smtClean="0">
                <a:solidFill>
                  <a:srgbClr val="FF3300"/>
                </a:solidFill>
              </a:rPr>
              <a:t>que</a:t>
            </a:r>
            <a:r>
              <a:rPr lang="en-US" sz="3800" b="1" dirty="0" smtClean="0">
                <a:solidFill>
                  <a:srgbClr val="FF3300"/>
                </a:solidFill>
              </a:rPr>
              <a:t> Vale a Pena </a:t>
            </a:r>
            <a:r>
              <a:rPr lang="en-US" sz="3800" b="1" dirty="0" err="1" smtClean="0">
                <a:solidFill>
                  <a:srgbClr val="FF3300"/>
                </a:solidFill>
              </a:rPr>
              <a:t>Usar</a:t>
            </a:r>
            <a:endParaRPr lang="en-US" sz="3800" b="1" dirty="0" smtClean="0">
              <a:solidFill>
                <a:srgbClr val="FF3300"/>
              </a:solidFill>
            </a:endParaRPr>
          </a:p>
        </p:txBody>
      </p:sp>
      <p:sp>
        <p:nvSpPr>
          <p:cNvPr id="31747" name="Rectangle 3"/>
          <p:cNvSpPr>
            <a:spLocks noGrp="1" noChangeArrowheads="1"/>
          </p:cNvSpPr>
          <p:nvPr>
            <p:ph type="body" idx="1"/>
          </p:nvPr>
        </p:nvSpPr>
        <p:spPr>
          <a:xfrm>
            <a:off x="1115616" y="1700808"/>
            <a:ext cx="7772400" cy="4800600"/>
          </a:xfrm>
        </p:spPr>
        <p:txBody>
          <a:bodyPr/>
          <a:lstStyle/>
          <a:p>
            <a:pPr marL="609600" indent="-609600" eaLnBrk="1" hangingPunct="1">
              <a:lnSpc>
                <a:spcPct val="80000"/>
              </a:lnSpc>
              <a:buClr>
                <a:schemeClr val="tx1"/>
              </a:buClr>
              <a:buFontTx/>
              <a:buAutoNum type="arabicPeriod"/>
              <a:defRPr/>
            </a:pPr>
            <a:r>
              <a:rPr lang="en-US" sz="2800" dirty="0" err="1" smtClean="0"/>
              <a:t>Domestique</a:t>
            </a:r>
            <a:r>
              <a:rPr lang="en-US" sz="2800" dirty="0" smtClean="0"/>
              <a:t> o </a:t>
            </a:r>
            <a:r>
              <a:rPr lang="en-US" sz="2800" dirty="0" err="1" smtClean="0"/>
              <a:t>telefone</a:t>
            </a:r>
            <a:r>
              <a:rPr lang="en-US" sz="2800" dirty="0" smtClean="0"/>
              <a:t>, fax &amp; email</a:t>
            </a:r>
          </a:p>
          <a:p>
            <a:pPr marL="609600" indent="-609600" eaLnBrk="1" hangingPunct="1">
              <a:lnSpc>
                <a:spcPct val="80000"/>
              </a:lnSpc>
              <a:buClr>
                <a:schemeClr val="tx1"/>
              </a:buClr>
              <a:buFontTx/>
              <a:buAutoNum type="arabicPeriod"/>
              <a:defRPr/>
            </a:pPr>
            <a:r>
              <a:rPr lang="en-US" sz="2800" dirty="0" smtClean="0"/>
              <a:t>Minimize as </a:t>
            </a:r>
            <a:r>
              <a:rPr lang="en-US" sz="2800" dirty="0" err="1" smtClean="0"/>
              <a:t>reuniões</a:t>
            </a:r>
            <a:endParaRPr lang="en-US" sz="2800" dirty="0" smtClean="0"/>
          </a:p>
          <a:p>
            <a:pPr marL="609600" indent="-609600" eaLnBrk="1" hangingPunct="1">
              <a:lnSpc>
                <a:spcPct val="80000"/>
              </a:lnSpc>
              <a:buClr>
                <a:schemeClr val="tx1"/>
              </a:buClr>
              <a:buFontTx/>
              <a:buAutoNum type="arabicPeriod"/>
              <a:defRPr/>
            </a:pPr>
            <a:r>
              <a:rPr lang="en-US" sz="2800" dirty="0" err="1" smtClean="0"/>
              <a:t>Pratique</a:t>
            </a:r>
            <a:r>
              <a:rPr lang="en-US" sz="2800" dirty="0" smtClean="0"/>
              <a:t> a </a:t>
            </a:r>
            <a:r>
              <a:rPr lang="en-US" sz="2800" dirty="0" err="1" smtClean="0"/>
              <a:t>pontualidade</a:t>
            </a:r>
            <a:r>
              <a:rPr lang="en-US" sz="2800" dirty="0" smtClean="0"/>
              <a:t> </a:t>
            </a:r>
            <a:r>
              <a:rPr lang="en-US" sz="2800" dirty="0" err="1" smtClean="0"/>
              <a:t>absoluta</a:t>
            </a:r>
            <a:endParaRPr lang="en-US" sz="2800" dirty="0" smtClean="0"/>
          </a:p>
          <a:p>
            <a:pPr marL="609600" indent="-609600" eaLnBrk="1" hangingPunct="1">
              <a:lnSpc>
                <a:spcPct val="80000"/>
              </a:lnSpc>
              <a:buClr>
                <a:schemeClr val="tx1"/>
              </a:buClr>
              <a:buFontTx/>
              <a:buAutoNum type="arabicPeriod"/>
              <a:defRPr/>
            </a:pPr>
            <a:r>
              <a:rPr lang="en-US" sz="2800" dirty="0" err="1" smtClean="0"/>
              <a:t>Faça</a:t>
            </a:r>
            <a:r>
              <a:rPr lang="en-US" sz="2800" dirty="0" smtClean="0"/>
              <a:t> e utilize </a:t>
            </a:r>
            <a:r>
              <a:rPr lang="en-US" sz="2800" dirty="0" err="1" smtClean="0"/>
              <a:t>listas</a:t>
            </a:r>
            <a:r>
              <a:rPr lang="en-US" sz="2800" dirty="0" smtClean="0"/>
              <a:t> – </a:t>
            </a:r>
            <a:r>
              <a:rPr lang="en-US" sz="2800" dirty="0" err="1" smtClean="0"/>
              <a:t>horários</a:t>
            </a:r>
            <a:r>
              <a:rPr lang="en-US" sz="2800" dirty="0" smtClean="0"/>
              <a:t>, </a:t>
            </a:r>
            <a:r>
              <a:rPr lang="en-US" sz="2800" dirty="0" err="1" smtClean="0"/>
              <a:t>lista</a:t>
            </a:r>
            <a:r>
              <a:rPr lang="en-US" sz="2800" dirty="0" smtClean="0"/>
              <a:t> com </a:t>
            </a:r>
            <a:r>
              <a:rPr lang="en-US" sz="2800" dirty="0" err="1" smtClean="0"/>
              <a:t>coisas</a:t>
            </a:r>
            <a:r>
              <a:rPr lang="en-US" sz="2800" dirty="0" smtClean="0"/>
              <a:t> a </a:t>
            </a:r>
            <a:r>
              <a:rPr lang="en-US" sz="2800" dirty="0" err="1" smtClean="0"/>
              <a:t>fazer</a:t>
            </a:r>
            <a:r>
              <a:rPr lang="en-US" sz="2800" dirty="0" smtClean="0"/>
              <a:t>, </a:t>
            </a:r>
            <a:r>
              <a:rPr lang="en-US" sz="2800" dirty="0" err="1" smtClean="0"/>
              <a:t>listas</a:t>
            </a:r>
            <a:r>
              <a:rPr lang="en-US" sz="2800" dirty="0" smtClean="0"/>
              <a:t> de </a:t>
            </a:r>
            <a:r>
              <a:rPr lang="en-US" sz="2800" dirty="0" err="1" smtClean="0"/>
              <a:t>pessoas</a:t>
            </a:r>
            <a:r>
              <a:rPr lang="en-US" sz="2800" dirty="0" smtClean="0"/>
              <a:t> a </a:t>
            </a:r>
            <a:r>
              <a:rPr lang="en-US" sz="2800" dirty="0" err="1" smtClean="0"/>
              <a:t>contactar</a:t>
            </a:r>
            <a:r>
              <a:rPr lang="en-US" sz="2800" dirty="0" smtClean="0"/>
              <a:t>, </a:t>
            </a:r>
            <a:r>
              <a:rPr lang="en-US" sz="2800" dirty="0" err="1" smtClean="0"/>
              <a:t>planeador</a:t>
            </a:r>
            <a:r>
              <a:rPr lang="en-US" sz="2800" dirty="0" smtClean="0"/>
              <a:t> de </a:t>
            </a:r>
            <a:r>
              <a:rPr lang="en-US" sz="2800" dirty="0" err="1" smtClean="0"/>
              <a:t>conferências</a:t>
            </a:r>
            <a:endParaRPr lang="en-US" sz="2800" dirty="0" smtClean="0"/>
          </a:p>
          <a:p>
            <a:pPr marL="609600" indent="-609600" eaLnBrk="1" hangingPunct="1">
              <a:lnSpc>
                <a:spcPct val="80000"/>
              </a:lnSpc>
              <a:buClr>
                <a:schemeClr val="tx1"/>
              </a:buClr>
              <a:buFontTx/>
              <a:buAutoNum type="arabicPeriod"/>
              <a:defRPr/>
            </a:pPr>
            <a:r>
              <a:rPr lang="en-US" sz="2800" dirty="0" err="1" smtClean="0"/>
              <a:t>Tente</a:t>
            </a:r>
            <a:r>
              <a:rPr lang="en-US" sz="2800" dirty="0" smtClean="0"/>
              <a:t> </a:t>
            </a:r>
            <a:r>
              <a:rPr lang="en-US" sz="2800" dirty="0" err="1" smtClean="0"/>
              <a:t>interligar</a:t>
            </a:r>
            <a:r>
              <a:rPr lang="en-US" sz="2800" dirty="0" smtClean="0"/>
              <a:t> </a:t>
            </a:r>
            <a:r>
              <a:rPr lang="en-US" sz="2800" dirty="0" err="1" smtClean="0"/>
              <a:t>tudo</a:t>
            </a:r>
            <a:r>
              <a:rPr lang="en-US" sz="2800" dirty="0" smtClean="0"/>
              <a:t> para </a:t>
            </a:r>
            <a:r>
              <a:rPr lang="en-US" sz="2800" dirty="0" err="1" smtClean="0"/>
              <a:t>que</a:t>
            </a:r>
            <a:r>
              <a:rPr lang="en-US" sz="2800" dirty="0" smtClean="0"/>
              <a:t> </a:t>
            </a:r>
            <a:r>
              <a:rPr lang="en-US" sz="2800" dirty="0" err="1" smtClean="0"/>
              <a:t>vá</a:t>
            </a:r>
            <a:r>
              <a:rPr lang="en-US" sz="2800" dirty="0" smtClean="0"/>
              <a:t> </a:t>
            </a:r>
            <a:r>
              <a:rPr lang="en-US" sz="2800" dirty="0" err="1" smtClean="0"/>
              <a:t>ao</a:t>
            </a:r>
            <a:r>
              <a:rPr lang="en-US" sz="2800" dirty="0" smtClean="0"/>
              <a:t> </a:t>
            </a:r>
            <a:r>
              <a:rPr lang="en-US" sz="2800" dirty="0" err="1" smtClean="0"/>
              <a:t>encontro</a:t>
            </a:r>
            <a:r>
              <a:rPr lang="en-US" sz="2800" dirty="0" smtClean="0"/>
              <a:t> </a:t>
            </a:r>
            <a:r>
              <a:rPr lang="en-US" sz="2800" dirty="0" err="1" smtClean="0"/>
              <a:t>aos</a:t>
            </a:r>
            <a:r>
              <a:rPr lang="en-US" sz="2800" dirty="0" smtClean="0"/>
              <a:t> </a:t>
            </a:r>
            <a:r>
              <a:rPr lang="en-US" sz="2800" dirty="0" err="1" smtClean="0"/>
              <a:t>seus</a:t>
            </a:r>
            <a:r>
              <a:rPr lang="en-US" sz="2800" dirty="0" smtClean="0"/>
              <a:t> </a:t>
            </a:r>
            <a:r>
              <a:rPr lang="en-US" sz="2800" dirty="0" err="1" smtClean="0"/>
              <a:t>objectivos</a:t>
            </a:r>
            <a:endParaRPr lang="en-US" sz="2800" dirty="0" smtClean="0"/>
          </a:p>
          <a:p>
            <a:pPr marL="609600" indent="-609600" eaLnBrk="1" hangingPunct="1">
              <a:lnSpc>
                <a:spcPct val="80000"/>
              </a:lnSpc>
              <a:buClr>
                <a:schemeClr val="tx1"/>
              </a:buClr>
              <a:buFontTx/>
              <a:buAutoNum type="arabicPeriod"/>
              <a:defRPr/>
            </a:pPr>
            <a:r>
              <a:rPr lang="en-US" sz="2800" dirty="0" err="1" smtClean="0"/>
              <a:t>Faça</a:t>
            </a:r>
            <a:r>
              <a:rPr lang="en-US" sz="2800" dirty="0" smtClean="0"/>
              <a:t> </a:t>
            </a:r>
            <a:r>
              <a:rPr lang="en-US" sz="2800" dirty="0" err="1" smtClean="0"/>
              <a:t>cócegas</a:t>
            </a:r>
            <a:r>
              <a:rPr lang="en-US" sz="2800" dirty="0" smtClean="0"/>
              <a:t> à </a:t>
            </a:r>
            <a:r>
              <a:rPr lang="en-US" sz="2800" dirty="0" err="1" smtClean="0"/>
              <a:t>memória</a:t>
            </a:r>
            <a:r>
              <a:rPr lang="en-US" sz="2800" dirty="0" smtClean="0"/>
              <a:t> </a:t>
            </a:r>
            <a:r>
              <a:rPr lang="en-US" sz="2800" dirty="0" err="1" smtClean="0"/>
              <a:t>utilizando</a:t>
            </a:r>
            <a:r>
              <a:rPr lang="en-US" sz="2800" dirty="0" smtClean="0"/>
              <a:t> stickers – 90 pastas </a:t>
            </a:r>
            <a:r>
              <a:rPr lang="en-US" sz="2800" dirty="0" err="1" smtClean="0"/>
              <a:t>numeradas</a:t>
            </a:r>
            <a:r>
              <a:rPr lang="en-US" sz="2800" dirty="0" smtClean="0"/>
              <a:t> de 1 a 30 </a:t>
            </a:r>
            <a:r>
              <a:rPr lang="en-US" sz="2800" dirty="0" err="1" smtClean="0"/>
              <a:t>representando</a:t>
            </a:r>
            <a:r>
              <a:rPr lang="en-US" sz="2800" dirty="0" smtClean="0"/>
              <a:t> 90 </a:t>
            </a:r>
            <a:r>
              <a:rPr lang="en-US" sz="2800" dirty="0" err="1" smtClean="0"/>
              <a:t>dias</a:t>
            </a:r>
            <a:r>
              <a:rPr lang="en-US" sz="2800" dirty="0" smtClean="0"/>
              <a:t>, </a:t>
            </a:r>
            <a:r>
              <a:rPr lang="en-US" sz="2800" dirty="0" err="1" smtClean="0"/>
              <a:t>nas</a:t>
            </a:r>
            <a:r>
              <a:rPr lang="en-US" sz="2800" dirty="0" smtClean="0"/>
              <a:t> </a:t>
            </a:r>
            <a:r>
              <a:rPr lang="en-US" sz="2800" dirty="0" err="1" smtClean="0"/>
              <a:t>quais</a:t>
            </a:r>
            <a:r>
              <a:rPr lang="en-US" sz="2800" dirty="0" smtClean="0"/>
              <a:t> </a:t>
            </a:r>
            <a:r>
              <a:rPr lang="en-US" sz="2800" dirty="0" err="1" smtClean="0"/>
              <a:t>coloca</a:t>
            </a:r>
            <a:r>
              <a:rPr lang="en-US" sz="2800" dirty="0" smtClean="0"/>
              <a:t> as </a:t>
            </a:r>
            <a:r>
              <a:rPr lang="en-US" sz="2800" dirty="0" err="1" smtClean="0"/>
              <a:t>informações</a:t>
            </a:r>
            <a:r>
              <a:rPr lang="en-US" sz="2800" dirty="0" smtClean="0"/>
              <a:t> </a:t>
            </a:r>
            <a:r>
              <a:rPr lang="en-US" sz="2800" dirty="0" err="1" smtClean="0"/>
              <a:t>mais</a:t>
            </a:r>
            <a:r>
              <a:rPr lang="en-US" sz="2800" dirty="0" smtClean="0"/>
              <a:t> </a:t>
            </a:r>
            <a:r>
              <a:rPr lang="en-US" sz="2800" dirty="0" err="1" smtClean="0"/>
              <a:t>relevantes</a:t>
            </a:r>
            <a:r>
              <a:rPr lang="en-US" sz="2800" dirty="0" smtClean="0"/>
              <a:t> para </a:t>
            </a:r>
            <a:r>
              <a:rPr lang="en-US" sz="2800" dirty="0" err="1" smtClean="0"/>
              <a:t>quando</a:t>
            </a:r>
            <a:r>
              <a:rPr lang="en-US" sz="2800" dirty="0" smtClean="0"/>
              <a:t> </a:t>
            </a:r>
            <a:r>
              <a:rPr lang="en-US" sz="2800" dirty="0" err="1" smtClean="0"/>
              <a:t>precisar</a:t>
            </a:r>
            <a:r>
              <a:rPr lang="en-US" sz="2800" dirty="0" smtClean="0"/>
              <a:t> das </a:t>
            </a:r>
            <a:r>
              <a:rPr lang="en-US" sz="2800" dirty="0" err="1" smtClean="0"/>
              <a:t>mesmas</a:t>
            </a:r>
            <a:endParaRPr lang="en-US" sz="2800" dirty="0" smtClean="0"/>
          </a:p>
          <a:p>
            <a:pPr marL="609600" indent="-609600" eaLnBrk="1" hangingPunct="1">
              <a:lnSpc>
                <a:spcPct val="80000"/>
              </a:lnSpc>
              <a:buClr>
                <a:schemeClr val="tx1"/>
              </a:buClr>
              <a:buFontTx/>
              <a:buAutoNum type="arabicPeriod"/>
              <a:defRPr/>
            </a:pPr>
            <a:endParaRPr lang="en-US" sz="2400" dirty="0" smtClean="0"/>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22</a:t>
            </a:fld>
            <a:endParaRPr lang="pt-PT" dirty="0"/>
          </a:p>
        </p:txBody>
      </p:sp>
    </p:spTree>
    <p:extLst>
      <p:ext uri="{BB962C8B-B14F-4D97-AF65-F5344CB8AC3E}">
        <p14:creationId xmlns:p14="http://schemas.microsoft.com/office/powerpoint/2010/main" val="2679083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19672" y="228600"/>
            <a:ext cx="7219528" cy="1143000"/>
          </a:xfrm>
        </p:spPr>
        <p:txBody>
          <a:bodyPr/>
          <a:lstStyle/>
          <a:p>
            <a:pPr eaLnBrk="1" hangingPunct="1">
              <a:defRPr/>
            </a:pPr>
            <a:r>
              <a:rPr lang="en-US" sz="3800" b="1" dirty="0" smtClean="0">
                <a:solidFill>
                  <a:srgbClr val="FF3300"/>
                </a:solidFill>
              </a:rPr>
              <a:t>10 </a:t>
            </a:r>
            <a:r>
              <a:rPr lang="en-US" sz="3800" b="1" dirty="0" err="1" smtClean="0">
                <a:solidFill>
                  <a:srgbClr val="FF3300"/>
                </a:solidFill>
              </a:rPr>
              <a:t>Técnicas</a:t>
            </a:r>
            <a:r>
              <a:rPr lang="en-US" sz="3800" b="1" dirty="0" smtClean="0">
                <a:solidFill>
                  <a:srgbClr val="FF3300"/>
                </a:solidFill>
              </a:rPr>
              <a:t> de Gestão do </a:t>
            </a:r>
            <a:br>
              <a:rPr lang="en-US" sz="3800" b="1" dirty="0" smtClean="0">
                <a:solidFill>
                  <a:srgbClr val="FF3300"/>
                </a:solidFill>
              </a:rPr>
            </a:br>
            <a:r>
              <a:rPr lang="en-US" sz="3800" b="1" dirty="0" smtClean="0">
                <a:solidFill>
                  <a:srgbClr val="FF3300"/>
                </a:solidFill>
              </a:rPr>
              <a:t>Tempo </a:t>
            </a:r>
            <a:r>
              <a:rPr lang="en-US" sz="3800" b="1" dirty="0" err="1" smtClean="0">
                <a:solidFill>
                  <a:srgbClr val="FF3300"/>
                </a:solidFill>
              </a:rPr>
              <a:t>que</a:t>
            </a:r>
            <a:r>
              <a:rPr lang="en-US" sz="3800" b="1" dirty="0" smtClean="0">
                <a:solidFill>
                  <a:srgbClr val="FF3300"/>
                </a:solidFill>
              </a:rPr>
              <a:t> Vale a Pena </a:t>
            </a:r>
            <a:r>
              <a:rPr lang="en-US" sz="3800" b="1" dirty="0" err="1" smtClean="0">
                <a:solidFill>
                  <a:srgbClr val="FF3300"/>
                </a:solidFill>
              </a:rPr>
              <a:t>Usar</a:t>
            </a:r>
            <a:endParaRPr lang="en-US" sz="3800" b="1" dirty="0" smtClean="0">
              <a:solidFill>
                <a:srgbClr val="FF3300"/>
              </a:solidFill>
            </a:endParaRPr>
          </a:p>
        </p:txBody>
      </p:sp>
      <p:sp>
        <p:nvSpPr>
          <p:cNvPr id="32771" name="Rectangle 3"/>
          <p:cNvSpPr>
            <a:spLocks noGrp="1" noChangeArrowheads="1"/>
          </p:cNvSpPr>
          <p:nvPr>
            <p:ph type="body" idx="1"/>
          </p:nvPr>
        </p:nvSpPr>
        <p:spPr>
          <a:xfrm>
            <a:off x="1143000" y="1447800"/>
            <a:ext cx="7772400" cy="4648200"/>
          </a:xfrm>
        </p:spPr>
        <p:txBody>
          <a:bodyPr/>
          <a:lstStyle/>
          <a:p>
            <a:pPr marL="609600" indent="-609600" eaLnBrk="1" hangingPunct="1">
              <a:buClr>
                <a:schemeClr val="tx1"/>
              </a:buClr>
              <a:buFont typeface="Wingdings" pitchFamily="2" charset="2"/>
              <a:buNone/>
              <a:defRPr/>
            </a:pPr>
            <a:r>
              <a:rPr lang="en-US" sz="2400" dirty="0" smtClean="0">
                <a:solidFill>
                  <a:schemeClr val="tx1"/>
                </a:solidFill>
              </a:rPr>
              <a:t>7.</a:t>
            </a:r>
            <a:r>
              <a:rPr lang="en-US" sz="2800" dirty="0" smtClean="0"/>
              <a:t> 	</a:t>
            </a:r>
            <a:r>
              <a:rPr lang="en-US" sz="2400" dirty="0" err="1" smtClean="0"/>
              <a:t>Bloqueie</a:t>
            </a:r>
            <a:r>
              <a:rPr lang="en-US" sz="2400" dirty="0" smtClean="0"/>
              <a:t> o </a:t>
            </a:r>
            <a:r>
              <a:rPr lang="en-US" sz="2400" dirty="0" err="1" smtClean="0"/>
              <a:t>seu</a:t>
            </a:r>
            <a:r>
              <a:rPr lang="en-US" sz="2400" dirty="0" smtClean="0"/>
              <a:t> tempo – </a:t>
            </a:r>
            <a:r>
              <a:rPr lang="en-US" sz="2400" dirty="0" err="1" smtClean="0"/>
              <a:t>Agendamento</a:t>
            </a:r>
            <a:r>
              <a:rPr lang="en-US" sz="2400" dirty="0" smtClean="0"/>
              <a:t> </a:t>
            </a:r>
            <a:r>
              <a:rPr lang="en-US" sz="2400" dirty="0" err="1" smtClean="0"/>
              <a:t>por</a:t>
            </a:r>
            <a:r>
              <a:rPr lang="en-US" sz="2400" dirty="0" smtClean="0"/>
              <a:t> </a:t>
            </a:r>
            <a:r>
              <a:rPr lang="en-US" sz="2400" dirty="0" err="1" smtClean="0"/>
              <a:t>defeito</a:t>
            </a:r>
            <a:endParaRPr lang="en-US" sz="2400" i="1" dirty="0" smtClean="0">
              <a:solidFill>
                <a:srgbClr val="FF3300"/>
              </a:solidFill>
            </a:endParaRPr>
          </a:p>
          <a:p>
            <a:pPr marL="609600" indent="-609600" eaLnBrk="1" hangingPunct="1">
              <a:buClr>
                <a:schemeClr val="tx1"/>
              </a:buClr>
              <a:buFont typeface="Wingdings" pitchFamily="2" charset="2"/>
              <a:buNone/>
              <a:defRPr/>
            </a:pPr>
            <a:r>
              <a:rPr lang="en-US" sz="2400" dirty="0" smtClean="0">
                <a:solidFill>
                  <a:schemeClr val="tx1"/>
                </a:solidFill>
              </a:rPr>
              <a:t>8.</a:t>
            </a:r>
            <a:r>
              <a:rPr lang="en-US" sz="2800" dirty="0" smtClean="0"/>
              <a:t> 	</a:t>
            </a:r>
            <a:r>
              <a:rPr lang="en-US" sz="2400" dirty="0" smtClean="0"/>
              <a:t>Minimize as </a:t>
            </a:r>
            <a:r>
              <a:rPr lang="en-US" sz="2400" dirty="0" err="1" smtClean="0"/>
              <a:t>Actividades</a:t>
            </a:r>
            <a:r>
              <a:rPr lang="en-US" sz="2400" dirty="0" smtClean="0"/>
              <a:t> </a:t>
            </a:r>
            <a:r>
              <a:rPr lang="en-US" sz="2400" dirty="0" err="1" smtClean="0"/>
              <a:t>Não</a:t>
            </a:r>
            <a:r>
              <a:rPr lang="en-US" sz="2400" dirty="0" smtClean="0"/>
              <a:t> </a:t>
            </a:r>
            <a:r>
              <a:rPr lang="en-US" sz="2400" dirty="0" err="1" smtClean="0"/>
              <a:t>Planeadas</a:t>
            </a:r>
            <a:r>
              <a:rPr lang="en-US" sz="2400" dirty="0" smtClean="0"/>
              <a:t> – </a:t>
            </a:r>
            <a:r>
              <a:rPr lang="en-US" sz="2400" dirty="0" err="1" smtClean="0"/>
              <a:t>todos</a:t>
            </a:r>
            <a:r>
              <a:rPr lang="en-US" sz="2400" dirty="0" smtClean="0"/>
              <a:t> </a:t>
            </a:r>
            <a:r>
              <a:rPr lang="en-US" sz="2400" dirty="0" err="1" smtClean="0"/>
              <a:t>os</a:t>
            </a:r>
            <a:r>
              <a:rPr lang="en-US" sz="2400" dirty="0" smtClean="0"/>
              <a:t> </a:t>
            </a:r>
            <a:r>
              <a:rPr lang="en-US" sz="2400" dirty="0" err="1" smtClean="0"/>
              <a:t>dias</a:t>
            </a:r>
            <a:r>
              <a:rPr lang="en-US" sz="2400" dirty="0" smtClean="0"/>
              <a:t> </a:t>
            </a:r>
            <a:r>
              <a:rPr lang="en-US" sz="2400" dirty="0" err="1" smtClean="0"/>
              <a:t>deverão</a:t>
            </a:r>
            <a:r>
              <a:rPr lang="en-US" sz="2400" dirty="0" smtClean="0"/>
              <a:t> </a:t>
            </a:r>
            <a:r>
              <a:rPr lang="en-US" sz="2400" dirty="0" err="1" smtClean="0"/>
              <a:t>ser</a:t>
            </a:r>
            <a:r>
              <a:rPr lang="en-US" sz="2400" dirty="0" smtClean="0"/>
              <a:t> </a:t>
            </a:r>
            <a:r>
              <a:rPr lang="en-US" sz="2400" dirty="0" err="1" smtClean="0"/>
              <a:t>planeados</a:t>
            </a:r>
            <a:r>
              <a:rPr lang="en-US" sz="2400" dirty="0" smtClean="0"/>
              <a:t> em </a:t>
            </a:r>
            <a:r>
              <a:rPr lang="en-US" sz="2400" dirty="0" err="1" smtClean="0"/>
              <a:t>blocos</a:t>
            </a:r>
            <a:r>
              <a:rPr lang="en-US" sz="2400" dirty="0" smtClean="0"/>
              <a:t> de 30 </a:t>
            </a:r>
            <a:r>
              <a:rPr lang="en-US" sz="2400" dirty="0" err="1" smtClean="0"/>
              <a:t>minutos</a:t>
            </a:r>
            <a:r>
              <a:rPr lang="en-US" sz="2400" dirty="0" smtClean="0"/>
              <a:t> – </a:t>
            </a:r>
            <a:r>
              <a:rPr lang="en-US" sz="2400" dirty="0" err="1" smtClean="0"/>
              <a:t>desde</a:t>
            </a:r>
            <a:r>
              <a:rPr lang="en-US" sz="2400" dirty="0" smtClean="0"/>
              <a:t> o </a:t>
            </a:r>
            <a:r>
              <a:rPr lang="en-US" sz="2400" dirty="0" err="1" smtClean="0"/>
              <a:t>início</a:t>
            </a:r>
            <a:r>
              <a:rPr lang="en-US" sz="2400" dirty="0" smtClean="0"/>
              <a:t> </a:t>
            </a:r>
            <a:r>
              <a:rPr lang="en-US" sz="2400" dirty="0" err="1" smtClean="0"/>
              <a:t>até</a:t>
            </a:r>
            <a:r>
              <a:rPr lang="en-US" sz="2400" dirty="0" smtClean="0"/>
              <a:t> </a:t>
            </a:r>
            <a:r>
              <a:rPr lang="en-US" sz="2400" dirty="0" err="1" smtClean="0"/>
              <a:t>ao</a:t>
            </a:r>
            <a:r>
              <a:rPr lang="en-US" sz="2400" dirty="0" smtClean="0"/>
              <a:t> final do </a:t>
            </a:r>
            <a:r>
              <a:rPr lang="en-US" sz="2400" dirty="0" err="1" smtClean="0"/>
              <a:t>dia</a:t>
            </a:r>
            <a:endParaRPr lang="en-US" sz="2400" dirty="0" smtClean="0"/>
          </a:p>
          <a:p>
            <a:pPr marL="609600" indent="-609600" eaLnBrk="1" hangingPunct="1">
              <a:buClr>
                <a:schemeClr val="tx1"/>
              </a:buClr>
              <a:buFont typeface="Wingdings" pitchFamily="2" charset="2"/>
              <a:buNone/>
              <a:defRPr/>
            </a:pPr>
            <a:r>
              <a:rPr lang="en-US" sz="2400" dirty="0" smtClean="0">
                <a:solidFill>
                  <a:schemeClr val="tx1"/>
                </a:solidFill>
              </a:rPr>
              <a:t>9.</a:t>
            </a:r>
            <a:r>
              <a:rPr lang="en-US" sz="2800" dirty="0" smtClean="0"/>
              <a:t> 	</a:t>
            </a:r>
            <a:r>
              <a:rPr lang="en-US" sz="2400" dirty="0" err="1" smtClean="0"/>
              <a:t>Lucro</a:t>
            </a:r>
            <a:r>
              <a:rPr lang="en-US" sz="2400" dirty="0" smtClean="0"/>
              <a:t> do Tempo “</a:t>
            </a:r>
            <a:r>
              <a:rPr lang="en-US" sz="2400" dirty="0" err="1" smtClean="0"/>
              <a:t>Que</a:t>
            </a:r>
            <a:r>
              <a:rPr lang="en-US" sz="2400" dirty="0" smtClean="0"/>
              <a:t> </a:t>
            </a:r>
            <a:r>
              <a:rPr lang="en-US" sz="2400" dirty="0" err="1" smtClean="0"/>
              <a:t>Sobra</a:t>
            </a:r>
            <a:r>
              <a:rPr lang="en-US" sz="2400" dirty="0" smtClean="0"/>
              <a:t>” – </a:t>
            </a:r>
            <a:r>
              <a:rPr lang="en-US" sz="2400" dirty="0" err="1" smtClean="0"/>
              <a:t>Oiça</a:t>
            </a:r>
            <a:r>
              <a:rPr lang="en-US" sz="2400" dirty="0" smtClean="0"/>
              <a:t> Cassettes e CDs </a:t>
            </a:r>
            <a:r>
              <a:rPr lang="en-US" sz="2400" dirty="0" err="1" smtClean="0"/>
              <a:t>sempre</a:t>
            </a:r>
            <a:r>
              <a:rPr lang="en-US" sz="2400" dirty="0" smtClean="0"/>
              <a:t> </a:t>
            </a:r>
            <a:r>
              <a:rPr lang="en-US" sz="2400" dirty="0" err="1" smtClean="0"/>
              <a:t>que</a:t>
            </a:r>
            <a:r>
              <a:rPr lang="en-US" sz="2400" dirty="0" smtClean="0"/>
              <a:t> </a:t>
            </a:r>
            <a:r>
              <a:rPr lang="en-US" sz="2400" dirty="0" err="1" smtClean="0"/>
              <a:t>estiver</a:t>
            </a:r>
            <a:r>
              <a:rPr lang="en-US" sz="2400" dirty="0" smtClean="0"/>
              <a:t> </a:t>
            </a:r>
            <a:r>
              <a:rPr lang="en-US" sz="2400" dirty="0" err="1" smtClean="0"/>
              <a:t>preso</a:t>
            </a:r>
            <a:r>
              <a:rPr lang="en-US" sz="2400" dirty="0" smtClean="0"/>
              <a:t> no </a:t>
            </a:r>
            <a:r>
              <a:rPr lang="en-US" sz="2400" dirty="0" err="1" smtClean="0"/>
              <a:t>trânsito</a:t>
            </a:r>
            <a:r>
              <a:rPr lang="en-US" sz="2400" dirty="0" smtClean="0"/>
              <a:t> </a:t>
            </a:r>
            <a:r>
              <a:rPr lang="en-US" sz="2400" dirty="0" err="1" smtClean="0"/>
              <a:t>ou</a:t>
            </a:r>
            <a:r>
              <a:rPr lang="en-US" sz="2400" dirty="0" smtClean="0"/>
              <a:t> à </a:t>
            </a:r>
            <a:r>
              <a:rPr lang="en-US" sz="2400" dirty="0" err="1" smtClean="0"/>
              <a:t>espera</a:t>
            </a:r>
            <a:r>
              <a:rPr lang="en-US" sz="2400" dirty="0" smtClean="0"/>
              <a:t> no </a:t>
            </a:r>
            <a:r>
              <a:rPr lang="en-US" sz="2400" dirty="0" err="1" smtClean="0"/>
              <a:t>aeroporto</a:t>
            </a:r>
            <a:r>
              <a:rPr lang="en-US" sz="2400" dirty="0" smtClean="0"/>
              <a:t>, </a:t>
            </a:r>
            <a:r>
              <a:rPr lang="en-US" sz="2400" dirty="0" err="1" smtClean="0"/>
              <a:t>etc</a:t>
            </a:r>
            <a:endParaRPr lang="en-US" sz="2400" dirty="0" smtClean="0"/>
          </a:p>
          <a:p>
            <a:pPr marL="609600" indent="-609600" eaLnBrk="1" hangingPunct="1">
              <a:buClr>
                <a:schemeClr val="tx1"/>
              </a:buClr>
              <a:buFont typeface="Wingdings" pitchFamily="2" charset="2"/>
              <a:buNone/>
              <a:defRPr/>
            </a:pPr>
            <a:r>
              <a:rPr lang="en-US" sz="2400" dirty="0" smtClean="0">
                <a:solidFill>
                  <a:schemeClr val="tx1"/>
                </a:solidFill>
              </a:rPr>
              <a:t>10.</a:t>
            </a:r>
            <a:r>
              <a:rPr lang="en-US" sz="2800" dirty="0" smtClean="0"/>
              <a:t> 	</a:t>
            </a:r>
            <a:r>
              <a:rPr lang="en-US" sz="2400" dirty="0" err="1" smtClean="0"/>
              <a:t>Evite</a:t>
            </a:r>
            <a:r>
              <a:rPr lang="en-US" sz="2400" dirty="0" smtClean="0"/>
              <a:t> as </a:t>
            </a:r>
            <a:r>
              <a:rPr lang="en-US" sz="2400" dirty="0" err="1" smtClean="0"/>
              <a:t>Horas</a:t>
            </a:r>
            <a:r>
              <a:rPr lang="en-US" sz="2400" dirty="0" smtClean="0"/>
              <a:t> de Ponta – </a:t>
            </a:r>
            <a:r>
              <a:rPr lang="en-US" sz="2400" dirty="0" err="1" smtClean="0"/>
              <a:t>evite</a:t>
            </a:r>
            <a:r>
              <a:rPr lang="en-US" sz="2400" dirty="0" smtClean="0"/>
              <a:t> </a:t>
            </a:r>
            <a:r>
              <a:rPr lang="en-US" sz="2400" dirty="0" err="1" smtClean="0"/>
              <a:t>ir</a:t>
            </a:r>
            <a:r>
              <a:rPr lang="en-US" sz="2400" dirty="0" smtClean="0"/>
              <a:t> </a:t>
            </a:r>
            <a:r>
              <a:rPr lang="en-US" sz="2400" dirty="0" err="1" smtClean="0"/>
              <a:t>ao</a:t>
            </a:r>
            <a:r>
              <a:rPr lang="en-US" sz="2400" dirty="0" smtClean="0"/>
              <a:t> </a:t>
            </a:r>
            <a:r>
              <a:rPr lang="en-US" sz="2400" dirty="0" err="1" smtClean="0"/>
              <a:t>banco</a:t>
            </a:r>
            <a:r>
              <a:rPr lang="en-US" sz="2400" dirty="0" smtClean="0"/>
              <a:t> </a:t>
            </a:r>
            <a:r>
              <a:rPr lang="en-US" sz="2400" dirty="0" err="1" smtClean="0"/>
              <a:t>às</a:t>
            </a:r>
            <a:r>
              <a:rPr lang="en-US" sz="2400" dirty="0" smtClean="0"/>
              <a:t> </a:t>
            </a:r>
            <a:r>
              <a:rPr lang="en-US" sz="2400" dirty="0" err="1" smtClean="0"/>
              <a:t>Sextas-Feiras</a:t>
            </a:r>
            <a:r>
              <a:rPr lang="en-US" sz="2400" dirty="0" smtClean="0"/>
              <a:t> </a:t>
            </a:r>
            <a:r>
              <a:rPr lang="en-US" sz="2400" dirty="0" err="1" smtClean="0"/>
              <a:t>especialmente</a:t>
            </a:r>
            <a:r>
              <a:rPr lang="en-US" sz="2400" dirty="0" smtClean="0"/>
              <a:t> </a:t>
            </a:r>
            <a:r>
              <a:rPr lang="en-US" sz="2400" dirty="0" err="1" smtClean="0"/>
              <a:t>depois</a:t>
            </a:r>
            <a:r>
              <a:rPr lang="en-US" sz="2400" dirty="0" smtClean="0"/>
              <a:t> das 11h, </a:t>
            </a:r>
            <a:r>
              <a:rPr lang="en-US" sz="2400" dirty="0" err="1" smtClean="0"/>
              <a:t>evite</a:t>
            </a:r>
            <a:r>
              <a:rPr lang="en-US" sz="2400" dirty="0" smtClean="0"/>
              <a:t> </a:t>
            </a:r>
            <a:r>
              <a:rPr lang="en-US" sz="2400" dirty="0" err="1" smtClean="0"/>
              <a:t>ir</a:t>
            </a:r>
            <a:r>
              <a:rPr lang="en-US" sz="2400" dirty="0" smtClean="0"/>
              <a:t> </a:t>
            </a:r>
            <a:r>
              <a:rPr lang="en-US" sz="2400" dirty="0" err="1" smtClean="0"/>
              <a:t>ao</a:t>
            </a:r>
            <a:r>
              <a:rPr lang="en-US" sz="2400" dirty="0" smtClean="0"/>
              <a:t> </a:t>
            </a:r>
            <a:r>
              <a:rPr lang="en-US" sz="2400" dirty="0" err="1" smtClean="0"/>
              <a:t>hipermercado</a:t>
            </a:r>
            <a:r>
              <a:rPr lang="en-US" sz="2400" dirty="0" smtClean="0"/>
              <a:t> </a:t>
            </a:r>
            <a:r>
              <a:rPr lang="en-US" sz="2400" dirty="0" err="1" smtClean="0"/>
              <a:t>aos</a:t>
            </a:r>
            <a:r>
              <a:rPr lang="en-US" sz="2400" dirty="0" smtClean="0"/>
              <a:t> </a:t>
            </a:r>
            <a:r>
              <a:rPr lang="en-US" sz="2400" dirty="0" err="1" smtClean="0"/>
              <a:t>feriados</a:t>
            </a:r>
            <a:endParaRPr lang="en-US" sz="2400" dirty="0" smtClean="0"/>
          </a:p>
        </p:txBody>
      </p:sp>
      <p:sp>
        <p:nvSpPr>
          <p:cNvPr id="2" name="Marcador de Posição do Rodapé 1"/>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23</a:t>
            </a:fld>
            <a:endParaRPr lang="pt-PT" dirty="0"/>
          </a:p>
        </p:txBody>
      </p:sp>
    </p:spTree>
    <p:extLst>
      <p:ext uri="{BB962C8B-B14F-4D97-AF65-F5344CB8AC3E}">
        <p14:creationId xmlns:p14="http://schemas.microsoft.com/office/powerpoint/2010/main" val="2502443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548680"/>
            <a:ext cx="7293496" cy="1143000"/>
          </a:xfrm>
        </p:spPr>
        <p:txBody>
          <a:bodyPr/>
          <a:lstStyle/>
          <a:p>
            <a:r>
              <a:rPr lang="en-US" sz="4000" b="1" dirty="0" err="1">
                <a:solidFill>
                  <a:srgbClr val="FF3300"/>
                </a:solidFill>
              </a:rPr>
              <a:t>Despeça</a:t>
            </a:r>
            <a:r>
              <a:rPr lang="en-US" sz="4000" b="1" dirty="0">
                <a:solidFill>
                  <a:srgbClr val="FF3300"/>
                </a:solidFill>
              </a:rPr>
              <a:t>-se a Si </a:t>
            </a:r>
            <a:r>
              <a:rPr lang="en-US" sz="4000" b="1" dirty="0" err="1">
                <a:solidFill>
                  <a:srgbClr val="FF3300"/>
                </a:solidFill>
              </a:rPr>
              <a:t>Próprio</a:t>
            </a:r>
            <a:r>
              <a:rPr lang="en-US" sz="4000" b="1" dirty="0">
                <a:solidFill>
                  <a:srgbClr val="FF3300"/>
                </a:solidFill>
              </a:rPr>
              <a:t>, </a:t>
            </a:r>
            <a:r>
              <a:rPr lang="en-US" sz="4000" b="1" dirty="0" smtClean="0">
                <a:solidFill>
                  <a:srgbClr val="FF3300"/>
                </a:solidFill>
              </a:rPr>
              <a:t/>
            </a:r>
            <a:br>
              <a:rPr lang="en-US" sz="4000" b="1" dirty="0" smtClean="0">
                <a:solidFill>
                  <a:srgbClr val="FF3300"/>
                </a:solidFill>
              </a:rPr>
            </a:br>
            <a:r>
              <a:rPr lang="en-US" sz="4000" b="1" dirty="0" err="1" smtClean="0">
                <a:solidFill>
                  <a:srgbClr val="FF3300"/>
                </a:solidFill>
              </a:rPr>
              <a:t>Substitua</a:t>
            </a:r>
            <a:r>
              <a:rPr lang="en-US" sz="4000" b="1" dirty="0" smtClean="0">
                <a:solidFill>
                  <a:srgbClr val="FF3300"/>
                </a:solidFill>
              </a:rPr>
              <a:t>-se </a:t>
            </a:r>
            <a:r>
              <a:rPr lang="en-US" sz="4000" b="1" dirty="0">
                <a:solidFill>
                  <a:srgbClr val="FF3300"/>
                </a:solidFill>
              </a:rPr>
              <a:t>a Si </a:t>
            </a:r>
            <a:r>
              <a:rPr lang="en-US" sz="4000" b="1" dirty="0" err="1">
                <a:solidFill>
                  <a:srgbClr val="FF3300"/>
                </a:solidFill>
              </a:rPr>
              <a:t>Próprio</a:t>
            </a:r>
            <a:r>
              <a:rPr lang="en-US" b="1" dirty="0">
                <a:solidFill>
                  <a:srgbClr val="FF3300"/>
                </a:solidFill>
              </a:rPr>
              <a:t/>
            </a:r>
            <a:br>
              <a:rPr lang="en-US" b="1" dirty="0">
                <a:solidFill>
                  <a:srgbClr val="FF3300"/>
                </a:solidFill>
              </a:rPr>
            </a:br>
            <a:endParaRPr lang="pt-PT" dirty="0"/>
          </a:p>
        </p:txBody>
      </p:sp>
      <p:sp>
        <p:nvSpPr>
          <p:cNvPr id="3" name="Marcador de Posição de Conteúdo 2"/>
          <p:cNvSpPr>
            <a:spLocks noGrp="1"/>
          </p:cNvSpPr>
          <p:nvPr>
            <p:ph idx="1"/>
          </p:nvPr>
        </p:nvSpPr>
        <p:spPr>
          <a:xfrm>
            <a:off x="539552" y="1628800"/>
            <a:ext cx="8136904" cy="5861248"/>
          </a:xfrm>
        </p:spPr>
        <p:txBody>
          <a:bodyPr/>
          <a:lstStyle/>
          <a:p>
            <a:pPr marL="609600" indent="-609600" eaLnBrk="1" hangingPunct="1">
              <a:lnSpc>
                <a:spcPct val="80000"/>
              </a:lnSpc>
              <a:buClr>
                <a:schemeClr val="tx1"/>
              </a:buClr>
              <a:buFontTx/>
              <a:buAutoNum type="arabicPeriod"/>
              <a:defRPr/>
            </a:pPr>
            <a:r>
              <a:rPr lang="en-US" sz="2800" dirty="0" err="1"/>
              <a:t>Faça</a:t>
            </a:r>
            <a:r>
              <a:rPr lang="en-US" sz="2800" dirty="0"/>
              <a:t> </a:t>
            </a:r>
            <a:r>
              <a:rPr lang="en-US" sz="2800" dirty="0" err="1"/>
              <a:t>uma</a:t>
            </a:r>
            <a:r>
              <a:rPr lang="en-US" sz="2800" dirty="0"/>
              <a:t> Auto-</a:t>
            </a:r>
            <a:r>
              <a:rPr lang="en-US" sz="2800" dirty="0" err="1"/>
              <a:t>Análise</a:t>
            </a:r>
            <a:r>
              <a:rPr lang="en-US" sz="2800" dirty="0"/>
              <a:t> e </a:t>
            </a:r>
            <a:r>
              <a:rPr lang="en-US" sz="2800" dirty="0" err="1"/>
              <a:t>uma</a:t>
            </a:r>
            <a:r>
              <a:rPr lang="en-US" sz="2800" dirty="0"/>
              <a:t> Auto-</a:t>
            </a:r>
            <a:r>
              <a:rPr lang="en-US" sz="2800" dirty="0" err="1"/>
              <a:t>Interpretação</a:t>
            </a:r>
            <a:r>
              <a:rPr lang="en-US" sz="2800" dirty="0"/>
              <a:t> </a:t>
            </a:r>
            <a:r>
              <a:rPr lang="en-US" sz="2800" dirty="0" err="1"/>
              <a:t>Honesta</a:t>
            </a:r>
            <a:r>
              <a:rPr lang="en-US" sz="2800" dirty="0"/>
              <a:t> – </a:t>
            </a:r>
            <a:r>
              <a:rPr lang="en-US" sz="2800" dirty="0" err="1"/>
              <a:t>quais</a:t>
            </a:r>
            <a:r>
              <a:rPr lang="en-US" sz="2800" dirty="0"/>
              <a:t> </a:t>
            </a:r>
            <a:r>
              <a:rPr lang="en-US" sz="2800" dirty="0" err="1"/>
              <a:t>são</a:t>
            </a:r>
            <a:r>
              <a:rPr lang="en-US" sz="2800" dirty="0"/>
              <a:t> as </a:t>
            </a:r>
            <a:r>
              <a:rPr lang="en-US" sz="2800" dirty="0" err="1"/>
              <a:t>especialidades</a:t>
            </a:r>
            <a:r>
              <a:rPr lang="en-US" sz="2800" dirty="0"/>
              <a:t> </a:t>
            </a:r>
            <a:r>
              <a:rPr lang="en-US" sz="2800" dirty="0" err="1"/>
              <a:t>que</a:t>
            </a:r>
            <a:r>
              <a:rPr lang="en-US" sz="2800" dirty="0"/>
              <a:t> </a:t>
            </a:r>
            <a:r>
              <a:rPr lang="en-US" sz="2800" dirty="0" err="1"/>
              <a:t>você</a:t>
            </a:r>
            <a:r>
              <a:rPr lang="en-US" sz="2800" dirty="0"/>
              <a:t> </a:t>
            </a:r>
            <a:r>
              <a:rPr lang="en-US" sz="2800" dirty="0" err="1"/>
              <a:t>faz</a:t>
            </a:r>
            <a:r>
              <a:rPr lang="en-US" sz="2800" dirty="0"/>
              <a:t> </a:t>
            </a:r>
            <a:r>
              <a:rPr lang="en-US" sz="2800" dirty="0" err="1"/>
              <a:t>particularmente</a:t>
            </a:r>
            <a:r>
              <a:rPr lang="en-US" sz="2800" dirty="0"/>
              <a:t> </a:t>
            </a:r>
            <a:r>
              <a:rPr lang="en-US" sz="2800" dirty="0" err="1"/>
              <a:t>bem</a:t>
            </a:r>
            <a:r>
              <a:rPr lang="en-US" sz="2800" dirty="0" smtClean="0"/>
              <a:t>?</a:t>
            </a:r>
          </a:p>
          <a:p>
            <a:pPr marL="609600" indent="-609600" eaLnBrk="1" hangingPunct="1">
              <a:lnSpc>
                <a:spcPct val="80000"/>
              </a:lnSpc>
              <a:buClr>
                <a:schemeClr val="tx1"/>
              </a:buClr>
              <a:buFontTx/>
              <a:buAutoNum type="arabicPeriod"/>
              <a:defRPr/>
            </a:pPr>
            <a:endParaRPr lang="en-US" sz="2800" dirty="0"/>
          </a:p>
          <a:p>
            <a:pPr marL="609600" indent="-609600" eaLnBrk="1" hangingPunct="1">
              <a:lnSpc>
                <a:spcPct val="80000"/>
              </a:lnSpc>
              <a:buClr>
                <a:schemeClr val="tx1"/>
              </a:buClr>
              <a:buFontTx/>
              <a:buAutoNum type="arabicPeriod"/>
              <a:defRPr/>
            </a:pPr>
            <a:r>
              <a:rPr lang="en-US" sz="2800" dirty="0" err="1" smtClean="0"/>
              <a:t>Delegue</a:t>
            </a:r>
            <a:r>
              <a:rPr lang="en-US" sz="2800" dirty="0" smtClean="0"/>
              <a:t>:</a:t>
            </a:r>
            <a:endParaRPr lang="en-US" sz="2800" dirty="0"/>
          </a:p>
          <a:p>
            <a:pPr marL="990600" lvl="1" indent="-533400" eaLnBrk="1" hangingPunct="1">
              <a:lnSpc>
                <a:spcPct val="80000"/>
              </a:lnSpc>
              <a:buClr>
                <a:schemeClr val="tx1"/>
              </a:buClr>
              <a:defRPr/>
            </a:pPr>
            <a:r>
              <a:rPr lang="en-US" dirty="0" err="1"/>
              <a:t>Defina</a:t>
            </a:r>
            <a:r>
              <a:rPr lang="en-US" dirty="0"/>
              <a:t> o </a:t>
            </a:r>
            <a:r>
              <a:rPr lang="en-US" dirty="0" err="1"/>
              <a:t>que</a:t>
            </a:r>
            <a:r>
              <a:rPr lang="en-US" dirty="0"/>
              <a:t> tem </a:t>
            </a:r>
            <a:r>
              <a:rPr lang="en-US" dirty="0" err="1"/>
              <a:t>que</a:t>
            </a:r>
            <a:r>
              <a:rPr lang="en-US" dirty="0"/>
              <a:t> </a:t>
            </a:r>
            <a:r>
              <a:rPr lang="en-US" dirty="0" err="1"/>
              <a:t>ser</a:t>
            </a:r>
            <a:r>
              <a:rPr lang="en-US" dirty="0"/>
              <a:t> </a:t>
            </a:r>
            <a:r>
              <a:rPr lang="en-US" dirty="0" err="1"/>
              <a:t>feito</a:t>
            </a:r>
            <a:endParaRPr lang="en-US" dirty="0"/>
          </a:p>
          <a:p>
            <a:pPr marL="990600" lvl="1" indent="-533400" eaLnBrk="1" hangingPunct="1">
              <a:lnSpc>
                <a:spcPct val="80000"/>
              </a:lnSpc>
              <a:buClr>
                <a:schemeClr val="tx1"/>
              </a:buClr>
              <a:defRPr/>
            </a:pPr>
            <a:r>
              <a:rPr lang="en-US" dirty="0" err="1"/>
              <a:t>Certifique</a:t>
            </a:r>
            <a:r>
              <a:rPr lang="en-US" dirty="0"/>
              <a:t>-se </a:t>
            </a:r>
            <a:r>
              <a:rPr lang="en-US" dirty="0" err="1"/>
              <a:t>que</a:t>
            </a:r>
            <a:r>
              <a:rPr lang="en-US" dirty="0"/>
              <a:t> a </a:t>
            </a:r>
            <a:r>
              <a:rPr lang="en-US" dirty="0" err="1"/>
              <a:t>pessoa</a:t>
            </a:r>
            <a:r>
              <a:rPr lang="en-US" dirty="0"/>
              <a:t> a </a:t>
            </a:r>
            <a:r>
              <a:rPr lang="en-US" dirty="0" err="1"/>
              <a:t>quem</a:t>
            </a:r>
            <a:r>
              <a:rPr lang="en-US" dirty="0"/>
              <a:t> </a:t>
            </a:r>
            <a:r>
              <a:rPr lang="en-US" dirty="0" err="1"/>
              <a:t>delega</a:t>
            </a:r>
            <a:r>
              <a:rPr lang="en-US" dirty="0"/>
              <a:t> </a:t>
            </a:r>
            <a:r>
              <a:rPr lang="en-US" dirty="0" err="1"/>
              <a:t>percebe</a:t>
            </a:r>
            <a:r>
              <a:rPr lang="en-US" dirty="0"/>
              <a:t> </a:t>
            </a:r>
            <a:r>
              <a:rPr lang="en-US" dirty="0" err="1"/>
              <a:t>exactamente</a:t>
            </a:r>
            <a:r>
              <a:rPr lang="en-US" dirty="0"/>
              <a:t> o </a:t>
            </a:r>
            <a:r>
              <a:rPr lang="en-US" dirty="0" err="1"/>
              <a:t>que</a:t>
            </a:r>
            <a:r>
              <a:rPr lang="en-US" dirty="0"/>
              <a:t> tem </a:t>
            </a:r>
            <a:r>
              <a:rPr lang="en-US" dirty="0" err="1"/>
              <a:t>que</a:t>
            </a:r>
            <a:r>
              <a:rPr lang="en-US" dirty="0"/>
              <a:t> </a:t>
            </a:r>
            <a:r>
              <a:rPr lang="en-US" dirty="0" err="1"/>
              <a:t>fazer</a:t>
            </a:r>
            <a:r>
              <a:rPr lang="en-US" dirty="0"/>
              <a:t>; </a:t>
            </a:r>
            <a:r>
              <a:rPr lang="en-US" dirty="0" err="1"/>
              <a:t>delegação</a:t>
            </a:r>
            <a:r>
              <a:rPr lang="en-US" dirty="0"/>
              <a:t> </a:t>
            </a:r>
            <a:r>
              <a:rPr lang="en-US" dirty="0" err="1"/>
              <a:t>vs</a:t>
            </a:r>
            <a:r>
              <a:rPr lang="en-US" dirty="0"/>
              <a:t> </a:t>
            </a:r>
            <a:r>
              <a:rPr lang="en-US" dirty="0" err="1"/>
              <a:t>abdicação</a:t>
            </a:r>
            <a:endParaRPr lang="en-US" dirty="0"/>
          </a:p>
          <a:p>
            <a:pPr marL="990600" lvl="1" indent="-533400" eaLnBrk="1" hangingPunct="1">
              <a:lnSpc>
                <a:spcPct val="80000"/>
              </a:lnSpc>
              <a:buClr>
                <a:schemeClr val="tx1"/>
              </a:buClr>
              <a:defRPr/>
            </a:pPr>
            <a:r>
              <a:rPr lang="en-US" dirty="0" err="1"/>
              <a:t>Explique</a:t>
            </a:r>
            <a:r>
              <a:rPr lang="en-US" dirty="0"/>
              <a:t> </a:t>
            </a:r>
            <a:r>
              <a:rPr lang="en-US" dirty="0" err="1"/>
              <a:t>porque</a:t>
            </a:r>
            <a:r>
              <a:rPr lang="en-US" dirty="0"/>
              <a:t> é </a:t>
            </a:r>
            <a:r>
              <a:rPr lang="en-US" dirty="0" err="1"/>
              <a:t>que</a:t>
            </a:r>
            <a:r>
              <a:rPr lang="en-US" dirty="0"/>
              <a:t> tem </a:t>
            </a:r>
            <a:r>
              <a:rPr lang="en-US" dirty="0" err="1"/>
              <a:t>que</a:t>
            </a:r>
            <a:r>
              <a:rPr lang="en-US" dirty="0"/>
              <a:t> </a:t>
            </a:r>
            <a:r>
              <a:rPr lang="en-US" dirty="0" err="1"/>
              <a:t>ser</a:t>
            </a:r>
            <a:r>
              <a:rPr lang="en-US" dirty="0"/>
              <a:t> </a:t>
            </a:r>
            <a:r>
              <a:rPr lang="en-US" dirty="0" err="1"/>
              <a:t>feito</a:t>
            </a:r>
            <a:endParaRPr lang="en-US" dirty="0"/>
          </a:p>
          <a:p>
            <a:pPr marL="990600" lvl="1" indent="-533400" eaLnBrk="1" hangingPunct="1">
              <a:lnSpc>
                <a:spcPct val="80000"/>
              </a:lnSpc>
              <a:buClr>
                <a:schemeClr val="tx1"/>
              </a:buClr>
              <a:defRPr/>
            </a:pPr>
            <a:r>
              <a:rPr lang="en-US" dirty="0" err="1"/>
              <a:t>Ensine</a:t>
            </a:r>
            <a:r>
              <a:rPr lang="en-US" dirty="0"/>
              <a:t> a forma </a:t>
            </a:r>
            <a:r>
              <a:rPr lang="en-US" dirty="0" err="1"/>
              <a:t>como</a:t>
            </a:r>
            <a:r>
              <a:rPr lang="en-US" dirty="0"/>
              <a:t> </a:t>
            </a:r>
            <a:r>
              <a:rPr lang="en-US" dirty="0" err="1"/>
              <a:t>deverá</a:t>
            </a:r>
            <a:r>
              <a:rPr lang="en-US" dirty="0"/>
              <a:t> </a:t>
            </a:r>
            <a:r>
              <a:rPr lang="en-US" dirty="0" err="1"/>
              <a:t>ser</a:t>
            </a:r>
            <a:r>
              <a:rPr lang="en-US" dirty="0"/>
              <a:t> </a:t>
            </a:r>
            <a:r>
              <a:rPr lang="en-US" dirty="0" err="1" smtClean="0"/>
              <a:t>feito</a:t>
            </a:r>
            <a:endParaRPr lang="en-US" dirty="0"/>
          </a:p>
        </p:txBody>
      </p:sp>
      <p:sp>
        <p:nvSpPr>
          <p:cNvPr id="6" name="Marcador de Posição do Rodapé 5"/>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7" name="Marcador de Posição do Número do Diapositivo 6"/>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24</a:t>
            </a:fld>
            <a:endParaRPr lang="pt-PT" dirty="0"/>
          </a:p>
        </p:txBody>
      </p:sp>
    </p:spTree>
    <p:extLst>
      <p:ext uri="{BB962C8B-B14F-4D97-AF65-F5344CB8AC3E}">
        <p14:creationId xmlns:p14="http://schemas.microsoft.com/office/powerpoint/2010/main" val="806649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476672"/>
            <a:ext cx="8229600" cy="1143000"/>
          </a:xfrm>
        </p:spPr>
        <p:txBody>
          <a:bodyPr/>
          <a:lstStyle/>
          <a:p>
            <a:r>
              <a:rPr lang="en-US" sz="4000" b="1" dirty="0" err="1">
                <a:solidFill>
                  <a:srgbClr val="FF3300"/>
                </a:solidFill>
              </a:rPr>
              <a:t>Despeça</a:t>
            </a:r>
            <a:r>
              <a:rPr lang="en-US" sz="4000" b="1" dirty="0">
                <a:solidFill>
                  <a:srgbClr val="FF3300"/>
                </a:solidFill>
              </a:rPr>
              <a:t>-se a Si </a:t>
            </a:r>
            <a:r>
              <a:rPr lang="en-US" sz="4000" b="1" dirty="0" err="1">
                <a:solidFill>
                  <a:srgbClr val="FF3300"/>
                </a:solidFill>
              </a:rPr>
              <a:t>Próprio</a:t>
            </a:r>
            <a:r>
              <a:rPr lang="en-US" sz="4000" b="1" dirty="0">
                <a:solidFill>
                  <a:srgbClr val="FF3300"/>
                </a:solidFill>
              </a:rPr>
              <a:t>, </a:t>
            </a:r>
            <a:r>
              <a:rPr lang="en-US" sz="4000" b="1" dirty="0" smtClean="0">
                <a:solidFill>
                  <a:srgbClr val="FF3300"/>
                </a:solidFill>
              </a:rPr>
              <a:t/>
            </a:r>
            <a:br>
              <a:rPr lang="en-US" sz="4000" b="1" dirty="0" smtClean="0">
                <a:solidFill>
                  <a:srgbClr val="FF3300"/>
                </a:solidFill>
              </a:rPr>
            </a:br>
            <a:r>
              <a:rPr lang="en-US" sz="4000" b="1" dirty="0" err="1" smtClean="0">
                <a:solidFill>
                  <a:srgbClr val="FF3300"/>
                </a:solidFill>
              </a:rPr>
              <a:t>Substitua</a:t>
            </a:r>
            <a:r>
              <a:rPr lang="en-US" sz="4000" b="1" dirty="0" smtClean="0">
                <a:solidFill>
                  <a:srgbClr val="FF3300"/>
                </a:solidFill>
              </a:rPr>
              <a:t>-se </a:t>
            </a:r>
            <a:r>
              <a:rPr lang="en-US" sz="4000" b="1" dirty="0">
                <a:solidFill>
                  <a:srgbClr val="FF3300"/>
                </a:solidFill>
              </a:rPr>
              <a:t>a Si </a:t>
            </a:r>
            <a:r>
              <a:rPr lang="en-US" sz="4000" b="1" dirty="0" err="1">
                <a:solidFill>
                  <a:srgbClr val="FF3300"/>
                </a:solidFill>
              </a:rPr>
              <a:t>Próprio</a:t>
            </a:r>
            <a:r>
              <a:rPr lang="en-US" b="1" dirty="0">
                <a:solidFill>
                  <a:srgbClr val="FF3300"/>
                </a:solidFill>
              </a:rPr>
              <a:t/>
            </a:r>
            <a:br>
              <a:rPr lang="en-US" b="1" dirty="0">
                <a:solidFill>
                  <a:srgbClr val="FF3300"/>
                </a:solidFill>
              </a:rPr>
            </a:br>
            <a:endParaRPr lang="pt-PT" dirty="0"/>
          </a:p>
        </p:txBody>
      </p:sp>
      <p:sp>
        <p:nvSpPr>
          <p:cNvPr id="3" name="Marcador de Posição de Conteúdo 2"/>
          <p:cNvSpPr>
            <a:spLocks noGrp="1"/>
          </p:cNvSpPr>
          <p:nvPr>
            <p:ph idx="1"/>
          </p:nvPr>
        </p:nvSpPr>
        <p:spPr>
          <a:xfrm>
            <a:off x="827584" y="1268760"/>
            <a:ext cx="7848872" cy="5861248"/>
          </a:xfrm>
        </p:spPr>
        <p:txBody>
          <a:bodyPr/>
          <a:lstStyle/>
          <a:p>
            <a:pPr marL="609600" indent="-609600" eaLnBrk="1" hangingPunct="1">
              <a:lnSpc>
                <a:spcPct val="80000"/>
              </a:lnSpc>
              <a:buClr>
                <a:schemeClr val="tx1"/>
              </a:buClr>
              <a:buFontTx/>
              <a:buAutoNum type="arabicPeriod"/>
              <a:defRPr/>
            </a:pPr>
            <a:endParaRPr lang="en-US" sz="2000" b="1" dirty="0"/>
          </a:p>
          <a:p>
            <a:pPr marL="609600" indent="-609600" eaLnBrk="1" hangingPunct="1">
              <a:lnSpc>
                <a:spcPct val="80000"/>
              </a:lnSpc>
              <a:buClr>
                <a:schemeClr val="tx1"/>
              </a:buClr>
              <a:buFont typeface="+mj-lt"/>
              <a:buAutoNum type="arabicPeriod" startAt="2"/>
              <a:defRPr/>
            </a:pPr>
            <a:r>
              <a:rPr lang="en-US" sz="2800" dirty="0" err="1"/>
              <a:t>Delegue</a:t>
            </a:r>
            <a:endParaRPr lang="en-US" sz="2800" dirty="0"/>
          </a:p>
          <a:p>
            <a:pPr lvl="1" eaLnBrk="1" hangingPunct="1">
              <a:lnSpc>
                <a:spcPct val="80000"/>
              </a:lnSpc>
              <a:buClr>
                <a:schemeClr val="tx1"/>
              </a:buClr>
              <a:defRPr/>
            </a:pPr>
            <a:r>
              <a:rPr lang="en-US" dirty="0" err="1" smtClean="0"/>
              <a:t>Certifique</a:t>
            </a:r>
            <a:r>
              <a:rPr lang="en-US" dirty="0" smtClean="0"/>
              <a:t>-se </a:t>
            </a:r>
            <a:r>
              <a:rPr lang="en-US" dirty="0" err="1"/>
              <a:t>que</a:t>
            </a:r>
            <a:r>
              <a:rPr lang="en-US" dirty="0"/>
              <a:t> a </a:t>
            </a:r>
            <a:r>
              <a:rPr lang="en-US" dirty="0" err="1"/>
              <a:t>pessoa</a:t>
            </a:r>
            <a:r>
              <a:rPr lang="en-US" dirty="0"/>
              <a:t> </a:t>
            </a:r>
            <a:r>
              <a:rPr lang="en-US" dirty="0" err="1"/>
              <a:t>percebe</a:t>
            </a:r>
            <a:r>
              <a:rPr lang="en-US" dirty="0"/>
              <a:t> o </a:t>
            </a:r>
            <a:r>
              <a:rPr lang="en-US" dirty="0" err="1"/>
              <a:t>processo</a:t>
            </a:r>
            <a:r>
              <a:rPr lang="en-US" dirty="0"/>
              <a:t> </a:t>
            </a:r>
            <a:r>
              <a:rPr lang="en-US" dirty="0" err="1"/>
              <a:t>que</a:t>
            </a:r>
            <a:r>
              <a:rPr lang="en-US" dirty="0"/>
              <a:t> </a:t>
            </a:r>
            <a:r>
              <a:rPr lang="en-US" dirty="0" err="1"/>
              <a:t>deve</a:t>
            </a:r>
            <a:r>
              <a:rPr lang="en-US" dirty="0"/>
              <a:t> </a:t>
            </a:r>
            <a:r>
              <a:rPr lang="en-US" dirty="0" err="1"/>
              <a:t>seguir</a:t>
            </a:r>
            <a:endParaRPr lang="en-US" dirty="0"/>
          </a:p>
          <a:p>
            <a:pPr lvl="1" eaLnBrk="1" hangingPunct="1">
              <a:lnSpc>
                <a:spcPct val="80000"/>
              </a:lnSpc>
              <a:buClr>
                <a:schemeClr val="tx1"/>
              </a:buClr>
              <a:defRPr/>
            </a:pPr>
            <a:r>
              <a:rPr lang="en-US" dirty="0" err="1"/>
              <a:t>Estabeleça</a:t>
            </a:r>
            <a:r>
              <a:rPr lang="en-US" dirty="0"/>
              <a:t> o </a:t>
            </a:r>
            <a:r>
              <a:rPr lang="en-US" dirty="0" err="1"/>
              <a:t>prazo</a:t>
            </a:r>
            <a:r>
              <a:rPr lang="en-US" dirty="0"/>
              <a:t> </a:t>
            </a:r>
            <a:r>
              <a:rPr lang="en-US" dirty="0" err="1"/>
              <a:t>ou</a:t>
            </a:r>
            <a:r>
              <a:rPr lang="en-US" dirty="0"/>
              <a:t> a data de </a:t>
            </a:r>
            <a:r>
              <a:rPr lang="en-US" dirty="0" err="1"/>
              <a:t>término</a:t>
            </a:r>
            <a:r>
              <a:rPr lang="en-US" dirty="0"/>
              <a:t> para </a:t>
            </a:r>
            <a:r>
              <a:rPr lang="en-US" dirty="0" err="1"/>
              <a:t>reportar</a:t>
            </a:r>
            <a:r>
              <a:rPr lang="en-US" dirty="0"/>
              <a:t> a </a:t>
            </a:r>
            <a:r>
              <a:rPr lang="en-US" dirty="0" err="1"/>
              <a:t>tarefa</a:t>
            </a:r>
            <a:r>
              <a:rPr lang="en-US" dirty="0"/>
              <a:t>/trabalho</a:t>
            </a:r>
          </a:p>
          <a:p>
            <a:pPr lvl="1" eaLnBrk="1" hangingPunct="1">
              <a:lnSpc>
                <a:spcPct val="80000"/>
              </a:lnSpc>
              <a:buClr>
                <a:schemeClr val="tx1"/>
              </a:buClr>
              <a:defRPr/>
            </a:pPr>
            <a:r>
              <a:rPr lang="en-US" dirty="0" err="1"/>
              <a:t>Certifique</a:t>
            </a:r>
            <a:r>
              <a:rPr lang="en-US" dirty="0"/>
              <a:t>-se </a:t>
            </a:r>
            <a:r>
              <a:rPr lang="en-US" dirty="0" err="1"/>
              <a:t>que</a:t>
            </a:r>
            <a:r>
              <a:rPr lang="en-US" dirty="0"/>
              <a:t> ambos </a:t>
            </a:r>
            <a:r>
              <a:rPr lang="en-US" dirty="0" err="1"/>
              <a:t>estão</a:t>
            </a:r>
            <a:r>
              <a:rPr lang="en-US" dirty="0"/>
              <a:t> de </a:t>
            </a:r>
            <a:r>
              <a:rPr lang="en-US" dirty="0" err="1"/>
              <a:t>acordo</a:t>
            </a:r>
            <a:r>
              <a:rPr lang="en-US" dirty="0"/>
              <a:t> </a:t>
            </a:r>
            <a:r>
              <a:rPr lang="en-US" dirty="0" err="1"/>
              <a:t>relativamente</a:t>
            </a:r>
            <a:r>
              <a:rPr lang="en-US" dirty="0"/>
              <a:t> à data/</a:t>
            </a:r>
            <a:r>
              <a:rPr lang="en-US" dirty="0" err="1"/>
              <a:t>hora</a:t>
            </a:r>
            <a:endParaRPr lang="en-US" dirty="0"/>
          </a:p>
          <a:p>
            <a:pPr marL="609600" indent="-609600" eaLnBrk="1" hangingPunct="1">
              <a:lnSpc>
                <a:spcPct val="80000"/>
              </a:lnSpc>
              <a:buClr>
                <a:schemeClr val="tx1"/>
              </a:buClr>
              <a:buFontTx/>
              <a:buAutoNum type="arabicPeriod" startAt="2"/>
              <a:defRPr/>
            </a:pPr>
            <a:r>
              <a:rPr lang="en-US" sz="2800" dirty="0" err="1"/>
              <a:t>Substitua</a:t>
            </a:r>
            <a:r>
              <a:rPr lang="en-US" sz="2800" dirty="0"/>
              <a:t>-se a </a:t>
            </a:r>
            <a:r>
              <a:rPr lang="en-US" sz="2800" dirty="0" err="1"/>
              <a:t>si</a:t>
            </a:r>
            <a:r>
              <a:rPr lang="en-US" sz="2800" dirty="0"/>
              <a:t> </a:t>
            </a:r>
            <a:r>
              <a:rPr lang="en-US" sz="2800" dirty="0" err="1"/>
              <a:t>próprio</a:t>
            </a:r>
            <a:endParaRPr lang="en-US" sz="2800" dirty="0"/>
          </a:p>
          <a:p>
            <a:pPr marL="609600" indent="-609600" eaLnBrk="1" hangingPunct="1">
              <a:lnSpc>
                <a:spcPct val="80000"/>
              </a:lnSpc>
              <a:buClr>
                <a:schemeClr val="tx1"/>
              </a:buClr>
              <a:buFontTx/>
              <a:buAutoNum type="arabicPeriod" startAt="2"/>
              <a:defRPr/>
            </a:pPr>
            <a:r>
              <a:rPr lang="en-US" sz="2800" dirty="0" err="1"/>
              <a:t>Dê</a:t>
            </a:r>
            <a:r>
              <a:rPr lang="en-US" sz="2800" dirty="0"/>
              <a:t> as boas-</a:t>
            </a:r>
            <a:r>
              <a:rPr lang="en-US" sz="2800" dirty="0" err="1"/>
              <a:t>vindas</a:t>
            </a:r>
            <a:r>
              <a:rPr lang="en-US" sz="2800" dirty="0"/>
              <a:t> à </a:t>
            </a:r>
            <a:r>
              <a:rPr lang="en-US" sz="2800" dirty="0" err="1"/>
              <a:t>sua</a:t>
            </a:r>
            <a:r>
              <a:rPr lang="en-US" sz="2800" dirty="0">
                <a:solidFill>
                  <a:srgbClr val="FF3300"/>
                </a:solidFill>
              </a:rPr>
              <a:t> </a:t>
            </a:r>
            <a:r>
              <a:rPr lang="en-US" sz="2800" dirty="0" err="1"/>
              <a:t>dispensabilidade</a:t>
            </a:r>
            <a:endParaRPr lang="en-US" sz="2800" dirty="0"/>
          </a:p>
          <a:p>
            <a:pPr marL="609600" indent="-609600" eaLnBrk="1" hangingPunct="1">
              <a:lnSpc>
                <a:spcPct val="80000"/>
              </a:lnSpc>
              <a:buClr>
                <a:schemeClr val="tx1"/>
              </a:buClr>
              <a:buFontTx/>
              <a:buAutoNum type="arabicPeriod" startAt="2"/>
              <a:defRPr/>
            </a:pPr>
            <a:r>
              <a:rPr lang="en-US" sz="2800" dirty="0" err="1"/>
              <a:t>Saiba</a:t>
            </a:r>
            <a:r>
              <a:rPr lang="en-US" sz="2800" dirty="0"/>
              <a:t> o </a:t>
            </a:r>
            <a:r>
              <a:rPr lang="en-US" sz="2800" dirty="0" err="1"/>
              <a:t>que</a:t>
            </a:r>
            <a:r>
              <a:rPr lang="en-US" sz="2800" dirty="0"/>
              <a:t> </a:t>
            </a:r>
            <a:r>
              <a:rPr lang="en-US" sz="2800" dirty="0" err="1"/>
              <a:t>vai</a:t>
            </a:r>
            <a:r>
              <a:rPr lang="en-US" sz="2800" dirty="0"/>
              <a:t> </a:t>
            </a:r>
            <a:r>
              <a:rPr lang="en-US" sz="2800" dirty="0" err="1"/>
              <a:t>fazer</a:t>
            </a:r>
            <a:r>
              <a:rPr lang="en-US" sz="2800" dirty="0"/>
              <a:t> com o tempo </a:t>
            </a:r>
            <a:r>
              <a:rPr lang="en-US" sz="2800" dirty="0" err="1"/>
              <a:t>que</a:t>
            </a:r>
            <a:r>
              <a:rPr lang="en-US" sz="2800" dirty="0"/>
              <a:t> agora </a:t>
            </a:r>
            <a:r>
              <a:rPr lang="en-US" sz="2800" dirty="0" err="1"/>
              <a:t>lhe</a:t>
            </a:r>
            <a:r>
              <a:rPr lang="en-US" sz="2800" dirty="0"/>
              <a:t> </a:t>
            </a:r>
            <a:r>
              <a:rPr lang="en-US" sz="2800" dirty="0" err="1"/>
              <a:t>resta</a:t>
            </a:r>
            <a:endParaRPr lang="en-US" sz="2800" dirty="0"/>
          </a:p>
          <a:p>
            <a:endParaRPr lang="pt-PT" sz="2800" dirty="0"/>
          </a:p>
        </p:txBody>
      </p:sp>
      <p:sp>
        <p:nvSpPr>
          <p:cNvPr id="4" name="Marcador de Posição do Rodapé 3"/>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25</a:t>
            </a:fld>
            <a:endParaRPr lang="pt-PT" dirty="0"/>
          </a:p>
        </p:txBody>
      </p:sp>
    </p:spTree>
    <p:extLst>
      <p:ext uri="{BB962C8B-B14F-4D97-AF65-F5344CB8AC3E}">
        <p14:creationId xmlns:p14="http://schemas.microsoft.com/office/powerpoint/2010/main" val="2794250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p:txBody>
          <a:bodyPr/>
          <a:lstStyle/>
          <a:p>
            <a:pPr algn="ctr" eaLnBrk="1" hangingPunct="1">
              <a:buFont typeface="Arial" charset="0"/>
              <a:buNone/>
            </a:pPr>
            <a:r>
              <a:rPr lang="pt-PT" sz="13800" dirty="0" smtClean="0">
                <a:solidFill>
                  <a:srgbClr val="00B0F0"/>
                </a:solidFill>
              </a:rPr>
              <a:t>Perguntas?</a:t>
            </a:r>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26</a:t>
            </a:fld>
            <a:endParaRPr lang="pt-PT" dirty="0"/>
          </a:p>
        </p:txBody>
      </p:sp>
    </p:spTree>
    <p:extLst>
      <p:ext uri="{BB962C8B-B14F-4D97-AF65-F5344CB8AC3E}">
        <p14:creationId xmlns:p14="http://schemas.microsoft.com/office/powerpoint/2010/main" val="38697730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Contactos</a:t>
            </a:r>
            <a:endParaRPr lang="pt-PT" b="1" dirty="0">
              <a:solidFill>
                <a:srgbClr val="FF0000"/>
              </a:solidFill>
            </a:endParaRPr>
          </a:p>
        </p:txBody>
      </p:sp>
      <p:sp>
        <p:nvSpPr>
          <p:cNvPr id="3" name="Marcador de Posição de Conteúdo 2"/>
          <p:cNvSpPr>
            <a:spLocks noGrp="1"/>
          </p:cNvSpPr>
          <p:nvPr>
            <p:ph idx="1"/>
          </p:nvPr>
        </p:nvSpPr>
        <p:spPr/>
        <p:txBody>
          <a:bodyPr/>
          <a:lstStyle/>
          <a:p>
            <a:pPr marL="0" indent="0">
              <a:buNone/>
            </a:pPr>
            <a:r>
              <a:rPr lang="pt-PT" sz="2400" dirty="0" smtClean="0"/>
              <a:t>Armando Fernandes</a:t>
            </a:r>
          </a:p>
          <a:p>
            <a:pPr marL="0" indent="0">
              <a:buNone/>
            </a:pPr>
            <a:r>
              <a:rPr lang="pt-PT" sz="2400" dirty="0" smtClean="0"/>
              <a:t>Business Coach</a:t>
            </a:r>
            <a:endParaRPr lang="pt-PT" sz="2400" dirty="0"/>
          </a:p>
          <a:p>
            <a:pPr marL="0" indent="0">
              <a:buNone/>
            </a:pPr>
            <a:r>
              <a:rPr lang="pt-PT" sz="2400" dirty="0"/>
              <a:t>Bairro Vila Morena Lote 21</a:t>
            </a:r>
          </a:p>
          <a:p>
            <a:pPr marL="0" indent="0">
              <a:buNone/>
            </a:pPr>
            <a:r>
              <a:rPr lang="pt-PT" sz="2400" dirty="0"/>
              <a:t>2560-619 Torres Vedras</a:t>
            </a:r>
            <a:br>
              <a:rPr lang="pt-PT" sz="2400" dirty="0"/>
            </a:br>
            <a:r>
              <a:rPr lang="pt-PT" sz="2400" dirty="0" err="1" smtClean="0"/>
              <a:t>Telf</a:t>
            </a:r>
            <a:r>
              <a:rPr lang="pt-PT" sz="2400" dirty="0"/>
              <a:t>.:                 +351 261 100 003        </a:t>
            </a:r>
            <a:br>
              <a:rPr lang="pt-PT" sz="2400" dirty="0"/>
            </a:br>
            <a:r>
              <a:rPr lang="pt-PT" sz="2400" dirty="0"/>
              <a:t>Fax.:                 +351 261 100 006</a:t>
            </a:r>
            <a:br>
              <a:rPr lang="pt-PT" sz="2400" dirty="0"/>
            </a:br>
            <a:r>
              <a:rPr lang="pt-PT" sz="2400" dirty="0"/>
              <a:t>Tlm.:                 +351 934 515 241        </a:t>
            </a:r>
            <a:endParaRPr lang="pt-PT" sz="2400" dirty="0" smtClean="0"/>
          </a:p>
          <a:p>
            <a:pPr marL="0" indent="0">
              <a:buNone/>
            </a:pPr>
            <a:r>
              <a:rPr lang="pt-PT" sz="2400" dirty="0" smtClean="0"/>
              <a:t>url:</a:t>
            </a:r>
            <a:r>
              <a:rPr lang="pt-PT" sz="2400" dirty="0"/>
              <a:t> </a:t>
            </a:r>
            <a:r>
              <a:rPr lang="pt-PT" sz="2400" dirty="0" smtClean="0">
                <a:hlinkClick r:id="rId2"/>
              </a:rPr>
              <a:t>www.personal-business-coach.pt</a:t>
            </a:r>
            <a:endParaRPr lang="pt-PT" sz="2400" dirty="0" smtClean="0"/>
          </a:p>
          <a:p>
            <a:pPr marL="0" indent="0">
              <a:buNone/>
            </a:pPr>
            <a:r>
              <a:rPr lang="pt-PT" sz="2400" dirty="0" smtClean="0"/>
              <a:t>Blog: </a:t>
            </a:r>
            <a:r>
              <a:rPr lang="pt-PT" sz="2400" dirty="0">
                <a:hlinkClick r:id="rId3"/>
              </a:rPr>
              <a:t>http://itaca-pensamento.blogspot.com</a:t>
            </a:r>
            <a:r>
              <a:rPr lang="pt-PT" sz="2400" dirty="0" smtClean="0">
                <a:hlinkClick r:id="rId3"/>
              </a:rPr>
              <a:t>/</a:t>
            </a:r>
            <a:endParaRPr lang="pt-PT" sz="2400" dirty="0" smtClean="0"/>
          </a:p>
          <a:p>
            <a:pPr marL="0" indent="0">
              <a:buNone/>
            </a:pPr>
            <a:r>
              <a:rPr lang="pt-PT" sz="2400" dirty="0" smtClean="0"/>
              <a:t>Email: </a:t>
            </a:r>
            <a:r>
              <a:rPr lang="pt-PT" sz="2400" dirty="0" smtClean="0">
                <a:hlinkClick r:id="rId4"/>
              </a:rPr>
              <a:t>armando.fernandes@personal-business-coach.pt</a:t>
            </a:r>
            <a:r>
              <a:rPr lang="pt-PT" sz="2400" dirty="0" smtClean="0"/>
              <a:t> </a:t>
            </a:r>
          </a:p>
          <a:p>
            <a:endParaRPr lang="pt-PT" dirty="0"/>
          </a:p>
          <a:p>
            <a:endParaRPr lang="pt-PT" dirty="0" smtClean="0"/>
          </a:p>
          <a:p>
            <a:endParaRPr lang="pt-PT" dirty="0"/>
          </a:p>
          <a:p>
            <a:endParaRPr lang="pt-PT" dirty="0" smtClean="0"/>
          </a:p>
          <a:p>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27</a:t>
            </a:fld>
            <a:endParaRPr lang="pt-PT" dirty="0"/>
          </a:p>
        </p:txBody>
      </p:sp>
      <p:pic>
        <p:nvPicPr>
          <p:cNvPr id="6" name="Imagem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0072" y="1916832"/>
            <a:ext cx="2268684" cy="1937220"/>
          </a:xfrm>
          <a:prstGeom prst="rect">
            <a:avLst/>
          </a:prstGeom>
        </p:spPr>
      </p:pic>
      <p:sp>
        <p:nvSpPr>
          <p:cNvPr id="7" name="Footer Placeholder 4"/>
          <p:cNvSpPr>
            <a:spLocks noGrp="1"/>
          </p:cNvSpPr>
          <p:nvPr>
            <p:ph type="ftr" sz="quarter" idx="3"/>
          </p:nvPr>
        </p:nvSpPr>
        <p:spPr>
          <a:xfrm>
            <a:off x="547936" y="6650360"/>
            <a:ext cx="5184576" cy="360040"/>
          </a:xfrm>
          <a:prstGeom prst="rect">
            <a:avLst/>
          </a:prstGeom>
        </p:spPr>
        <p:txBody>
          <a:bodyPr/>
          <a:lstStyle>
            <a:lvl1pPr>
              <a:defRPr sz="1000" b="1">
                <a:solidFill>
                  <a:schemeClr val="tx1"/>
                </a:solidFill>
              </a:defRPr>
            </a:lvl1pPr>
          </a:lstStyle>
          <a:p>
            <a:pPr>
              <a:defRPr/>
            </a:pPr>
            <a:r>
              <a:rPr lang="pt-PT" dirty="0" smtClean="0"/>
              <a:t>Formação em Gestão do Tempo  por Armando Fernandes</a:t>
            </a:r>
            <a:endParaRPr lang="pt-PT" dirty="0"/>
          </a:p>
        </p:txBody>
      </p:sp>
      <p:sp>
        <p:nvSpPr>
          <p:cNvPr id="8" name="Slide Number Placeholder 5"/>
          <p:cNvSpPr txBox="1">
            <a:spLocks/>
          </p:cNvSpPr>
          <p:nvPr/>
        </p:nvSpPr>
        <p:spPr>
          <a:xfrm>
            <a:off x="7244680" y="6605736"/>
            <a:ext cx="1590675" cy="293117"/>
          </a:xfrm>
          <a:prstGeom prst="rect">
            <a:avLst/>
          </a:prstGeom>
        </p:spPr>
        <p:txBody>
          <a:bodyPr/>
          <a:lstStyle>
            <a:defPPr>
              <a:defRPr lang="pt-PT"/>
            </a:defPPr>
            <a:lvl1pPr algn="l" rtl="0" fontAlgn="base">
              <a:spcBef>
                <a:spcPct val="0"/>
              </a:spcBef>
              <a:spcAft>
                <a:spcPct val="0"/>
              </a:spcAft>
              <a:defRPr sz="1000" b="1"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defRPr/>
            </a:pPr>
            <a:fld id="{229654E9-0C84-4238-A2D4-DF06A831539D}" type="slidenum">
              <a:rPr lang="pt-PT" smtClean="0"/>
              <a:pPr algn="r">
                <a:defRPr/>
              </a:pPr>
              <a:t>27</a:t>
            </a:fld>
            <a:endParaRPr lang="pt-PT" dirty="0"/>
          </a:p>
        </p:txBody>
      </p:sp>
    </p:spTree>
    <p:extLst>
      <p:ext uri="{BB962C8B-B14F-4D97-AF65-F5344CB8AC3E}">
        <p14:creationId xmlns:p14="http://schemas.microsoft.com/office/powerpoint/2010/main" val="1370926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descr="pocket_watch_h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30888" y="2057400"/>
            <a:ext cx="33131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8" name="WordArt 6"/>
          <p:cNvSpPr>
            <a:spLocks noChangeArrowheads="1" noChangeShapeType="1" noTextEdit="1"/>
          </p:cNvSpPr>
          <p:nvPr/>
        </p:nvSpPr>
        <p:spPr bwMode="auto">
          <a:xfrm>
            <a:off x="304800" y="1219200"/>
            <a:ext cx="6400800" cy="4343400"/>
          </a:xfrm>
          <a:prstGeom prst="rect">
            <a:avLst/>
          </a:prstGeom>
        </p:spPr>
        <p:txBody>
          <a:bodyPr wrap="none" fromWordArt="1">
            <a:prstTxWarp prst="textCascadeUp">
              <a:avLst>
                <a:gd name="adj" fmla="val 44444"/>
              </a:avLst>
            </a:prstTxWarp>
            <a:scene3d>
              <a:camera prst="legacyPerspectiveFront">
                <a:rot lat="20519985" lon="1080000" rev="0"/>
              </a:camera>
              <a:lightRig rig="legacyHarsh2" dir="b"/>
            </a:scene3d>
            <a:sp3d extrusionH="430200" prstMaterial="legacyMatte">
              <a:extrusionClr>
                <a:srgbClr val="FF6600"/>
              </a:extrusionClr>
            </a:sp3d>
          </a:bodyPr>
          <a:lstStyle/>
          <a:p>
            <a:pPr algn="ctr"/>
            <a:r>
              <a:rPr lang="pt-PT" sz="3600" kern="10">
                <a:ln w="9525">
                  <a:round/>
                  <a:headEnd/>
                  <a:tailEnd/>
                </a:ln>
                <a:gradFill rotWithShape="1">
                  <a:gsLst>
                    <a:gs pos="0">
                      <a:srgbClr val="FFE701"/>
                    </a:gs>
                    <a:gs pos="100000">
                      <a:srgbClr val="FE3E02"/>
                    </a:gs>
                  </a:gsLst>
                  <a:lin ang="5400000" scaled="1"/>
                </a:gradFill>
                <a:latin typeface="Impact"/>
              </a:rPr>
              <a:t>Controlo do Tempo</a:t>
            </a:r>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3</a:t>
            </a:fld>
            <a:endParaRPr lang="pt-PT" dirty="0"/>
          </a:p>
        </p:txBody>
      </p:sp>
      <p:sp>
        <p:nvSpPr>
          <p:cNvPr id="6" name="Marcador de Posição do Rodapé 2"/>
          <p:cNvSpPr>
            <a:spLocks noGrp="1"/>
          </p:cNvSpPr>
          <p:nvPr>
            <p:ph type="ftr" sz="quarter" idx="3"/>
          </p:nvPr>
        </p:nvSpPr>
        <p:spPr>
          <a:xfrm>
            <a:off x="467544" y="6237312"/>
            <a:ext cx="5688632" cy="360040"/>
          </a:xfrm>
        </p:spPr>
        <p:txBody>
          <a:bodyPr/>
          <a:lstStyle/>
          <a:p>
            <a:pPr marL="0" indent="0">
              <a:buNone/>
              <a:defRPr/>
            </a:pPr>
            <a:r>
              <a:rPr lang="pt-PT" sz="1100" dirty="0" smtClean="0"/>
              <a:t>Gestão do Tempo por Armando Fernandes </a:t>
            </a:r>
            <a:endParaRPr lang="pt-PT" sz="1100" dirty="0"/>
          </a:p>
        </p:txBody>
      </p:sp>
    </p:spTree>
    <p:extLst>
      <p:ext uri="{BB962C8B-B14F-4D97-AF65-F5344CB8AC3E}">
        <p14:creationId xmlns:p14="http://schemas.microsoft.com/office/powerpoint/2010/main" val="35247949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4515"/>
                                        </p:tgtEl>
                                        <p:attrNameLst>
                                          <p:attrName>style.visibility</p:attrName>
                                        </p:attrNameLst>
                                      </p:cBhvr>
                                      <p:to>
                                        <p:strVal val="visible"/>
                                      </p:to>
                                    </p:set>
                                    <p:animEffect transition="in" filter="checkerboard(across)">
                                      <p:cBhvr>
                                        <p:cTn id="7" dur="3000"/>
                                        <p:tgtEl>
                                          <p:spTgt spid="645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4518"/>
                                        </p:tgtEl>
                                        <p:attrNameLst>
                                          <p:attrName>style.visibility</p:attrName>
                                        </p:attrNameLst>
                                      </p:cBhvr>
                                      <p:to>
                                        <p:strVal val="visible"/>
                                      </p:to>
                                    </p:set>
                                    <p:animEffect transition="in" filter="checkerboard(across)">
                                      <p:cBhvr>
                                        <p:cTn id="12" dur="2000"/>
                                        <p:tgtEl>
                                          <p:spTgt spid="64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p:cNvSpPr>
          <p:nvPr>
            <p:ph type="title" idx="4294967295"/>
          </p:nvPr>
        </p:nvSpPr>
        <p:spPr/>
        <p:txBody>
          <a:bodyPr/>
          <a:lstStyle/>
          <a:p>
            <a:pPr eaLnBrk="1" hangingPunct="1">
              <a:defRPr/>
            </a:pPr>
            <a:r>
              <a:rPr lang="pt-PT" sz="3800" b="1" dirty="0" smtClean="0">
                <a:solidFill>
                  <a:srgbClr val="FF3300"/>
                </a:solidFill>
                <a:effectLst>
                  <a:outerShdw blurRad="38100" dist="38100" dir="2700000" algn="tl">
                    <a:srgbClr val="000000"/>
                  </a:outerShdw>
                </a:effectLst>
              </a:rPr>
              <a:t>Como Gerir o Tempo</a:t>
            </a:r>
          </a:p>
        </p:txBody>
      </p:sp>
      <p:sp>
        <p:nvSpPr>
          <p:cNvPr id="189443" name="Rectangle 3"/>
          <p:cNvSpPr>
            <a:spLocks noGrp="1"/>
          </p:cNvSpPr>
          <p:nvPr>
            <p:ph type="body" idx="4294967295"/>
          </p:nvPr>
        </p:nvSpPr>
        <p:spPr/>
        <p:txBody>
          <a:bodyPr/>
          <a:lstStyle/>
          <a:p>
            <a:pPr eaLnBrk="1" hangingPunct="1">
              <a:lnSpc>
                <a:spcPct val="90000"/>
              </a:lnSpc>
            </a:pPr>
            <a:r>
              <a:rPr lang="pt-PT" sz="3600" dirty="0" smtClean="0"/>
              <a:t>A maioria das pessoas que conheço não conseguem gerir o tempo!</a:t>
            </a:r>
          </a:p>
          <a:p>
            <a:pPr eaLnBrk="1" hangingPunct="1">
              <a:lnSpc>
                <a:spcPct val="90000"/>
              </a:lnSpc>
            </a:pPr>
            <a:r>
              <a:rPr lang="pt-PT" sz="3600" dirty="0" smtClean="0"/>
              <a:t>Passam a vida correr, não contratam os profissionais necessários, e em nome da economia realizam muitas tarefas técnicas</a:t>
            </a:r>
            <a:r>
              <a:rPr lang="pt-PT" sz="3600" dirty="0"/>
              <a:t>!</a:t>
            </a:r>
            <a:endParaRPr lang="pt-PT" sz="3600" dirty="0" smtClean="0"/>
          </a:p>
          <a:p>
            <a:pPr eaLnBrk="1" hangingPunct="1">
              <a:lnSpc>
                <a:spcPct val="90000"/>
              </a:lnSpc>
            </a:pPr>
            <a:r>
              <a:rPr lang="pt-PT" sz="3600" dirty="0" smtClean="0"/>
              <a:t>Por isso não tem tempo para nada…</a:t>
            </a:r>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4</a:t>
            </a:fld>
            <a:endParaRPr lang="pt-PT" dirty="0"/>
          </a:p>
        </p:txBody>
      </p:sp>
      <p:sp>
        <p:nvSpPr>
          <p:cNvPr id="6" name="Marcador de Posição do Rodapé 2"/>
          <p:cNvSpPr>
            <a:spLocks noGrp="1"/>
          </p:cNvSpPr>
          <p:nvPr>
            <p:ph type="ftr" sz="quarter" idx="3"/>
          </p:nvPr>
        </p:nvSpPr>
        <p:spPr>
          <a:xfrm>
            <a:off x="467544" y="6237312"/>
            <a:ext cx="5760640" cy="360040"/>
          </a:xfrm>
        </p:spPr>
        <p:txBody>
          <a:bodyPr/>
          <a:lstStyle/>
          <a:p>
            <a:pPr marL="0" indent="0">
              <a:buNone/>
              <a:defRPr/>
            </a:pPr>
            <a:r>
              <a:rPr lang="pt-PT" sz="1100" dirty="0" smtClean="0"/>
              <a:t>Gestão do Tempo por Armando Fernandes </a:t>
            </a:r>
            <a:endParaRPr lang="pt-PT" sz="11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89443">
                                            <p:txEl>
                                              <p:pRg st="0" end="0"/>
                                            </p:txEl>
                                          </p:spTgt>
                                        </p:tgtEl>
                                        <p:attrNameLst>
                                          <p:attrName>style.visibility</p:attrName>
                                        </p:attrNameLst>
                                      </p:cBhvr>
                                      <p:to>
                                        <p:strVal val="visible"/>
                                      </p:to>
                                    </p:set>
                                    <p:animEffect transition="in" filter="blinds(horizontal)">
                                      <p:cBhvr>
                                        <p:cTn id="7" dur="500"/>
                                        <p:tgtEl>
                                          <p:spTgt spid="189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89443">
                                            <p:txEl>
                                              <p:pRg st="1" end="1"/>
                                            </p:txEl>
                                          </p:spTgt>
                                        </p:tgtEl>
                                        <p:attrNameLst>
                                          <p:attrName>style.visibility</p:attrName>
                                        </p:attrNameLst>
                                      </p:cBhvr>
                                      <p:to>
                                        <p:strVal val="visible"/>
                                      </p:to>
                                    </p:set>
                                    <p:animEffect transition="in" filter="blinds(horizontal)">
                                      <p:cBhvr>
                                        <p:cTn id="12" dur="500"/>
                                        <p:tgtEl>
                                          <p:spTgt spid="1894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89443">
                                            <p:txEl>
                                              <p:pRg st="2" end="2"/>
                                            </p:txEl>
                                          </p:spTgt>
                                        </p:tgtEl>
                                        <p:attrNameLst>
                                          <p:attrName>style.visibility</p:attrName>
                                        </p:attrNameLst>
                                      </p:cBhvr>
                                      <p:to>
                                        <p:strVal val="visible"/>
                                      </p:to>
                                    </p:set>
                                    <p:animEffect transition="in" filter="blinds(horizontal)">
                                      <p:cBhvr>
                                        <p:cTn id="17" dur="500"/>
                                        <p:tgtEl>
                                          <p:spTgt spid="189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p:cNvSpPr>
          <p:nvPr>
            <p:ph type="title" idx="4294967295"/>
          </p:nvPr>
        </p:nvSpPr>
        <p:spPr/>
        <p:txBody>
          <a:bodyPr/>
          <a:lstStyle/>
          <a:p>
            <a:pPr eaLnBrk="1" hangingPunct="1">
              <a:defRPr/>
            </a:pPr>
            <a:r>
              <a:rPr lang="pt-PT" sz="3800" b="1" dirty="0" smtClean="0">
                <a:solidFill>
                  <a:srgbClr val="FF3300"/>
                </a:solidFill>
                <a:effectLst>
                  <a:outerShdw blurRad="38100" dist="38100" dir="2700000" algn="tl">
                    <a:srgbClr val="000000"/>
                  </a:outerShdw>
                </a:effectLst>
              </a:rPr>
              <a:t>Como Gerir o Tempo</a:t>
            </a:r>
          </a:p>
        </p:txBody>
      </p:sp>
      <p:sp>
        <p:nvSpPr>
          <p:cNvPr id="234499" name="Rectangle 3"/>
          <p:cNvSpPr>
            <a:spLocks noGrp="1"/>
          </p:cNvSpPr>
          <p:nvPr>
            <p:ph type="body" idx="4294967295"/>
          </p:nvPr>
        </p:nvSpPr>
        <p:spPr/>
        <p:txBody>
          <a:bodyPr/>
          <a:lstStyle/>
          <a:p>
            <a:pPr eaLnBrk="1" hangingPunct="1"/>
            <a:r>
              <a:rPr lang="pt-PT" dirty="0" smtClean="0"/>
              <a:t>O tempo é um património limitado e por isso todos os minutos contam.</a:t>
            </a:r>
          </a:p>
          <a:p>
            <a:pPr eaLnBrk="1" hangingPunct="1"/>
            <a:r>
              <a:rPr lang="pt-PT" dirty="0" smtClean="0"/>
              <a:t>Antes de realizar uma tarefa sugiro que faça a seguinte pergunta:</a:t>
            </a:r>
            <a:br>
              <a:rPr lang="pt-PT" dirty="0" smtClean="0"/>
            </a:br>
            <a:r>
              <a:rPr lang="pt-PT" dirty="0" smtClean="0"/>
              <a:t>    - Qual o melhor Retorno em Investimento que obtenho com esta tarefa? </a:t>
            </a:r>
          </a:p>
        </p:txBody>
      </p:sp>
      <p:sp>
        <p:nvSpPr>
          <p:cNvPr id="3" name="Marcador de Posição do Número do Diapositivo 2"/>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5</a:t>
            </a:fld>
            <a:endParaRPr lang="pt-PT" dirty="0"/>
          </a:p>
        </p:txBody>
      </p:sp>
      <p:sp>
        <p:nvSpPr>
          <p:cNvPr id="6" name="Marcador de Posição do Rodapé 2"/>
          <p:cNvSpPr>
            <a:spLocks noGrp="1"/>
          </p:cNvSpPr>
          <p:nvPr>
            <p:ph type="ftr" sz="quarter" idx="3"/>
          </p:nvPr>
        </p:nvSpPr>
        <p:spPr>
          <a:xfrm>
            <a:off x="467544" y="6237312"/>
            <a:ext cx="5832648" cy="360040"/>
          </a:xfrm>
        </p:spPr>
        <p:txBody>
          <a:bodyPr/>
          <a:lstStyle/>
          <a:p>
            <a:pPr marL="0" indent="0">
              <a:buNone/>
              <a:defRPr/>
            </a:pPr>
            <a:r>
              <a:rPr lang="pt-PT" sz="1100" dirty="0" smtClean="0"/>
              <a:t>Gestão do Tempo por Armando Fernandes </a:t>
            </a:r>
            <a:endParaRPr lang="pt-PT" sz="11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blinds(horizontal)">
                                      <p:cBhvr>
                                        <p:cTn id="7" dur="500"/>
                                        <p:tgtEl>
                                          <p:spTgt spid="234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34499">
                                            <p:txEl>
                                              <p:pRg st="1" end="1"/>
                                            </p:txEl>
                                          </p:spTgt>
                                        </p:tgtEl>
                                        <p:attrNameLst>
                                          <p:attrName>style.visibility</p:attrName>
                                        </p:attrNameLst>
                                      </p:cBhvr>
                                      <p:to>
                                        <p:strVal val="visible"/>
                                      </p:to>
                                    </p:set>
                                    <p:animEffect transition="in" filter="blinds(horizontal)">
                                      <p:cBhvr>
                                        <p:cTn id="12" dur="500"/>
                                        <p:tgtEl>
                                          <p:spTgt spid="234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3800" b="1" dirty="0">
                <a:solidFill>
                  <a:srgbClr val="FF3300"/>
                </a:solidFill>
                <a:effectLst>
                  <a:outerShdw blurRad="38100" dist="38100" dir="2700000" algn="tl">
                    <a:srgbClr val="000000"/>
                  </a:outerShdw>
                </a:effectLst>
              </a:rPr>
              <a:t>O TEMPO</a:t>
            </a:r>
          </a:p>
        </p:txBody>
      </p:sp>
      <p:sp>
        <p:nvSpPr>
          <p:cNvPr id="3" name="Marcador de Posição de Conteúdo 2"/>
          <p:cNvSpPr>
            <a:spLocks noGrp="1"/>
          </p:cNvSpPr>
          <p:nvPr>
            <p:ph idx="1"/>
          </p:nvPr>
        </p:nvSpPr>
        <p:spPr/>
        <p:txBody>
          <a:bodyPr/>
          <a:lstStyle/>
          <a:p>
            <a:r>
              <a:rPr lang="pt-PT" dirty="0" smtClean="0"/>
              <a:t>O tempo não é elástico, não estica: quando se puxa de um lado, encolhe do outro! </a:t>
            </a:r>
          </a:p>
          <a:p>
            <a:r>
              <a:rPr lang="pt-PT" dirty="0" smtClean="0"/>
              <a:t>Assim, quanto mais tempo estiver a trabalhar, menos tempo tem para si, para a família e para os amigos</a:t>
            </a:r>
            <a:r>
              <a:rPr lang="pt-PT" dirty="0"/>
              <a:t>!</a:t>
            </a:r>
            <a:endParaRPr lang="pt-PT" dirty="0" smtClean="0"/>
          </a:p>
          <a:p>
            <a:r>
              <a:rPr lang="pt-PT" dirty="0" smtClean="0"/>
              <a:t>O tempo é uma entidade fixa: 24 horas serão sempre 24 horas!</a:t>
            </a:r>
          </a:p>
          <a:p>
            <a:endParaRPr lang="pt-PT" dirty="0"/>
          </a:p>
        </p:txBody>
      </p:sp>
      <p:sp>
        <p:nvSpPr>
          <p:cNvPr id="4" name="Marcador de Posição do Rodapé 3"/>
          <p:cNvSpPr>
            <a:spLocks noGrp="1"/>
          </p:cNvSpPr>
          <p:nvPr>
            <p:ph type="ftr" sz="quarter" idx="3"/>
          </p:nvPr>
        </p:nvSpPr>
        <p:spPr>
          <a:xfrm>
            <a:off x="395536" y="6497960"/>
            <a:ext cx="5184576" cy="360040"/>
          </a:xfrm>
        </p:spPr>
        <p:txBody>
          <a:bodyPr/>
          <a:lstStyle/>
          <a:p>
            <a:pPr>
              <a:defRPr/>
            </a:pPr>
            <a:r>
              <a:rPr lang="pt-PT" dirty="0" smtClean="0"/>
              <a:t>Gestão do Tempo por Armando Fernandes – Business Coach </a:t>
            </a:r>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6</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3800" b="1" dirty="0">
                <a:solidFill>
                  <a:srgbClr val="FF3300"/>
                </a:solidFill>
                <a:effectLst>
                  <a:outerShdw blurRad="38100" dist="38100" dir="2700000" algn="tl">
                    <a:srgbClr val="000000"/>
                  </a:outerShdw>
                </a:effectLst>
              </a:rPr>
              <a:t>Quem controla o tempo</a:t>
            </a:r>
          </a:p>
        </p:txBody>
      </p:sp>
      <p:sp>
        <p:nvSpPr>
          <p:cNvPr id="4" name="Rectângulo 3"/>
          <p:cNvSpPr/>
          <p:nvPr/>
        </p:nvSpPr>
        <p:spPr>
          <a:xfrm>
            <a:off x="467544" y="1916832"/>
            <a:ext cx="7776864" cy="3970318"/>
          </a:xfrm>
          <a:prstGeom prst="rect">
            <a:avLst/>
          </a:prstGeom>
        </p:spPr>
        <p:txBody>
          <a:bodyPr wrap="square">
            <a:spAutoFit/>
          </a:bodyPr>
          <a:lstStyle/>
          <a:p>
            <a:pPr marL="457200" indent="-457200">
              <a:buFont typeface="Arial" pitchFamily="34" charset="0"/>
              <a:buChar char="•"/>
            </a:pPr>
            <a:r>
              <a:rPr lang="pt-PT" sz="2800" dirty="0"/>
              <a:t>Depois de saber como ocupa o seu tempo, a ênfase principal é colocado em quê? </a:t>
            </a:r>
            <a:endParaRPr lang="pt-PT" sz="2800" dirty="0" smtClean="0"/>
          </a:p>
          <a:p>
            <a:pPr marL="457200" indent="-457200">
              <a:buFont typeface="Arial" pitchFamily="34" charset="0"/>
              <a:buChar char="•"/>
            </a:pPr>
            <a:endParaRPr lang="pt-PT" sz="2800" dirty="0"/>
          </a:p>
          <a:p>
            <a:pPr marL="457200" indent="-457200">
              <a:buFont typeface="Arial" pitchFamily="34" charset="0"/>
              <a:buChar char="•"/>
            </a:pPr>
            <a:r>
              <a:rPr lang="pt-PT" sz="2800" dirty="0"/>
              <a:t>A ocupação parte </a:t>
            </a:r>
            <a:r>
              <a:rPr lang="pt-PT" sz="2800" dirty="0" smtClean="0"/>
              <a:t>de impulsos espontâneos?</a:t>
            </a:r>
          </a:p>
          <a:p>
            <a:pPr marL="457200" indent="-457200">
              <a:buFont typeface="Arial" pitchFamily="34" charset="0"/>
              <a:buChar char="•"/>
            </a:pPr>
            <a:endParaRPr lang="pt-PT" sz="2800" dirty="0" smtClean="0"/>
          </a:p>
          <a:p>
            <a:pPr marL="457200" indent="-457200">
              <a:buFont typeface="Arial" pitchFamily="34" charset="0"/>
              <a:buChar char="•"/>
            </a:pPr>
            <a:r>
              <a:rPr lang="pt-PT" sz="2800" dirty="0" smtClean="0"/>
              <a:t>Faz o auto controlo do tempo? </a:t>
            </a:r>
          </a:p>
          <a:p>
            <a:pPr marL="457200" indent="-457200">
              <a:buFont typeface="Arial" pitchFamily="34" charset="0"/>
              <a:buChar char="•"/>
            </a:pPr>
            <a:endParaRPr lang="pt-PT" sz="2800" dirty="0"/>
          </a:p>
          <a:p>
            <a:pPr marL="457200" indent="-457200">
              <a:buFont typeface="Arial" pitchFamily="34" charset="0"/>
              <a:buChar char="•"/>
            </a:pPr>
            <a:r>
              <a:rPr lang="pt-PT" sz="2800" dirty="0"/>
              <a:t>Qual parte é desencadeada e controlada por outras pessoas?</a:t>
            </a:r>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7</a:t>
            </a:fld>
            <a:endParaRPr lang="pt-PT" dirty="0"/>
          </a:p>
        </p:txBody>
      </p:sp>
      <p:sp>
        <p:nvSpPr>
          <p:cNvPr id="6" name="Marcador de Posição do Rodapé 2"/>
          <p:cNvSpPr>
            <a:spLocks noGrp="1"/>
          </p:cNvSpPr>
          <p:nvPr>
            <p:ph type="ftr" sz="quarter" idx="3"/>
          </p:nvPr>
        </p:nvSpPr>
        <p:spPr>
          <a:xfrm>
            <a:off x="467544" y="6237312"/>
            <a:ext cx="5472608" cy="360040"/>
          </a:xfrm>
        </p:spPr>
        <p:txBody>
          <a:bodyPr/>
          <a:lstStyle/>
          <a:p>
            <a:pPr marL="0" indent="0">
              <a:buNone/>
              <a:defRPr/>
            </a:pPr>
            <a:r>
              <a:rPr lang="pt-PT" sz="1100" dirty="0" smtClean="0"/>
              <a:t>Gestão do Tempo por Armando Fernandes </a:t>
            </a:r>
            <a:endParaRPr lang="pt-PT"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3800" b="1" dirty="0">
                <a:solidFill>
                  <a:srgbClr val="FF3300"/>
                </a:solidFill>
                <a:effectLst>
                  <a:outerShdw blurRad="38100" dist="38100" dir="2700000" algn="tl">
                    <a:srgbClr val="000000"/>
                  </a:outerShdw>
                </a:effectLst>
              </a:rPr>
              <a:t>Quem controla o tempo</a:t>
            </a:r>
          </a:p>
        </p:txBody>
      </p:sp>
      <p:pic>
        <p:nvPicPr>
          <p:cNvPr id="5" name="Imagem 4" descr="a1.jpg"/>
          <p:cNvPicPr>
            <a:picLocks noChangeAspect="1"/>
          </p:cNvPicPr>
          <p:nvPr/>
        </p:nvPicPr>
        <p:blipFill>
          <a:blip r:embed="rId2" cstate="print"/>
          <a:stretch>
            <a:fillRect/>
          </a:stretch>
        </p:blipFill>
        <p:spPr>
          <a:xfrm>
            <a:off x="671512" y="1238250"/>
            <a:ext cx="7800975" cy="4381500"/>
          </a:xfrm>
          <a:prstGeom prst="rect">
            <a:avLst/>
          </a:prstGeom>
        </p:spPr>
      </p:pic>
      <p:sp>
        <p:nvSpPr>
          <p:cNvPr id="4" name="Marcador de Posição do Número do Diapositivo 3"/>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8</a:t>
            </a:fld>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z="3800" b="1" dirty="0">
                <a:solidFill>
                  <a:srgbClr val="FF3300"/>
                </a:solidFill>
                <a:effectLst>
                  <a:outerShdw blurRad="38100" dist="38100" dir="2700000" algn="tl">
                    <a:srgbClr val="000000"/>
                  </a:outerShdw>
                </a:effectLst>
              </a:rPr>
              <a:t>Eficácia e Eficiência</a:t>
            </a:r>
          </a:p>
        </p:txBody>
      </p:sp>
      <p:sp>
        <p:nvSpPr>
          <p:cNvPr id="3" name="Marcador de Posição de Conteúdo 2"/>
          <p:cNvSpPr>
            <a:spLocks noGrp="1"/>
          </p:cNvSpPr>
          <p:nvPr>
            <p:ph idx="1"/>
          </p:nvPr>
        </p:nvSpPr>
        <p:spPr>
          <a:xfrm>
            <a:off x="457200" y="1600201"/>
            <a:ext cx="8229600" cy="3412976"/>
          </a:xfrm>
        </p:spPr>
        <p:txBody>
          <a:bodyPr/>
          <a:lstStyle/>
          <a:p>
            <a:r>
              <a:rPr lang="pt-PT" dirty="0" smtClean="0"/>
              <a:t>Que parte da ocupação total do seu tempo é despendida </a:t>
            </a:r>
            <a:r>
              <a:rPr lang="pt-PT" sz="4400" b="1" dirty="0" smtClean="0"/>
              <a:t>eficazmente</a:t>
            </a:r>
            <a:r>
              <a:rPr lang="pt-PT" dirty="0" smtClean="0"/>
              <a:t>  (fazer as coisas certas)?</a:t>
            </a:r>
          </a:p>
          <a:p>
            <a:r>
              <a:rPr lang="pt-PT" dirty="0"/>
              <a:t>Que parte da ocupação total do seu tempo é despendida </a:t>
            </a:r>
            <a:r>
              <a:rPr lang="pt-PT" sz="4400" b="1" dirty="0" smtClean="0"/>
              <a:t>eficientemente</a:t>
            </a:r>
            <a:r>
              <a:rPr lang="pt-PT" dirty="0" smtClean="0"/>
              <a:t> (fazendo bem as coisas)? </a:t>
            </a:r>
            <a:endParaRPr lang="pt-PT" dirty="0"/>
          </a:p>
        </p:txBody>
      </p:sp>
      <p:sp>
        <p:nvSpPr>
          <p:cNvPr id="5" name="Marcador de Posição do Número do Diapositivo 4"/>
          <p:cNvSpPr>
            <a:spLocks noGrp="1"/>
          </p:cNvSpPr>
          <p:nvPr>
            <p:ph type="sldNum" sz="quarter" idx="4"/>
          </p:nvPr>
        </p:nvSpPr>
        <p:spPr>
          <a:xfrm>
            <a:off x="7092280" y="6453336"/>
            <a:ext cx="1590675" cy="293117"/>
          </a:xfrm>
        </p:spPr>
        <p:txBody>
          <a:bodyPr/>
          <a:lstStyle/>
          <a:p>
            <a:pPr algn="r">
              <a:defRPr/>
            </a:pPr>
            <a:fld id="{229654E9-0C84-4238-A2D4-DF06A831539D}" type="slidenum">
              <a:rPr lang="pt-PT" smtClean="0"/>
              <a:pPr algn="r">
                <a:defRPr/>
              </a:pPr>
              <a:t>9</a:t>
            </a:fld>
            <a:endParaRPr lang="pt-PT" dirty="0"/>
          </a:p>
        </p:txBody>
      </p:sp>
      <p:sp>
        <p:nvSpPr>
          <p:cNvPr id="6" name="Marcador de Posição do Rodapé 2"/>
          <p:cNvSpPr>
            <a:spLocks noGrp="1"/>
          </p:cNvSpPr>
          <p:nvPr>
            <p:ph type="ftr" sz="quarter" idx="3"/>
          </p:nvPr>
        </p:nvSpPr>
        <p:spPr>
          <a:xfrm>
            <a:off x="467544" y="6237312"/>
            <a:ext cx="4968552" cy="360040"/>
          </a:xfrm>
        </p:spPr>
        <p:txBody>
          <a:bodyPr/>
          <a:lstStyle/>
          <a:p>
            <a:pPr marL="0" indent="0">
              <a:buNone/>
              <a:defRPr/>
            </a:pPr>
            <a:r>
              <a:rPr lang="pt-PT" sz="1100" dirty="0" smtClean="0"/>
              <a:t>Gestão do Tempo por Armando Fernandes </a:t>
            </a:r>
            <a:endParaRPr lang="pt-PT"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4419442</TotalTime>
  <Words>1307</Words>
  <Application>Microsoft Office PowerPoint</Application>
  <PresentationFormat>Apresentação no Ecrã (4:3)</PresentationFormat>
  <Paragraphs>341</Paragraphs>
  <Slides>27</Slides>
  <Notes>12</Notes>
  <HiddenSlides>0</HiddenSlides>
  <MMClips>0</MMClips>
  <ScaleCrop>false</ScaleCrop>
  <HeadingPairs>
    <vt:vector size="4" baseType="variant">
      <vt:variant>
        <vt:lpstr>Tema</vt:lpstr>
      </vt:variant>
      <vt:variant>
        <vt:i4>1</vt:i4>
      </vt:variant>
      <vt:variant>
        <vt:lpstr>Títulos dos diapositivos</vt:lpstr>
      </vt:variant>
      <vt:variant>
        <vt:i4>27</vt:i4>
      </vt:variant>
    </vt:vector>
  </HeadingPairs>
  <TitlesOfParts>
    <vt:vector size="28" baseType="lpstr">
      <vt:lpstr>Office Theme</vt:lpstr>
      <vt:lpstr>GESTÃO E ORGANIZAÇÃO DO TEMPO   Elaborado por  Armando Fernandes   17 Janeiro 2013 </vt:lpstr>
      <vt:lpstr>Apresentação do PowerPoint</vt:lpstr>
      <vt:lpstr>Apresentação do PowerPoint</vt:lpstr>
      <vt:lpstr>Como Gerir o Tempo</vt:lpstr>
      <vt:lpstr>Como Gerir o Tempo</vt:lpstr>
      <vt:lpstr>O TEMPO</vt:lpstr>
      <vt:lpstr>Quem controla o tempo</vt:lpstr>
      <vt:lpstr>Quem controla o tempo</vt:lpstr>
      <vt:lpstr>Eficácia e Eficiência</vt:lpstr>
      <vt:lpstr>Eficácia e Eficiência</vt:lpstr>
      <vt:lpstr>Alvo Temporal...</vt:lpstr>
      <vt:lpstr>Alvo Temporal...</vt:lpstr>
      <vt:lpstr>Apresentação do PowerPoint</vt:lpstr>
      <vt:lpstr>Apresentação do PowerPoint</vt:lpstr>
      <vt:lpstr>Apresentação do PowerPoint</vt:lpstr>
      <vt:lpstr>Como Transformar  Tempo em Dinheiro</vt:lpstr>
      <vt:lpstr>Como Transformar  Tempo em Dinheiro</vt:lpstr>
      <vt:lpstr>Calcular o Seu Alvo Base  de Rendimento</vt:lpstr>
      <vt:lpstr>Método  Prioridades ABCDE</vt:lpstr>
      <vt:lpstr>Apresentação do PowerPoint</vt:lpstr>
      <vt:lpstr>LEI DE PARETO</vt:lpstr>
      <vt:lpstr>10 Técnicas de Gestão do  Tempo que Vale a Pena Usar</vt:lpstr>
      <vt:lpstr>10 Técnicas de Gestão do  Tempo que Vale a Pena Usar</vt:lpstr>
      <vt:lpstr>Despeça-se a Si Próprio,  Substitua-se a Si Próprio </vt:lpstr>
      <vt:lpstr>Despeça-se a Si Próprio,  Substitua-se a Si Próprio </vt:lpstr>
      <vt:lpstr>Apresentação do PowerPoint</vt:lpstr>
      <vt:lpstr>Contactos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Armando Fernandes</dc:creator>
  <cp:lastModifiedBy>compaq</cp:lastModifiedBy>
  <cp:revision>98</cp:revision>
  <cp:lastPrinted>2012-10-15T22:43:38Z</cp:lastPrinted>
  <dcterms:created xsi:type="dcterms:W3CDTF">2009-08-31T15:50:50Z</dcterms:created>
  <dcterms:modified xsi:type="dcterms:W3CDTF">2013-01-17T09:41:59Z</dcterms:modified>
</cp:coreProperties>
</file>